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79" r:id="rId5"/>
  </p:sldMasterIdLst>
  <p:notesMasterIdLst>
    <p:notesMasterId r:id="rId121"/>
  </p:notesMasterIdLst>
  <p:handoutMasterIdLst>
    <p:handoutMasterId r:id="rId122"/>
  </p:handoutMasterIdLst>
  <p:sldIdLst>
    <p:sldId id="2145708222" r:id="rId6"/>
    <p:sldId id="919" r:id="rId7"/>
    <p:sldId id="2145708294" r:id="rId8"/>
    <p:sldId id="2145708282" r:id="rId9"/>
    <p:sldId id="2145708292" r:id="rId10"/>
    <p:sldId id="1352" r:id="rId11"/>
    <p:sldId id="1112" r:id="rId12"/>
    <p:sldId id="825" r:id="rId13"/>
    <p:sldId id="2145708283" r:id="rId14"/>
    <p:sldId id="2145708284" r:id="rId15"/>
    <p:sldId id="2145708293" r:id="rId16"/>
    <p:sldId id="437" r:id="rId17"/>
    <p:sldId id="440" r:id="rId18"/>
    <p:sldId id="438" r:id="rId19"/>
    <p:sldId id="439" r:id="rId20"/>
    <p:sldId id="1079" r:id="rId21"/>
    <p:sldId id="1528" r:id="rId22"/>
    <p:sldId id="1529" r:id="rId23"/>
    <p:sldId id="444" r:id="rId24"/>
    <p:sldId id="1565" r:id="rId25"/>
    <p:sldId id="2145708169" r:id="rId26"/>
    <p:sldId id="2145708231" r:id="rId27"/>
    <p:sldId id="2145708230" r:id="rId28"/>
    <p:sldId id="1109" r:id="rId29"/>
    <p:sldId id="2145708161" r:id="rId30"/>
    <p:sldId id="1105" r:id="rId31"/>
    <p:sldId id="823" r:id="rId32"/>
    <p:sldId id="1156" r:id="rId33"/>
    <p:sldId id="1153" r:id="rId34"/>
    <p:sldId id="354" r:id="rId35"/>
    <p:sldId id="355" r:id="rId36"/>
    <p:sldId id="1509" r:id="rId37"/>
    <p:sldId id="380" r:id="rId38"/>
    <p:sldId id="1532" r:id="rId39"/>
    <p:sldId id="358" r:id="rId40"/>
    <p:sldId id="1154" r:id="rId41"/>
    <p:sldId id="1555" r:id="rId42"/>
    <p:sldId id="2145708175" r:id="rId43"/>
    <p:sldId id="2145708162" r:id="rId44"/>
    <p:sldId id="366" r:id="rId45"/>
    <p:sldId id="1036" r:id="rId46"/>
    <p:sldId id="1556" r:id="rId47"/>
    <p:sldId id="2145708257" r:id="rId48"/>
    <p:sldId id="571" r:id="rId49"/>
    <p:sldId id="911" r:id="rId50"/>
    <p:sldId id="404" r:id="rId51"/>
    <p:sldId id="405" r:id="rId52"/>
    <p:sldId id="447" r:id="rId53"/>
    <p:sldId id="2145708160" r:id="rId54"/>
    <p:sldId id="2145708172" r:id="rId55"/>
    <p:sldId id="1082" r:id="rId56"/>
    <p:sldId id="2145708256" r:id="rId57"/>
    <p:sldId id="433" r:id="rId58"/>
    <p:sldId id="512" r:id="rId59"/>
    <p:sldId id="858" r:id="rId60"/>
    <p:sldId id="521" r:id="rId61"/>
    <p:sldId id="859" r:id="rId62"/>
    <p:sldId id="860" r:id="rId63"/>
    <p:sldId id="513" r:id="rId64"/>
    <p:sldId id="855" r:id="rId65"/>
    <p:sldId id="1540" r:id="rId66"/>
    <p:sldId id="1061" r:id="rId67"/>
    <p:sldId id="2145708170" r:id="rId68"/>
    <p:sldId id="1150" r:id="rId69"/>
    <p:sldId id="547" r:id="rId70"/>
    <p:sldId id="1146" r:id="rId71"/>
    <p:sldId id="1213" r:id="rId72"/>
    <p:sldId id="1214" r:id="rId73"/>
    <p:sldId id="2145708154" r:id="rId74"/>
    <p:sldId id="2145708249" r:id="rId75"/>
    <p:sldId id="1152" r:id="rId76"/>
    <p:sldId id="2145708290" r:id="rId77"/>
    <p:sldId id="2145708289" r:id="rId78"/>
    <p:sldId id="1098" r:id="rId79"/>
    <p:sldId id="936" r:id="rId80"/>
    <p:sldId id="490" r:id="rId81"/>
    <p:sldId id="491" r:id="rId82"/>
    <p:sldId id="492" r:id="rId83"/>
    <p:sldId id="2145708255" r:id="rId84"/>
    <p:sldId id="2145708166" r:id="rId85"/>
    <p:sldId id="2145708291" r:id="rId86"/>
    <p:sldId id="1536" r:id="rId87"/>
    <p:sldId id="1472" r:id="rId88"/>
    <p:sldId id="334" r:id="rId89"/>
    <p:sldId id="590" r:id="rId90"/>
    <p:sldId id="1179" r:id="rId91"/>
    <p:sldId id="526" r:id="rId92"/>
    <p:sldId id="2145708253" r:id="rId93"/>
    <p:sldId id="1178" r:id="rId94"/>
    <p:sldId id="2145708287" r:id="rId95"/>
    <p:sldId id="531" r:id="rId96"/>
    <p:sldId id="530" r:id="rId97"/>
    <p:sldId id="529" r:id="rId98"/>
    <p:sldId id="2145708194" r:id="rId99"/>
    <p:sldId id="2145708271" r:id="rId100"/>
    <p:sldId id="524" r:id="rId101"/>
    <p:sldId id="525" r:id="rId102"/>
    <p:sldId id="542" r:id="rId103"/>
    <p:sldId id="2145708286" r:id="rId104"/>
    <p:sldId id="2145708164" r:id="rId105"/>
    <p:sldId id="1083" r:id="rId106"/>
    <p:sldId id="538" r:id="rId107"/>
    <p:sldId id="539" r:id="rId108"/>
    <p:sldId id="2145708243" r:id="rId109"/>
    <p:sldId id="2145708244" r:id="rId110"/>
    <p:sldId id="2145708245" r:id="rId111"/>
    <p:sldId id="2145708264" r:id="rId112"/>
    <p:sldId id="2145708265" r:id="rId113"/>
    <p:sldId id="470" r:id="rId114"/>
    <p:sldId id="2145708246" r:id="rId115"/>
    <p:sldId id="2145708288" r:id="rId116"/>
    <p:sldId id="1182" r:id="rId117"/>
    <p:sldId id="2145708192" r:id="rId118"/>
    <p:sldId id="2145708285" r:id="rId119"/>
    <p:sldId id="1103" r:id="rId120"/>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22AE0279-544D-3D7A-B819-9C133E6180C0}" name="Guest User" initials="GU" userId="S::urn:spo:anon#69593b742a457a197859df540c59b88cc62c3f96bce1e701a9fb6b6abc4dbcaa::" providerId="AD"/>
  <p188:author id="{FBD5507C-A371-E2E6-D1DA-7A21576B8FD0}" name="Guest User" initials="GU" userId="S::urn:spo:anon#295c83efffe5083574ed21625641f9b7475b3ccc32d9decb57ea7a552ba70852::" providerId="AD"/>
  <p188:author id="{C347647C-82DF-3714-D566-1F297C5840CD}" name="SOPHIA PAPADAKIS" initials="SP" userId="341674e120739e96" providerId="Windows Live"/>
  <p188:author id="{71413D82-31CA-FCC6-6538-D63CEEBA9C3D}" name="Susan Montgomery" initials="SM" userId="e6e415be2107f65b" providerId="Windows Live"/>
  <p188:author id="{C7669399-CBEC-E3B7-27C4-27F0218BECA7}" name="Guest User" initials="GU" userId="S::urn:spo:anon#aa203dcd9963cc12e3f89c4613b9a9e77a1cbbcc190e411ba201ed5264dc585a::" providerId="AD"/>
  <p188:author id="{0F1856C8-F57A-9F3E-84F0-70A0EB23FFF5}" name="Guest User" initials="GU" userId="S::urn:spo:anon#7030134245bd16b84066394ad1b9db803ecc38bc2b3977094f04c623831eb07d::" providerId="AD"/>
  <p188:author id="{261EB2C8-27FD-A859-CA0D-ADB62167BE41}" name="Tom Coleman-Haynes" initials="TC" userId="S::tom@ncsct.co.uk::feac02dd-ca1d-495d-907d-e6674be69fc7" providerId="AD"/>
  <p188:author id="{1E1CE6F1-31B4-A8F2-E696-2958A6EE8827}" name="Sophia Papadakis" initials="SP" userId="S::sophia@ncsct.co.uk::b95f17c4-d9c4-4e13-899b-4e888ddd5376" providerId="AD"/>
  <p188:author id="{86520EF7-4688-0A30-ACD2-9C216CA4ABDC}" name="Guest User" initials="GU" userId="S::urn:spo:anon#8568165eb13b5596d4ad53a21fcfbc5a9a232e64f2cf3ebc851d97d7481d7a7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A9E"/>
    <a:srgbClr val="DAF2F3"/>
    <a:srgbClr val="BFBFBF"/>
    <a:srgbClr val="FF2F92"/>
    <a:srgbClr val="00A3DC"/>
    <a:srgbClr val="DAF2F4"/>
    <a:srgbClr val="8B6DAD"/>
    <a:srgbClr val="008489"/>
    <a:srgbClr val="CBEFF0"/>
    <a:srgbClr val="E7F8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5D226D-46D1-F823-5811-3C1D17871A55}" v="158" dt="2024-03-11T15:07:21.7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3508" autoAdjust="0"/>
    <p:restoredTop sz="86385" autoAdjust="0"/>
  </p:normalViewPr>
  <p:slideViewPr>
    <p:cSldViewPr snapToGrid="0">
      <p:cViewPr varScale="1">
        <p:scale>
          <a:sx n="98" d="100"/>
          <a:sy n="98" d="100"/>
        </p:scale>
        <p:origin x="1548" y="114"/>
      </p:cViewPr>
      <p:guideLst>
        <p:guide orient="horz" pos="2160"/>
        <p:guide pos="2880"/>
        <p:guide orient="horz" pos="3113"/>
      </p:guideLst>
    </p:cSldViewPr>
  </p:slideViewPr>
  <p:outlineViewPr>
    <p:cViewPr>
      <p:scale>
        <a:sx n="33" d="100"/>
        <a:sy n="33" d="100"/>
      </p:scale>
      <p:origin x="0" y="-24552"/>
    </p:cViewPr>
  </p:outlineViewPr>
  <p:notesTextViewPr>
    <p:cViewPr>
      <p:scale>
        <a:sx n="1" d="1"/>
        <a:sy n="1" d="1"/>
      </p:scale>
      <p:origin x="0" y="0"/>
    </p:cViewPr>
  </p:notesTextViewPr>
  <p:sorterViewPr>
    <p:cViewPr>
      <p:scale>
        <a:sx n="80" d="100"/>
        <a:sy n="80" d="100"/>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presProps" Target="presProps.xml"/><Relationship Id="rId128" Type="http://schemas.microsoft.com/office/2015/10/relationships/revisionInfo" Target="revisionInfo.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viewProps" Target="viewProps.xml"/><Relationship Id="rId129" Type="http://schemas.microsoft.com/office/2018/10/relationships/authors" Target="authors.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notesMaster" Target="notesMasters/notesMaster1.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microsoft.com/office/2016/11/relationships/changesInfo" Target="changesInfos/changesInfo1.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 Coleman-Haynes" userId="feac02dd-ca1d-495d-907d-e6674be69fc7" providerId="ADAL" clId="{056290DD-1CF6-4C96-BC0D-53F9C1D1BB37}"/>
    <pc:docChg chg="undo custSel modSld">
      <pc:chgData name="Tom Coleman-Haynes" userId="feac02dd-ca1d-495d-907d-e6674be69fc7" providerId="ADAL" clId="{056290DD-1CF6-4C96-BC0D-53F9C1D1BB37}" dt="2024-03-04T11:09:32.495" v="68" actId="478"/>
      <pc:docMkLst>
        <pc:docMk/>
      </pc:docMkLst>
      <pc:sldChg chg="addSp delSp modSp mod">
        <pc:chgData name="Tom Coleman-Haynes" userId="feac02dd-ca1d-495d-907d-e6674be69fc7" providerId="ADAL" clId="{056290DD-1CF6-4C96-BC0D-53F9C1D1BB37}" dt="2024-03-04T11:09:32.495" v="68" actId="478"/>
        <pc:sldMkLst>
          <pc:docMk/>
          <pc:sldMk cId="3909249511" sldId="470"/>
        </pc:sldMkLst>
        <pc:spChg chg="add mod">
          <ac:chgData name="Tom Coleman-Haynes" userId="feac02dd-ca1d-495d-907d-e6674be69fc7" providerId="ADAL" clId="{056290DD-1CF6-4C96-BC0D-53F9C1D1BB37}" dt="2024-03-04T11:09:18.545" v="41"/>
          <ac:spMkLst>
            <pc:docMk/>
            <pc:sldMk cId="3909249511" sldId="470"/>
            <ac:spMk id="2" creationId="{B67726F1-DCF0-6228-0C1B-17AA00BE4AE4}"/>
          </ac:spMkLst>
        </pc:spChg>
        <pc:spChg chg="del mod">
          <ac:chgData name="Tom Coleman-Haynes" userId="feac02dd-ca1d-495d-907d-e6674be69fc7" providerId="ADAL" clId="{056290DD-1CF6-4C96-BC0D-53F9C1D1BB37}" dt="2024-03-04T11:09:28.815" v="66" actId="478"/>
          <ac:spMkLst>
            <pc:docMk/>
            <pc:sldMk cId="3909249511" sldId="470"/>
            <ac:spMk id="5" creationId="{F28A7BC6-2FD5-8217-C478-F59FA482C889}"/>
          </ac:spMkLst>
        </pc:spChg>
        <pc:spChg chg="mod">
          <ac:chgData name="Tom Coleman-Haynes" userId="feac02dd-ca1d-495d-907d-e6674be69fc7" providerId="ADAL" clId="{056290DD-1CF6-4C96-BC0D-53F9C1D1BB37}" dt="2024-03-04T11:09:10.795" v="38" actId="27636"/>
          <ac:spMkLst>
            <pc:docMk/>
            <pc:sldMk cId="3909249511" sldId="470"/>
            <ac:spMk id="8" creationId="{35417A2A-C36B-AE4E-77B0-2E3081D7637E}"/>
          </ac:spMkLst>
        </pc:spChg>
        <pc:spChg chg="mod">
          <ac:chgData name="Tom Coleman-Haynes" userId="feac02dd-ca1d-495d-907d-e6674be69fc7" providerId="ADAL" clId="{056290DD-1CF6-4C96-BC0D-53F9C1D1BB37}" dt="2024-03-04T11:09:10.805" v="39" actId="27636"/>
          <ac:spMkLst>
            <pc:docMk/>
            <pc:sldMk cId="3909249511" sldId="470"/>
            <ac:spMk id="9" creationId="{D52B0F27-912F-A32E-1AFB-0562C83C094B}"/>
          </ac:spMkLst>
        </pc:spChg>
        <pc:spChg chg="add mod">
          <ac:chgData name="Tom Coleman-Haynes" userId="feac02dd-ca1d-495d-907d-e6674be69fc7" providerId="ADAL" clId="{056290DD-1CF6-4C96-BC0D-53F9C1D1BB37}" dt="2024-03-04T11:09:26.044" v="65" actId="20577"/>
          <ac:spMkLst>
            <pc:docMk/>
            <pc:sldMk cId="3909249511" sldId="470"/>
            <ac:spMk id="10" creationId="{42EE99CA-1367-6DE4-79ED-38CA33778CC7}"/>
          </ac:spMkLst>
        </pc:spChg>
        <pc:spChg chg="add del mod">
          <ac:chgData name="Tom Coleman-Haynes" userId="feac02dd-ca1d-495d-907d-e6674be69fc7" providerId="ADAL" clId="{056290DD-1CF6-4C96-BC0D-53F9C1D1BB37}" dt="2024-03-04T11:09:32.495" v="68" actId="478"/>
          <ac:spMkLst>
            <pc:docMk/>
            <pc:sldMk cId="3909249511" sldId="470"/>
            <ac:spMk id="12" creationId="{AFFCC235-DF6F-4A6B-B5FE-F3978D183BA2}"/>
          </ac:spMkLst>
        </pc:spChg>
      </pc:sldChg>
      <pc:sldChg chg="modSp">
        <pc:chgData name="Tom Coleman-Haynes" userId="feac02dd-ca1d-495d-907d-e6674be69fc7" providerId="ADAL" clId="{056290DD-1CF6-4C96-BC0D-53F9C1D1BB37}" dt="2024-03-04T11:05:20.785" v="7" actId="20577"/>
        <pc:sldMkLst>
          <pc:docMk/>
          <pc:sldMk cId="2408600341" sldId="530"/>
        </pc:sldMkLst>
        <pc:spChg chg="mod">
          <ac:chgData name="Tom Coleman-Haynes" userId="feac02dd-ca1d-495d-907d-e6674be69fc7" providerId="ADAL" clId="{056290DD-1CF6-4C96-BC0D-53F9C1D1BB37}" dt="2024-03-04T11:05:20.785" v="7" actId="20577"/>
          <ac:spMkLst>
            <pc:docMk/>
            <pc:sldMk cId="2408600341" sldId="530"/>
            <ac:spMk id="6" creationId="{0626F007-366D-7174-234A-C33695268E63}"/>
          </ac:spMkLst>
        </pc:spChg>
      </pc:sldChg>
      <pc:sldChg chg="addSp delSp modSp mod delAnim modAnim modNotes">
        <pc:chgData name="Tom Coleman-Haynes" userId="feac02dd-ca1d-495d-907d-e6674be69fc7" providerId="ADAL" clId="{056290DD-1CF6-4C96-BC0D-53F9C1D1BB37}" dt="2024-03-04T11:08:15.815" v="35" actId="1076"/>
        <pc:sldMkLst>
          <pc:docMk/>
          <pc:sldMk cId="1107685457" sldId="542"/>
        </pc:sldMkLst>
        <pc:spChg chg="add mod">
          <ac:chgData name="Tom Coleman-Haynes" userId="feac02dd-ca1d-495d-907d-e6674be69fc7" providerId="ADAL" clId="{056290DD-1CF6-4C96-BC0D-53F9C1D1BB37}" dt="2024-03-04T11:08:15.815" v="35" actId="1076"/>
          <ac:spMkLst>
            <pc:docMk/>
            <pc:sldMk cId="1107685457" sldId="542"/>
            <ac:spMk id="4" creationId="{4298AA9F-35CF-1B17-CFFD-E6D5EB86B456}"/>
          </ac:spMkLst>
        </pc:spChg>
        <pc:spChg chg="mod">
          <ac:chgData name="Tom Coleman-Haynes" userId="feac02dd-ca1d-495d-907d-e6674be69fc7" providerId="ADAL" clId="{056290DD-1CF6-4C96-BC0D-53F9C1D1BB37}" dt="2024-03-04T11:06:46.565" v="11" actId="1076"/>
          <ac:spMkLst>
            <pc:docMk/>
            <pc:sldMk cId="1107685457" sldId="542"/>
            <ac:spMk id="8" creationId="{62E8D225-A1ED-EB3F-159C-A1DE73B2B34B}"/>
          </ac:spMkLst>
        </pc:spChg>
        <pc:spChg chg="del mod">
          <ac:chgData name="Tom Coleman-Haynes" userId="feac02dd-ca1d-495d-907d-e6674be69fc7" providerId="ADAL" clId="{056290DD-1CF6-4C96-BC0D-53F9C1D1BB37}" dt="2024-03-04T11:08:12.655" v="34" actId="478"/>
          <ac:spMkLst>
            <pc:docMk/>
            <pc:sldMk cId="1107685457" sldId="542"/>
            <ac:spMk id="9" creationId="{0200681F-A8DE-7471-187F-B527F217D861}"/>
          </ac:spMkLst>
        </pc:spChg>
      </pc:sldChg>
      <pc:sldChg chg="modNotes">
        <pc:chgData name="Tom Coleman-Haynes" userId="feac02dd-ca1d-495d-907d-e6674be69fc7" providerId="ADAL" clId="{056290DD-1CF6-4C96-BC0D-53F9C1D1BB37}" dt="2024-03-04T11:05:17.225" v="2" actId="27636"/>
        <pc:sldMkLst>
          <pc:docMk/>
          <pc:sldMk cId="3818390936" sldId="1214"/>
        </pc:sldMkLst>
      </pc:sldChg>
      <pc:sldChg chg="modNotes">
        <pc:chgData name="Tom Coleman-Haynes" userId="feac02dd-ca1d-495d-907d-e6674be69fc7" providerId="ADAL" clId="{056290DD-1CF6-4C96-BC0D-53F9C1D1BB37}" dt="2024-03-04T11:05:17.265" v="3" actId="27636"/>
        <pc:sldMkLst>
          <pc:docMk/>
          <pc:sldMk cId="3457515700" sldId="2145708249"/>
        </pc:sldMkLst>
      </pc:sldChg>
      <pc:sldChg chg="modNotes">
        <pc:chgData name="Tom Coleman-Haynes" userId="feac02dd-ca1d-495d-907d-e6674be69fc7" providerId="ADAL" clId="{056290DD-1CF6-4C96-BC0D-53F9C1D1BB37}" dt="2024-03-04T11:05:17.028" v="1" actId="27636"/>
        <pc:sldMkLst>
          <pc:docMk/>
          <pc:sldMk cId="429526442" sldId="2145708293"/>
        </pc:sldMkLst>
      </pc:sldChg>
    </pc:docChg>
  </pc:docChgLst>
  <pc:docChgLst>
    <pc:chgData name="Sophia Papadakis" userId="S::sophia@ncsct.co.uk::b95f17c4-d9c4-4e13-899b-4e888ddd5376" providerId="AD" clId="Web-{770EA17D-6AEE-2838-5BF1-12C585FD2A0C}"/>
    <pc:docChg chg="modSld">
      <pc:chgData name="Sophia Papadakis" userId="S::sophia@ncsct.co.uk::b95f17c4-d9c4-4e13-899b-4e888ddd5376" providerId="AD" clId="Web-{770EA17D-6AEE-2838-5BF1-12C585FD2A0C}" dt="2024-02-25T06:08:10.218" v="97"/>
      <pc:docMkLst>
        <pc:docMk/>
      </pc:docMkLst>
      <pc:sldChg chg="modNotes">
        <pc:chgData name="Sophia Papadakis" userId="S::sophia@ncsct.co.uk::b95f17c4-d9c4-4e13-899b-4e888ddd5376" providerId="AD" clId="Web-{770EA17D-6AEE-2838-5BF1-12C585FD2A0C}" dt="2024-02-25T06:08:10.218" v="97"/>
        <pc:sldMkLst>
          <pc:docMk/>
          <pc:sldMk cId="3766976858" sldId="2145708289"/>
        </pc:sldMkLst>
      </pc:sldChg>
    </pc:docChg>
  </pc:docChgLst>
  <pc:docChgLst>
    <pc:chgData name="Tom Coleman-Haynes" userId="feac02dd-ca1d-495d-907d-e6674be69fc7" providerId="ADAL" clId="{75383601-75E6-4F27-A626-B92DDE40C1F8}"/>
    <pc:docChg chg="undo custSel addSld delSld modSld">
      <pc:chgData name="Tom Coleman-Haynes" userId="feac02dd-ca1d-495d-907d-e6674be69fc7" providerId="ADAL" clId="{75383601-75E6-4F27-A626-B92DDE40C1F8}" dt="2024-02-27T16:18:14.362" v="946" actId="700"/>
      <pc:docMkLst>
        <pc:docMk/>
      </pc:docMkLst>
      <pc:sldChg chg="modNotes">
        <pc:chgData name="Tom Coleman-Haynes" userId="feac02dd-ca1d-495d-907d-e6674be69fc7" providerId="ADAL" clId="{75383601-75E6-4F27-A626-B92DDE40C1F8}" dt="2024-02-22T15:59:12.583" v="885"/>
        <pc:sldMkLst>
          <pc:docMk/>
          <pc:sldMk cId="3051318278" sldId="334"/>
        </pc:sldMkLst>
      </pc:sldChg>
      <pc:sldChg chg="modNotes">
        <pc:chgData name="Tom Coleman-Haynes" userId="feac02dd-ca1d-495d-907d-e6674be69fc7" providerId="ADAL" clId="{75383601-75E6-4F27-A626-B92DDE40C1F8}" dt="2024-02-22T15:59:12.583" v="885"/>
        <pc:sldMkLst>
          <pc:docMk/>
          <pc:sldMk cId="6954794" sldId="355"/>
        </pc:sldMkLst>
      </pc:sldChg>
      <pc:sldChg chg="modSp modNotes">
        <pc:chgData name="Tom Coleman-Haynes" userId="feac02dd-ca1d-495d-907d-e6674be69fc7" providerId="ADAL" clId="{75383601-75E6-4F27-A626-B92DDE40C1F8}" dt="2024-02-22T15:59:12.583" v="885"/>
        <pc:sldMkLst>
          <pc:docMk/>
          <pc:sldMk cId="1948723144" sldId="444"/>
        </pc:sldMkLst>
        <pc:spChg chg="mod">
          <ac:chgData name="Tom Coleman-Haynes" userId="feac02dd-ca1d-495d-907d-e6674be69fc7" providerId="ADAL" clId="{75383601-75E6-4F27-A626-B92DDE40C1F8}" dt="2024-02-22T15:59:12.583" v="885"/>
          <ac:spMkLst>
            <pc:docMk/>
            <pc:sldMk cId="1948723144" sldId="444"/>
            <ac:spMk id="7" creationId="{B951FC34-30B7-7248-BA4C-D48987A1F0AC}"/>
          </ac:spMkLst>
        </pc:spChg>
      </pc:sldChg>
      <pc:sldChg chg="modNotes modNotesTx">
        <pc:chgData name="Tom Coleman-Haynes" userId="feac02dd-ca1d-495d-907d-e6674be69fc7" providerId="ADAL" clId="{75383601-75E6-4F27-A626-B92DDE40C1F8}" dt="2024-02-22T15:59:12.583" v="885"/>
        <pc:sldMkLst>
          <pc:docMk/>
          <pc:sldMk cId="3344635761" sldId="447"/>
        </pc:sldMkLst>
      </pc:sldChg>
      <pc:sldChg chg="modNotes">
        <pc:chgData name="Tom Coleman-Haynes" userId="feac02dd-ca1d-495d-907d-e6674be69fc7" providerId="ADAL" clId="{75383601-75E6-4F27-A626-B92DDE40C1F8}" dt="2024-02-22T15:59:12.583" v="885"/>
        <pc:sldMkLst>
          <pc:docMk/>
          <pc:sldMk cId="4088876310" sldId="513"/>
        </pc:sldMkLst>
      </pc:sldChg>
      <pc:sldChg chg="modNotes">
        <pc:chgData name="Tom Coleman-Haynes" userId="feac02dd-ca1d-495d-907d-e6674be69fc7" providerId="ADAL" clId="{75383601-75E6-4F27-A626-B92DDE40C1F8}" dt="2024-02-22T15:59:12.583" v="885"/>
        <pc:sldMkLst>
          <pc:docMk/>
          <pc:sldMk cId="3336436685" sldId="531"/>
        </pc:sldMkLst>
      </pc:sldChg>
      <pc:sldChg chg="modSp">
        <pc:chgData name="Tom Coleman-Haynes" userId="feac02dd-ca1d-495d-907d-e6674be69fc7" providerId="ADAL" clId="{75383601-75E6-4F27-A626-B92DDE40C1F8}" dt="2024-02-22T16:07:58.873" v="926" actId="20577"/>
        <pc:sldMkLst>
          <pc:docMk/>
          <pc:sldMk cId="1107685457" sldId="542"/>
        </pc:sldMkLst>
        <pc:spChg chg="mod">
          <ac:chgData name="Tom Coleman-Haynes" userId="feac02dd-ca1d-495d-907d-e6674be69fc7" providerId="ADAL" clId="{75383601-75E6-4F27-A626-B92DDE40C1F8}" dt="2024-02-22T16:07:58.873" v="926" actId="20577"/>
          <ac:spMkLst>
            <pc:docMk/>
            <pc:sldMk cId="1107685457" sldId="542"/>
            <ac:spMk id="8" creationId="{62E8D225-A1ED-EB3F-159C-A1DE73B2B34B}"/>
          </ac:spMkLst>
        </pc:spChg>
      </pc:sldChg>
      <pc:sldChg chg="modNotes">
        <pc:chgData name="Tom Coleman-Haynes" userId="feac02dd-ca1d-495d-907d-e6674be69fc7" providerId="ADAL" clId="{75383601-75E6-4F27-A626-B92DDE40C1F8}" dt="2024-02-22T15:59:12.583" v="885"/>
        <pc:sldMkLst>
          <pc:docMk/>
          <pc:sldMk cId="2845284794" sldId="823"/>
        </pc:sldMkLst>
      </pc:sldChg>
      <pc:sldChg chg="modNotes modNotesTx">
        <pc:chgData name="Tom Coleman-Haynes" userId="feac02dd-ca1d-495d-907d-e6674be69fc7" providerId="ADAL" clId="{75383601-75E6-4F27-A626-B92DDE40C1F8}" dt="2024-02-22T15:59:12.583" v="885"/>
        <pc:sldMkLst>
          <pc:docMk/>
          <pc:sldMk cId="3440007382" sldId="825"/>
        </pc:sldMkLst>
      </pc:sldChg>
      <pc:sldChg chg="modNotesTx">
        <pc:chgData name="Tom Coleman-Haynes" userId="feac02dd-ca1d-495d-907d-e6674be69fc7" providerId="ADAL" clId="{75383601-75E6-4F27-A626-B92DDE40C1F8}" dt="2024-02-20T12:27:02.928" v="7" actId="2711"/>
        <pc:sldMkLst>
          <pc:docMk/>
          <pc:sldMk cId="399119301" sldId="919"/>
        </pc:sldMkLst>
      </pc:sldChg>
      <pc:sldChg chg="modSp mod modNotes modNotesTx">
        <pc:chgData name="Tom Coleman-Haynes" userId="feac02dd-ca1d-495d-907d-e6674be69fc7" providerId="ADAL" clId="{75383601-75E6-4F27-A626-B92DDE40C1F8}" dt="2024-02-22T16:02:19.288" v="911" actId="20577"/>
        <pc:sldMkLst>
          <pc:docMk/>
          <pc:sldMk cId="500026540" sldId="955"/>
        </pc:sldMkLst>
        <pc:spChg chg="mod">
          <ac:chgData name="Tom Coleman-Haynes" userId="feac02dd-ca1d-495d-907d-e6674be69fc7" providerId="ADAL" clId="{75383601-75E6-4F27-A626-B92DDE40C1F8}" dt="2024-02-22T16:02:17.737" v="910" actId="20577"/>
          <ac:spMkLst>
            <pc:docMk/>
            <pc:sldMk cId="500026540" sldId="955"/>
            <ac:spMk id="17" creationId="{FD6EB93F-82A9-6905-5705-DA084868C7B1}"/>
          </ac:spMkLst>
        </pc:spChg>
      </pc:sldChg>
      <pc:sldChg chg="modSp modNotes">
        <pc:chgData name="Tom Coleman-Haynes" userId="feac02dd-ca1d-495d-907d-e6674be69fc7" providerId="ADAL" clId="{75383601-75E6-4F27-A626-B92DDE40C1F8}" dt="2024-02-22T15:59:12.583" v="885"/>
        <pc:sldMkLst>
          <pc:docMk/>
          <pc:sldMk cId="358046392" sldId="1079"/>
        </pc:sldMkLst>
        <pc:spChg chg="mod">
          <ac:chgData name="Tom Coleman-Haynes" userId="feac02dd-ca1d-495d-907d-e6674be69fc7" providerId="ADAL" clId="{75383601-75E6-4F27-A626-B92DDE40C1F8}" dt="2024-02-22T15:59:12.583" v="885"/>
          <ac:spMkLst>
            <pc:docMk/>
            <pc:sldMk cId="358046392" sldId="1079"/>
            <ac:spMk id="13" creationId="{FE32FAAD-A4FF-8136-C6D8-B0A179C11D4E}"/>
          </ac:spMkLst>
        </pc:spChg>
      </pc:sldChg>
      <pc:sldChg chg="modNotesTx">
        <pc:chgData name="Tom Coleman-Haynes" userId="feac02dd-ca1d-495d-907d-e6674be69fc7" providerId="ADAL" clId="{75383601-75E6-4F27-A626-B92DDE40C1F8}" dt="2024-02-20T12:31:28.548" v="134" actId="20577"/>
        <pc:sldMkLst>
          <pc:docMk/>
          <pc:sldMk cId="3358015902" sldId="1082"/>
        </pc:sldMkLst>
      </pc:sldChg>
      <pc:sldChg chg="modNotes">
        <pc:chgData name="Tom Coleman-Haynes" userId="feac02dd-ca1d-495d-907d-e6674be69fc7" providerId="ADAL" clId="{75383601-75E6-4F27-A626-B92DDE40C1F8}" dt="2024-02-22T15:59:12.583" v="885"/>
        <pc:sldMkLst>
          <pc:docMk/>
          <pc:sldMk cId="1320727307" sldId="1098"/>
        </pc:sldMkLst>
      </pc:sldChg>
      <pc:sldChg chg="mod modClrScheme chgLayout">
        <pc:chgData name="Tom Coleman-Haynes" userId="feac02dd-ca1d-495d-907d-e6674be69fc7" providerId="ADAL" clId="{75383601-75E6-4F27-A626-B92DDE40C1F8}" dt="2024-02-27T16:18:14.362" v="946" actId="700"/>
        <pc:sldMkLst>
          <pc:docMk/>
          <pc:sldMk cId="2018077946" sldId="1103"/>
        </pc:sldMkLst>
      </pc:sldChg>
      <pc:sldChg chg="modSp mod modNotesTx">
        <pc:chgData name="Tom Coleman-Haynes" userId="feac02dd-ca1d-495d-907d-e6674be69fc7" providerId="ADAL" clId="{75383601-75E6-4F27-A626-B92DDE40C1F8}" dt="2024-02-21T15:51:35.004" v="797" actId="1076"/>
        <pc:sldMkLst>
          <pc:docMk/>
          <pc:sldMk cId="1859226396" sldId="1112"/>
        </pc:sldMkLst>
        <pc:spChg chg="mod">
          <ac:chgData name="Tom Coleman-Haynes" userId="feac02dd-ca1d-495d-907d-e6674be69fc7" providerId="ADAL" clId="{75383601-75E6-4F27-A626-B92DDE40C1F8}" dt="2024-02-21T15:51:32.795" v="796" actId="1076"/>
          <ac:spMkLst>
            <pc:docMk/>
            <pc:sldMk cId="1859226396" sldId="1112"/>
            <ac:spMk id="3" creationId="{A5D0E442-8D16-53BE-9B8A-CFE012FAA805}"/>
          </ac:spMkLst>
        </pc:spChg>
        <pc:spChg chg="mod">
          <ac:chgData name="Tom Coleman-Haynes" userId="feac02dd-ca1d-495d-907d-e6674be69fc7" providerId="ADAL" clId="{75383601-75E6-4F27-A626-B92DDE40C1F8}" dt="2024-02-21T15:51:35.004" v="797" actId="1076"/>
          <ac:spMkLst>
            <pc:docMk/>
            <pc:sldMk cId="1859226396" sldId="1112"/>
            <ac:spMk id="4" creationId="{CDFC6C0C-7127-E919-5AB1-6D9D317BD82D}"/>
          </ac:spMkLst>
        </pc:spChg>
        <pc:picChg chg="mod">
          <ac:chgData name="Tom Coleman-Haynes" userId="feac02dd-ca1d-495d-907d-e6674be69fc7" providerId="ADAL" clId="{75383601-75E6-4F27-A626-B92DDE40C1F8}" dt="2024-02-21T15:51:14.244" v="773" actId="14826"/>
          <ac:picMkLst>
            <pc:docMk/>
            <pc:sldMk cId="1859226396" sldId="1112"/>
            <ac:picMk id="5" creationId="{2E5EFBF1-466B-2AEB-B8B9-36ED981C34EF}"/>
          </ac:picMkLst>
        </pc:picChg>
      </pc:sldChg>
      <pc:sldChg chg="modNotes modNotesTx">
        <pc:chgData name="Tom Coleman-Haynes" userId="feac02dd-ca1d-495d-907d-e6674be69fc7" providerId="ADAL" clId="{75383601-75E6-4F27-A626-B92DDE40C1F8}" dt="2024-02-21T21:51:11.048" v="873" actId="20577"/>
        <pc:sldMkLst>
          <pc:docMk/>
          <pc:sldMk cId="3574094423" sldId="1146"/>
        </pc:sldMkLst>
      </pc:sldChg>
      <pc:sldChg chg="modNotes">
        <pc:chgData name="Tom Coleman-Haynes" userId="feac02dd-ca1d-495d-907d-e6674be69fc7" providerId="ADAL" clId="{75383601-75E6-4F27-A626-B92DDE40C1F8}" dt="2024-02-22T15:59:12.583" v="885"/>
        <pc:sldMkLst>
          <pc:docMk/>
          <pc:sldMk cId="2342839723" sldId="1150"/>
        </pc:sldMkLst>
      </pc:sldChg>
      <pc:sldChg chg="modNotes">
        <pc:chgData name="Tom Coleman-Haynes" userId="feac02dd-ca1d-495d-907d-e6674be69fc7" providerId="ADAL" clId="{75383601-75E6-4F27-A626-B92DDE40C1F8}" dt="2024-02-22T15:59:12.583" v="885"/>
        <pc:sldMkLst>
          <pc:docMk/>
          <pc:sldMk cId="2004840051" sldId="1152"/>
        </pc:sldMkLst>
      </pc:sldChg>
      <pc:sldChg chg="modSp mod modNotesTx">
        <pc:chgData name="Tom Coleman-Haynes" userId="feac02dd-ca1d-495d-907d-e6674be69fc7" providerId="ADAL" clId="{75383601-75E6-4F27-A626-B92DDE40C1F8}" dt="2024-02-21T16:03:24.798" v="868" actId="1076"/>
        <pc:sldMkLst>
          <pc:docMk/>
          <pc:sldMk cId="2766840646" sldId="1213"/>
        </pc:sldMkLst>
        <pc:spChg chg="mod">
          <ac:chgData name="Tom Coleman-Haynes" userId="feac02dd-ca1d-495d-907d-e6674be69fc7" providerId="ADAL" clId="{75383601-75E6-4F27-A626-B92DDE40C1F8}" dt="2024-02-21T16:03:05.188" v="866" actId="1076"/>
          <ac:spMkLst>
            <pc:docMk/>
            <pc:sldMk cId="2766840646" sldId="1213"/>
            <ac:spMk id="13" creationId="{4B818B1A-DB3B-2ED4-1429-3D3A862FCB53}"/>
          </ac:spMkLst>
        </pc:spChg>
        <pc:spChg chg="mod">
          <ac:chgData name="Tom Coleman-Haynes" userId="feac02dd-ca1d-495d-907d-e6674be69fc7" providerId="ADAL" clId="{75383601-75E6-4F27-A626-B92DDE40C1F8}" dt="2024-02-21T16:03:24.798" v="868" actId="1076"/>
          <ac:spMkLst>
            <pc:docMk/>
            <pc:sldMk cId="2766840646" sldId="1213"/>
            <ac:spMk id="19" creationId="{588CC01D-7B10-9052-F2B7-A9F319361861}"/>
          </ac:spMkLst>
        </pc:spChg>
      </pc:sldChg>
      <pc:sldChg chg="modNotesTx">
        <pc:chgData name="Tom Coleman-Haynes" userId="feac02dd-ca1d-495d-907d-e6674be69fc7" providerId="ADAL" clId="{75383601-75E6-4F27-A626-B92DDE40C1F8}" dt="2024-02-20T12:36:48.383" v="250"/>
        <pc:sldMkLst>
          <pc:docMk/>
          <pc:sldMk cId="3818390936" sldId="1214"/>
        </pc:sldMkLst>
      </pc:sldChg>
      <pc:sldChg chg="modSp modNotes modNotesTx">
        <pc:chgData name="Tom Coleman-Haynes" userId="feac02dd-ca1d-495d-907d-e6674be69fc7" providerId="ADAL" clId="{75383601-75E6-4F27-A626-B92DDE40C1F8}" dt="2024-02-22T16:02:23.012" v="912" actId="20577"/>
        <pc:sldMkLst>
          <pc:docMk/>
          <pc:sldMk cId="1666380965" sldId="1352"/>
        </pc:sldMkLst>
        <pc:spChg chg="mod">
          <ac:chgData name="Tom Coleman-Haynes" userId="feac02dd-ca1d-495d-907d-e6674be69fc7" providerId="ADAL" clId="{75383601-75E6-4F27-A626-B92DDE40C1F8}" dt="2024-02-22T16:02:23.012" v="912" actId="20577"/>
          <ac:spMkLst>
            <pc:docMk/>
            <pc:sldMk cId="1666380965" sldId="1352"/>
            <ac:spMk id="5" creationId="{C3A01071-D61D-E7D8-1A80-05B4C0C7DA06}"/>
          </ac:spMkLst>
        </pc:spChg>
      </pc:sldChg>
      <pc:sldChg chg="addSp delSp modSp mod">
        <pc:chgData name="Tom Coleman-Haynes" userId="feac02dd-ca1d-495d-907d-e6674be69fc7" providerId="ADAL" clId="{75383601-75E6-4F27-A626-B92DDE40C1F8}" dt="2024-02-22T16:00:48.279" v="901" actId="20577"/>
        <pc:sldMkLst>
          <pc:docMk/>
          <pc:sldMk cId="2701972677" sldId="1472"/>
        </pc:sldMkLst>
        <pc:spChg chg="add mod ord">
          <ac:chgData name="Tom Coleman-Haynes" userId="feac02dd-ca1d-495d-907d-e6674be69fc7" providerId="ADAL" clId="{75383601-75E6-4F27-A626-B92DDE40C1F8}" dt="2024-02-20T12:41:40.838" v="337"/>
          <ac:spMkLst>
            <pc:docMk/>
            <pc:sldMk cId="2701972677" sldId="1472"/>
            <ac:spMk id="7" creationId="{BF6A9EBA-30E1-750A-9BAE-D7801999C15A}"/>
          </ac:spMkLst>
        </pc:spChg>
        <pc:spChg chg="add mod">
          <ac:chgData name="Tom Coleman-Haynes" userId="feac02dd-ca1d-495d-907d-e6674be69fc7" providerId="ADAL" clId="{75383601-75E6-4F27-A626-B92DDE40C1F8}" dt="2024-02-20T12:41:52.470" v="341"/>
          <ac:spMkLst>
            <pc:docMk/>
            <pc:sldMk cId="2701972677" sldId="1472"/>
            <ac:spMk id="8" creationId="{A35E6F67-22E3-464F-D176-EAC09B5414EF}"/>
          </ac:spMkLst>
        </pc:spChg>
        <pc:spChg chg="del mod">
          <ac:chgData name="Tom Coleman-Haynes" userId="feac02dd-ca1d-495d-907d-e6674be69fc7" providerId="ADAL" clId="{75383601-75E6-4F27-A626-B92DDE40C1F8}" dt="2024-02-20T12:41:43.156" v="338" actId="478"/>
          <ac:spMkLst>
            <pc:docMk/>
            <pc:sldMk cId="2701972677" sldId="1472"/>
            <ac:spMk id="289815" creationId="{00000000-0000-0000-0000-000000000000}"/>
          </ac:spMkLst>
        </pc:spChg>
        <pc:spChg chg="mod">
          <ac:chgData name="Tom Coleman-Haynes" userId="feac02dd-ca1d-495d-907d-e6674be69fc7" providerId="ADAL" clId="{75383601-75E6-4F27-A626-B92DDE40C1F8}" dt="2024-02-20T12:42:14.341" v="346" actId="1076"/>
          <ac:spMkLst>
            <pc:docMk/>
            <pc:sldMk cId="2701972677" sldId="1472"/>
            <ac:spMk id="369701" creationId="{00000000-0000-0000-0000-000000000000}"/>
          </ac:spMkLst>
        </pc:spChg>
        <pc:spChg chg="mod">
          <ac:chgData name="Tom Coleman-Haynes" userId="feac02dd-ca1d-495d-907d-e6674be69fc7" providerId="ADAL" clId="{75383601-75E6-4F27-A626-B92DDE40C1F8}" dt="2024-02-20T12:42:06.095" v="344" actId="207"/>
          <ac:spMkLst>
            <pc:docMk/>
            <pc:sldMk cId="2701972677" sldId="1472"/>
            <ac:spMk id="369717" creationId="{00000000-0000-0000-0000-000000000000}"/>
          </ac:spMkLst>
        </pc:spChg>
        <pc:spChg chg="mod">
          <ac:chgData name="Tom Coleman-Haynes" userId="feac02dd-ca1d-495d-907d-e6674be69fc7" providerId="ADAL" clId="{75383601-75E6-4F27-A626-B92DDE40C1F8}" dt="2024-02-22T16:00:48.279" v="901" actId="20577"/>
          <ac:spMkLst>
            <pc:docMk/>
            <pc:sldMk cId="2701972677" sldId="1472"/>
            <ac:spMk id="369723" creationId="{00000000-0000-0000-0000-000000000000}"/>
          </ac:spMkLst>
        </pc:spChg>
      </pc:sldChg>
      <pc:sldChg chg="modNotes">
        <pc:chgData name="Tom Coleman-Haynes" userId="feac02dd-ca1d-495d-907d-e6674be69fc7" providerId="ADAL" clId="{75383601-75E6-4F27-A626-B92DDE40C1F8}" dt="2024-02-22T15:59:12.583" v="885"/>
        <pc:sldMkLst>
          <pc:docMk/>
          <pc:sldMk cId="627997093" sldId="1528"/>
        </pc:sldMkLst>
      </pc:sldChg>
      <pc:sldChg chg="addSp delSp modSp mod">
        <pc:chgData name="Tom Coleman-Haynes" userId="feac02dd-ca1d-495d-907d-e6674be69fc7" providerId="ADAL" clId="{75383601-75E6-4F27-A626-B92DDE40C1F8}" dt="2024-02-20T12:41:50.860" v="340"/>
        <pc:sldMkLst>
          <pc:docMk/>
          <pc:sldMk cId="3759139255" sldId="1536"/>
        </pc:sldMkLst>
        <pc:spChg chg="del">
          <ac:chgData name="Tom Coleman-Haynes" userId="feac02dd-ca1d-495d-907d-e6674be69fc7" providerId="ADAL" clId="{75383601-75E6-4F27-A626-B92DDE40C1F8}" dt="2024-02-20T12:41:50.037" v="339" actId="478"/>
          <ac:spMkLst>
            <pc:docMk/>
            <pc:sldMk cId="3759139255" sldId="1536"/>
            <ac:spMk id="4" creationId="{AC21456A-35DC-7B27-A368-EC4B9FCBCDAA}"/>
          </ac:spMkLst>
        </pc:spChg>
        <pc:spChg chg="add mod">
          <ac:chgData name="Tom Coleman-Haynes" userId="feac02dd-ca1d-495d-907d-e6674be69fc7" providerId="ADAL" clId="{75383601-75E6-4F27-A626-B92DDE40C1F8}" dt="2024-02-20T12:41:50.860" v="340"/>
          <ac:spMkLst>
            <pc:docMk/>
            <pc:sldMk cId="3759139255" sldId="1536"/>
            <ac:spMk id="5" creationId="{5E54BEE9-E6AC-07F9-9DC6-808AE80979F0}"/>
          </ac:spMkLst>
        </pc:spChg>
      </pc:sldChg>
      <pc:sldChg chg="modSp mod modNotes modNotesTx">
        <pc:chgData name="Tom Coleman-Haynes" userId="feac02dd-ca1d-495d-907d-e6674be69fc7" providerId="ADAL" clId="{75383601-75E6-4F27-A626-B92DDE40C1F8}" dt="2024-02-22T15:59:33.895" v="893" actId="20577"/>
        <pc:sldMkLst>
          <pc:docMk/>
          <pc:sldMk cId="1772115084" sldId="1555"/>
        </pc:sldMkLst>
        <pc:spChg chg="mod">
          <ac:chgData name="Tom Coleman-Haynes" userId="feac02dd-ca1d-495d-907d-e6674be69fc7" providerId="ADAL" clId="{75383601-75E6-4F27-A626-B92DDE40C1F8}" dt="2024-02-20T12:29:24.593" v="15" actId="20577"/>
          <ac:spMkLst>
            <pc:docMk/>
            <pc:sldMk cId="1772115084" sldId="1555"/>
            <ac:spMk id="4" creationId="{E216ADAF-855A-F8FB-0324-DC3A9DD670E7}"/>
          </ac:spMkLst>
        </pc:spChg>
        <pc:spChg chg="mod">
          <ac:chgData name="Tom Coleman-Haynes" userId="feac02dd-ca1d-495d-907d-e6674be69fc7" providerId="ADAL" clId="{75383601-75E6-4F27-A626-B92DDE40C1F8}" dt="2024-02-22T15:59:33.895" v="893" actId="20577"/>
          <ac:spMkLst>
            <pc:docMk/>
            <pc:sldMk cId="1772115084" sldId="1555"/>
            <ac:spMk id="243" creationId="{00000000-0000-0000-0000-000000000000}"/>
          </ac:spMkLst>
        </pc:spChg>
      </pc:sldChg>
      <pc:sldChg chg="modNotes">
        <pc:chgData name="Tom Coleman-Haynes" userId="feac02dd-ca1d-495d-907d-e6674be69fc7" providerId="ADAL" clId="{75383601-75E6-4F27-A626-B92DDE40C1F8}" dt="2024-02-22T15:59:12.583" v="885"/>
        <pc:sldMkLst>
          <pc:docMk/>
          <pc:sldMk cId="4112134649" sldId="1556"/>
        </pc:sldMkLst>
      </pc:sldChg>
      <pc:sldChg chg="del">
        <pc:chgData name="Tom Coleman-Haynes" userId="feac02dd-ca1d-495d-907d-e6674be69fc7" providerId="ADAL" clId="{75383601-75E6-4F27-A626-B92DDE40C1F8}" dt="2024-02-27T16:17:05.708" v="942" actId="47"/>
        <pc:sldMkLst>
          <pc:docMk/>
          <pc:sldMk cId="3480642799" sldId="2145708149"/>
        </pc:sldMkLst>
      </pc:sldChg>
      <pc:sldChg chg="modNotes modNotesTx">
        <pc:chgData name="Tom Coleman-Haynes" userId="feac02dd-ca1d-495d-907d-e6674be69fc7" providerId="ADAL" clId="{75383601-75E6-4F27-A626-B92DDE40C1F8}" dt="2024-02-20T12:41:27.088" v="334" actId="27636"/>
        <pc:sldMkLst>
          <pc:docMk/>
          <pc:sldMk cId="996442612" sldId="2145708154"/>
        </pc:sldMkLst>
      </pc:sldChg>
      <pc:sldChg chg="modNotesTx">
        <pc:chgData name="Tom Coleman-Haynes" userId="feac02dd-ca1d-495d-907d-e6674be69fc7" providerId="ADAL" clId="{75383601-75E6-4F27-A626-B92DDE40C1F8}" dt="2024-02-20T12:30:29.157" v="44" actId="12"/>
        <pc:sldMkLst>
          <pc:docMk/>
          <pc:sldMk cId="3398953579" sldId="2145708160"/>
        </pc:sldMkLst>
      </pc:sldChg>
      <pc:sldChg chg="modSp modNotes">
        <pc:chgData name="Tom Coleman-Haynes" userId="feac02dd-ca1d-495d-907d-e6674be69fc7" providerId="ADAL" clId="{75383601-75E6-4F27-A626-B92DDE40C1F8}" dt="2024-02-22T16:01:02.767" v="909" actId="20577"/>
        <pc:sldMkLst>
          <pc:docMk/>
          <pc:sldMk cId="77034617" sldId="2145708164"/>
        </pc:sldMkLst>
        <pc:spChg chg="mod">
          <ac:chgData name="Tom Coleman-Haynes" userId="feac02dd-ca1d-495d-907d-e6674be69fc7" providerId="ADAL" clId="{75383601-75E6-4F27-A626-B92DDE40C1F8}" dt="2024-02-22T16:01:02.767" v="909" actId="20577"/>
          <ac:spMkLst>
            <pc:docMk/>
            <pc:sldMk cId="77034617" sldId="2145708164"/>
            <ac:spMk id="3" creationId="{2293F8BF-174B-7496-C814-68CE8E51924C}"/>
          </ac:spMkLst>
        </pc:spChg>
      </pc:sldChg>
      <pc:sldChg chg="addSp delSp modSp mod modClrScheme chgLayout modNotesTx">
        <pc:chgData name="Tom Coleman-Haynes" userId="feac02dd-ca1d-495d-907d-e6674be69fc7" providerId="ADAL" clId="{75383601-75E6-4F27-A626-B92DDE40C1F8}" dt="2024-02-27T16:15:57.328" v="929" actId="478"/>
        <pc:sldMkLst>
          <pc:docMk/>
          <pc:sldMk cId="1674086871" sldId="2145708222"/>
        </pc:sldMkLst>
        <pc:spChg chg="del mod ord">
          <ac:chgData name="Tom Coleman-Haynes" userId="feac02dd-ca1d-495d-907d-e6674be69fc7" providerId="ADAL" clId="{75383601-75E6-4F27-A626-B92DDE40C1F8}" dt="2024-02-27T16:15:55.009" v="928" actId="700"/>
          <ac:spMkLst>
            <pc:docMk/>
            <pc:sldMk cId="1674086871" sldId="2145708222"/>
            <ac:spMk id="2" creationId="{6575E635-0D45-81CC-65F4-A508C2FD9AC5}"/>
          </ac:spMkLst>
        </pc:spChg>
        <pc:spChg chg="mod ord">
          <ac:chgData name="Tom Coleman-Haynes" userId="feac02dd-ca1d-495d-907d-e6674be69fc7" providerId="ADAL" clId="{75383601-75E6-4F27-A626-B92DDE40C1F8}" dt="2024-02-27T16:15:55.009" v="928" actId="700"/>
          <ac:spMkLst>
            <pc:docMk/>
            <pc:sldMk cId="1674086871" sldId="2145708222"/>
            <ac:spMk id="3" creationId="{EBB67D4B-210D-8FDB-C2F3-F7185B93AE51}"/>
          </ac:spMkLst>
        </pc:spChg>
        <pc:spChg chg="add del mod ord">
          <ac:chgData name="Tom Coleman-Haynes" userId="feac02dd-ca1d-495d-907d-e6674be69fc7" providerId="ADAL" clId="{75383601-75E6-4F27-A626-B92DDE40C1F8}" dt="2024-02-27T16:15:57.328" v="929" actId="478"/>
          <ac:spMkLst>
            <pc:docMk/>
            <pc:sldMk cId="1674086871" sldId="2145708222"/>
            <ac:spMk id="4" creationId="{C8785918-93CE-9559-FAAF-2349FBF3BE4D}"/>
          </ac:spMkLst>
        </pc:spChg>
      </pc:sldChg>
      <pc:sldChg chg="modNotes modNotesTx">
        <pc:chgData name="Tom Coleman-Haynes" userId="feac02dd-ca1d-495d-907d-e6674be69fc7" providerId="ADAL" clId="{75383601-75E6-4F27-A626-B92DDE40C1F8}" dt="2024-02-21T15:51:14.775" v="778" actId="27636"/>
        <pc:sldMkLst>
          <pc:docMk/>
          <pc:sldMk cId="3256262648" sldId="2145708243"/>
        </pc:sldMkLst>
      </pc:sldChg>
      <pc:sldChg chg="modNotes modNotesTx">
        <pc:chgData name="Tom Coleman-Haynes" userId="feac02dd-ca1d-495d-907d-e6674be69fc7" providerId="ADAL" clId="{75383601-75E6-4F27-A626-B92DDE40C1F8}" dt="2024-02-21T21:51:34.783" v="876" actId="20577"/>
        <pc:sldMkLst>
          <pc:docMk/>
          <pc:sldMk cId="4021260716" sldId="2145708246"/>
        </pc:sldMkLst>
      </pc:sldChg>
      <pc:sldChg chg="modSp modNotes">
        <pc:chgData name="Tom Coleman-Haynes" userId="feac02dd-ca1d-495d-907d-e6674be69fc7" providerId="ADAL" clId="{75383601-75E6-4F27-A626-B92DDE40C1F8}" dt="2024-02-22T15:59:12.583" v="885"/>
        <pc:sldMkLst>
          <pc:docMk/>
          <pc:sldMk cId="1033379106" sldId="2145708255"/>
        </pc:sldMkLst>
        <pc:spChg chg="mod">
          <ac:chgData name="Tom Coleman-Haynes" userId="feac02dd-ca1d-495d-907d-e6674be69fc7" providerId="ADAL" clId="{75383601-75E6-4F27-A626-B92DDE40C1F8}" dt="2024-02-22T15:59:12.583" v="885"/>
          <ac:spMkLst>
            <pc:docMk/>
            <pc:sldMk cId="1033379106" sldId="2145708255"/>
            <ac:spMk id="3" creationId="{6ED6E34F-1E0A-0823-BE28-C97B07D9D459}"/>
          </ac:spMkLst>
        </pc:spChg>
      </pc:sldChg>
      <pc:sldChg chg="modSp mod modNotes modNotesTx">
        <pc:chgData name="Tom Coleman-Haynes" userId="feac02dd-ca1d-495d-907d-e6674be69fc7" providerId="ADAL" clId="{75383601-75E6-4F27-A626-B92DDE40C1F8}" dt="2024-02-22T14:29:41.531" v="879" actId="27636"/>
        <pc:sldMkLst>
          <pc:docMk/>
          <pc:sldMk cId="1239174002" sldId="2145708256"/>
        </pc:sldMkLst>
        <pc:spChg chg="mod">
          <ac:chgData name="Tom Coleman-Haynes" userId="feac02dd-ca1d-495d-907d-e6674be69fc7" providerId="ADAL" clId="{75383601-75E6-4F27-A626-B92DDE40C1F8}" dt="2024-02-21T16:02:23.009" v="862" actId="14100"/>
          <ac:spMkLst>
            <pc:docMk/>
            <pc:sldMk cId="1239174002" sldId="2145708256"/>
            <ac:spMk id="4" creationId="{7DDFE757-5C41-3FE5-9386-E3A65360A828}"/>
          </ac:spMkLst>
        </pc:spChg>
        <pc:spChg chg="mod">
          <ac:chgData name="Tom Coleman-Haynes" userId="feac02dd-ca1d-495d-907d-e6674be69fc7" providerId="ADAL" clId="{75383601-75E6-4F27-A626-B92DDE40C1F8}" dt="2024-02-21T16:02:34.297" v="864" actId="1076"/>
          <ac:spMkLst>
            <pc:docMk/>
            <pc:sldMk cId="1239174002" sldId="2145708256"/>
            <ac:spMk id="7" creationId="{D1859BC4-602F-232C-223E-82C90FF30C10}"/>
          </ac:spMkLst>
        </pc:spChg>
        <pc:graphicFrameChg chg="modGraphic">
          <ac:chgData name="Tom Coleman-Haynes" userId="feac02dd-ca1d-495d-907d-e6674be69fc7" providerId="ADAL" clId="{75383601-75E6-4F27-A626-B92DDE40C1F8}" dt="2024-02-20T12:32:44.313" v="149" actId="14734"/>
          <ac:graphicFrameMkLst>
            <pc:docMk/>
            <pc:sldMk cId="1239174002" sldId="2145708256"/>
            <ac:graphicFrameMk id="8" creationId="{E25BB65B-FDAA-E871-C6AD-35DF4A9051A4}"/>
          </ac:graphicFrameMkLst>
        </pc:graphicFrameChg>
      </pc:sldChg>
      <pc:sldChg chg="modNotes modNotesTx">
        <pc:chgData name="Tom Coleman-Haynes" userId="feac02dd-ca1d-495d-907d-e6674be69fc7" providerId="ADAL" clId="{75383601-75E6-4F27-A626-B92DDE40C1F8}" dt="2024-02-22T15:22:27.622" v="884" actId="20577"/>
        <pc:sldMkLst>
          <pc:docMk/>
          <pc:sldMk cId="1434478737" sldId="2145708264"/>
        </pc:sldMkLst>
      </pc:sldChg>
      <pc:sldChg chg="modNotesTx">
        <pc:chgData name="Tom Coleman-Haynes" userId="feac02dd-ca1d-495d-907d-e6674be69fc7" providerId="ADAL" clId="{75383601-75E6-4F27-A626-B92DDE40C1F8}" dt="2024-02-20T12:27:52.175" v="12" actId="2711"/>
        <pc:sldMkLst>
          <pc:docMk/>
          <pc:sldMk cId="3105168212" sldId="2145708283"/>
        </pc:sldMkLst>
      </pc:sldChg>
      <pc:sldChg chg="modNotesTx">
        <pc:chgData name="Tom Coleman-Haynes" userId="feac02dd-ca1d-495d-907d-e6674be69fc7" providerId="ADAL" clId="{75383601-75E6-4F27-A626-B92DDE40C1F8}" dt="2024-02-22T14:29:46.078" v="880" actId="947"/>
        <pc:sldMkLst>
          <pc:docMk/>
          <pc:sldMk cId="863750078" sldId="2145708284"/>
        </pc:sldMkLst>
      </pc:sldChg>
      <pc:sldChg chg="mod modClrScheme chgLayout">
        <pc:chgData name="Tom Coleman-Haynes" userId="feac02dd-ca1d-495d-907d-e6674be69fc7" providerId="ADAL" clId="{75383601-75E6-4F27-A626-B92DDE40C1F8}" dt="2024-02-21T21:51:46.513" v="877" actId="700"/>
        <pc:sldMkLst>
          <pc:docMk/>
          <pc:sldMk cId="1154858164" sldId="2145708288"/>
        </pc:sldMkLst>
      </pc:sldChg>
      <pc:sldChg chg="modNotes">
        <pc:chgData name="Tom Coleman-Haynes" userId="feac02dd-ca1d-495d-907d-e6674be69fc7" providerId="ADAL" clId="{75383601-75E6-4F27-A626-B92DDE40C1F8}" dt="2024-02-20T12:25:51.859" v="4" actId="27636"/>
        <pc:sldMkLst>
          <pc:docMk/>
          <pc:sldMk cId="2444100156" sldId="2145708291"/>
        </pc:sldMkLst>
      </pc:sldChg>
      <pc:sldChg chg="addSp delSp modSp mod modClrScheme chgLayout modNotesTx">
        <pc:chgData name="Tom Coleman-Haynes" userId="feac02dd-ca1d-495d-907d-e6674be69fc7" providerId="ADAL" clId="{75383601-75E6-4F27-A626-B92DDE40C1F8}" dt="2024-02-27T16:16:21.088" v="936" actId="478"/>
        <pc:sldMkLst>
          <pc:docMk/>
          <pc:sldMk cId="3599328674" sldId="2145708292"/>
        </pc:sldMkLst>
        <pc:spChg chg="del mod ord">
          <ac:chgData name="Tom Coleman-Haynes" userId="feac02dd-ca1d-495d-907d-e6674be69fc7" providerId="ADAL" clId="{75383601-75E6-4F27-A626-B92DDE40C1F8}" dt="2024-02-27T16:16:21.088" v="936" actId="478"/>
          <ac:spMkLst>
            <pc:docMk/>
            <pc:sldMk cId="3599328674" sldId="2145708292"/>
            <ac:spMk id="2" creationId="{6575E635-0D45-81CC-65F4-A508C2FD9AC5}"/>
          </ac:spMkLst>
        </pc:spChg>
        <pc:spChg chg="add mod ord">
          <ac:chgData name="Tom Coleman-Haynes" userId="feac02dd-ca1d-495d-907d-e6674be69fc7" providerId="ADAL" clId="{75383601-75E6-4F27-A626-B92DDE40C1F8}" dt="2024-02-27T16:16:18.842" v="935" actId="113"/>
          <ac:spMkLst>
            <pc:docMk/>
            <pc:sldMk cId="3599328674" sldId="2145708292"/>
            <ac:spMk id="3" creationId="{6A19E287-332B-B432-C540-1FBEA7C91B8E}"/>
          </ac:spMkLst>
        </pc:spChg>
      </pc:sldChg>
      <pc:sldChg chg="addSp delSp modSp add mod modClrScheme modAnim chgLayout">
        <pc:chgData name="Tom Coleman-Haynes" userId="feac02dd-ca1d-495d-907d-e6674be69fc7" providerId="ADAL" clId="{75383601-75E6-4F27-A626-B92DDE40C1F8}" dt="2024-02-27T16:17:32.011" v="945" actId="167"/>
        <pc:sldMkLst>
          <pc:docMk/>
          <pc:sldMk cId="429526442" sldId="2145708293"/>
        </pc:sldMkLst>
        <pc:spChg chg="del mod ord">
          <ac:chgData name="Tom Coleman-Haynes" userId="feac02dd-ca1d-495d-907d-e6674be69fc7" providerId="ADAL" clId="{75383601-75E6-4F27-A626-B92DDE40C1F8}" dt="2024-02-27T16:16:55.039" v="939" actId="700"/>
          <ac:spMkLst>
            <pc:docMk/>
            <pc:sldMk cId="429526442" sldId="2145708293"/>
            <ac:spMk id="2" creationId="{4996AB61-A4D6-9D52-E0AD-DE0E292E484E}"/>
          </ac:spMkLst>
        </pc:spChg>
        <pc:spChg chg="mod ord">
          <ac:chgData name="Tom Coleman-Haynes" userId="feac02dd-ca1d-495d-907d-e6674be69fc7" providerId="ADAL" clId="{75383601-75E6-4F27-A626-B92DDE40C1F8}" dt="2024-02-27T16:17:02.158" v="940" actId="700"/>
          <ac:spMkLst>
            <pc:docMk/>
            <pc:sldMk cId="429526442" sldId="2145708293"/>
            <ac:spMk id="3" creationId="{A7FA0FDC-C12A-EFC0-F33F-26EB7A57DDC6}"/>
          </ac:spMkLst>
        </pc:spChg>
        <pc:spChg chg="add del mod ord">
          <ac:chgData name="Tom Coleman-Haynes" userId="feac02dd-ca1d-495d-907d-e6674be69fc7" providerId="ADAL" clId="{75383601-75E6-4F27-A626-B92DDE40C1F8}" dt="2024-02-27T16:17:02.158" v="940" actId="700"/>
          <ac:spMkLst>
            <pc:docMk/>
            <pc:sldMk cId="429526442" sldId="2145708293"/>
            <ac:spMk id="4" creationId="{DB0BAF99-A013-0A20-F265-94E48C5CB10A}"/>
          </ac:spMkLst>
        </pc:spChg>
        <pc:spChg chg="add del mod ord">
          <ac:chgData name="Tom Coleman-Haynes" userId="feac02dd-ca1d-495d-907d-e6674be69fc7" providerId="ADAL" clId="{75383601-75E6-4F27-A626-B92DDE40C1F8}" dt="2024-02-27T16:17:04.288" v="941" actId="478"/>
          <ac:spMkLst>
            <pc:docMk/>
            <pc:sldMk cId="429526442" sldId="2145708293"/>
            <ac:spMk id="5" creationId="{74D849FC-118D-AED2-F0FD-6940CD41BEA2}"/>
          </ac:spMkLst>
        </pc:spChg>
        <pc:picChg chg="add mod ord modCrop">
          <ac:chgData name="Tom Coleman-Haynes" userId="feac02dd-ca1d-495d-907d-e6674be69fc7" providerId="ADAL" clId="{75383601-75E6-4F27-A626-B92DDE40C1F8}" dt="2024-02-27T16:17:32.011" v="945" actId="167"/>
          <ac:picMkLst>
            <pc:docMk/>
            <pc:sldMk cId="429526442" sldId="2145708293"/>
            <ac:picMk id="6" creationId="{D5F8CE21-FDFD-BEEE-E926-42F243D42DA9}"/>
          </ac:picMkLst>
        </pc:picChg>
      </pc:sldChg>
      <pc:sldChg chg="add del">
        <pc:chgData name="Tom Coleman-Haynes" userId="feac02dd-ca1d-495d-907d-e6674be69fc7" providerId="ADAL" clId="{75383601-75E6-4F27-A626-B92DDE40C1F8}" dt="2024-02-27T16:15:59.524" v="930" actId="47"/>
        <pc:sldMkLst>
          <pc:docMk/>
          <pc:sldMk cId="999216659" sldId="2145708293"/>
        </pc:sldMkLst>
      </pc:sldChg>
      <pc:sldChg chg="add del">
        <pc:chgData name="Tom Coleman-Haynes" userId="feac02dd-ca1d-495d-907d-e6674be69fc7" providerId="ADAL" clId="{75383601-75E6-4F27-A626-B92DDE40C1F8}" dt="2024-02-27T16:16:26.085" v="937" actId="47"/>
        <pc:sldMkLst>
          <pc:docMk/>
          <pc:sldMk cId="2123610868" sldId="2145708293"/>
        </pc:sldMkLst>
      </pc:sldChg>
    </pc:docChg>
  </pc:docChgLst>
  <pc:docChgLst>
    <pc:chgData name="Sophia Papadakis" userId="S::sophia@ncsct.co.uk::b95f17c4-d9c4-4e13-899b-4e888ddd5376" providerId="AD" clId="Web-{B0FBC2B2-41B9-512B-13E3-8345E1700584}"/>
    <pc:docChg chg="modSld">
      <pc:chgData name="Sophia Papadakis" userId="S::sophia@ncsct.co.uk::b95f17c4-d9c4-4e13-899b-4e888ddd5376" providerId="AD" clId="Web-{B0FBC2B2-41B9-512B-13E3-8345E1700584}" dt="2024-03-04T15:04:46.847" v="26"/>
      <pc:docMkLst>
        <pc:docMk/>
      </pc:docMkLst>
      <pc:sldChg chg="modSp modNotes">
        <pc:chgData name="Sophia Papadakis" userId="S::sophia@ncsct.co.uk::b95f17c4-d9c4-4e13-899b-4e888ddd5376" providerId="AD" clId="Web-{B0FBC2B2-41B9-512B-13E3-8345E1700584}" dt="2024-03-04T15:04:46.847" v="26"/>
        <pc:sldMkLst>
          <pc:docMk/>
          <pc:sldMk cId="1033379106" sldId="2145708255"/>
        </pc:sldMkLst>
        <pc:spChg chg="mod">
          <ac:chgData name="Sophia Papadakis" userId="S::sophia@ncsct.co.uk::b95f17c4-d9c4-4e13-899b-4e888ddd5376" providerId="AD" clId="Web-{B0FBC2B2-41B9-512B-13E3-8345E1700584}" dt="2024-03-04T15:04:25.737" v="22" actId="20577"/>
          <ac:spMkLst>
            <pc:docMk/>
            <pc:sldMk cId="1033379106" sldId="2145708255"/>
            <ac:spMk id="3" creationId="{6ED6E34F-1E0A-0823-BE28-C97B07D9D459}"/>
          </ac:spMkLst>
        </pc:spChg>
      </pc:sldChg>
    </pc:docChg>
  </pc:docChgLst>
  <pc:docChgLst>
    <pc:chgData name="Sophia Papadakis" userId="S::sophia@ncsct.co.uk::b95f17c4-d9c4-4e13-899b-4e888ddd5376" providerId="AD" clId="Web-{A2AEEC05-7E09-1C79-45AA-9CA251306E28}"/>
    <pc:docChg chg="addSld delSld">
      <pc:chgData name="Sophia Papadakis" userId="S::sophia@ncsct.co.uk::b95f17c4-d9c4-4e13-899b-4e888ddd5376" providerId="AD" clId="Web-{A2AEEC05-7E09-1C79-45AA-9CA251306E28}" dt="2024-03-06T12:07:30.936" v="1"/>
      <pc:docMkLst>
        <pc:docMk/>
      </pc:docMkLst>
      <pc:sldChg chg="del">
        <pc:chgData name="Sophia Papadakis" userId="S::sophia@ncsct.co.uk::b95f17c4-d9c4-4e13-899b-4e888ddd5376" providerId="AD" clId="Web-{A2AEEC05-7E09-1C79-45AA-9CA251306E28}" dt="2024-03-06T12:07:30.936" v="1"/>
        <pc:sldMkLst>
          <pc:docMk/>
          <pc:sldMk cId="500026540" sldId="955"/>
        </pc:sldMkLst>
      </pc:sldChg>
      <pc:sldChg chg="add">
        <pc:chgData name="Sophia Papadakis" userId="S::sophia@ncsct.co.uk::b95f17c4-d9c4-4e13-899b-4e888ddd5376" providerId="AD" clId="Web-{A2AEEC05-7E09-1C79-45AA-9CA251306E28}" dt="2024-03-06T12:07:16.014" v="0"/>
        <pc:sldMkLst>
          <pc:docMk/>
          <pc:sldMk cId="1536077812" sldId="2145708294"/>
        </pc:sldMkLst>
      </pc:sldChg>
    </pc:docChg>
  </pc:docChgLst>
  <pc:docChgLst>
    <pc:chgData name="Sophia Papadakis" userId="S::sophia@ncsct.co.uk::b95f17c4-d9c4-4e13-899b-4e888ddd5376" providerId="AD" clId="Web-{07E0050A-A11E-3660-3EF6-C1914AA04979}"/>
    <pc:docChg chg="addSld delSld modSld">
      <pc:chgData name="Sophia Papadakis" userId="S::sophia@ncsct.co.uk::b95f17c4-d9c4-4e13-899b-4e888ddd5376" providerId="AD" clId="Web-{07E0050A-A11E-3660-3EF6-C1914AA04979}" dt="2024-02-25T05:43:56.393" v="761" actId="1076"/>
      <pc:docMkLst>
        <pc:docMk/>
      </pc:docMkLst>
      <pc:sldChg chg="addSp delSp modSp">
        <pc:chgData name="Sophia Papadakis" userId="S::sophia@ncsct.co.uk::b95f17c4-d9c4-4e13-899b-4e888ddd5376" providerId="AD" clId="Web-{07E0050A-A11E-3660-3EF6-C1914AA04979}" dt="2024-02-25T05:41:45.615" v="723" actId="20577"/>
        <pc:sldMkLst>
          <pc:docMk/>
          <pc:sldMk cId="399119301" sldId="919"/>
        </pc:sldMkLst>
        <pc:spChg chg="add mod">
          <ac:chgData name="Sophia Papadakis" userId="S::sophia@ncsct.co.uk::b95f17c4-d9c4-4e13-899b-4e888ddd5376" providerId="AD" clId="Web-{07E0050A-A11E-3660-3EF6-C1914AA04979}" dt="2024-02-25T05:41:39.161" v="722" actId="1076"/>
          <ac:spMkLst>
            <pc:docMk/>
            <pc:sldMk cId="399119301" sldId="919"/>
            <ac:spMk id="2" creationId="{ABF005FD-E6CC-30DB-4207-545CCCF9A46D}"/>
          </ac:spMkLst>
        </pc:spChg>
        <pc:spChg chg="mod">
          <ac:chgData name="Sophia Papadakis" userId="S::sophia@ncsct.co.uk::b95f17c4-d9c4-4e13-899b-4e888ddd5376" providerId="AD" clId="Web-{07E0050A-A11E-3660-3EF6-C1914AA04979}" dt="2024-02-25T05:41:45.615" v="723" actId="20577"/>
          <ac:spMkLst>
            <pc:docMk/>
            <pc:sldMk cId="399119301" sldId="919"/>
            <ac:spMk id="3" creationId="{4DD56504-0587-B9CC-8B2E-C1BB7DDF81D0}"/>
          </ac:spMkLst>
        </pc:spChg>
        <pc:spChg chg="add del mod">
          <ac:chgData name="Sophia Papadakis" userId="S::sophia@ncsct.co.uk::b95f17c4-d9c4-4e13-899b-4e888ddd5376" providerId="AD" clId="Web-{07E0050A-A11E-3660-3EF6-C1914AA04979}" dt="2024-02-25T05:39:03.672" v="658"/>
          <ac:spMkLst>
            <pc:docMk/>
            <pc:sldMk cId="399119301" sldId="919"/>
            <ac:spMk id="5" creationId="{82DBC0B4-8D0A-0BEA-34E3-EA66E47DEF7E}"/>
          </ac:spMkLst>
        </pc:spChg>
        <pc:spChg chg="add mod">
          <ac:chgData name="Sophia Papadakis" userId="S::sophia@ncsct.co.uk::b95f17c4-d9c4-4e13-899b-4e888ddd5376" providerId="AD" clId="Web-{07E0050A-A11E-3660-3EF6-C1914AA04979}" dt="2024-02-25T05:41:07.457" v="720"/>
          <ac:spMkLst>
            <pc:docMk/>
            <pc:sldMk cId="399119301" sldId="919"/>
            <ac:spMk id="6" creationId="{07A9EB88-9475-DC3B-EEB8-4328943CFB83}"/>
          </ac:spMkLst>
        </pc:spChg>
        <pc:picChg chg="mod">
          <ac:chgData name="Sophia Papadakis" userId="S::sophia@ncsct.co.uk::b95f17c4-d9c4-4e13-899b-4e888ddd5376" providerId="AD" clId="Web-{07E0050A-A11E-3660-3EF6-C1914AA04979}" dt="2024-02-25T05:36:25.338" v="508" actId="1076"/>
          <ac:picMkLst>
            <pc:docMk/>
            <pc:sldMk cId="399119301" sldId="919"/>
            <ac:picMk id="8" creationId="{2C62991C-9530-10CD-EDE3-DBDE059AFD0B}"/>
          </ac:picMkLst>
        </pc:picChg>
      </pc:sldChg>
      <pc:sldChg chg="delSp modSp">
        <pc:chgData name="Sophia Papadakis" userId="S::sophia@ncsct.co.uk::b95f17c4-d9c4-4e13-899b-4e888ddd5376" providerId="AD" clId="Web-{07E0050A-A11E-3660-3EF6-C1914AA04979}" dt="2024-02-25T05:43:56.393" v="761" actId="1076"/>
        <pc:sldMkLst>
          <pc:docMk/>
          <pc:sldMk cId="500026540" sldId="955"/>
        </pc:sldMkLst>
        <pc:spChg chg="mod">
          <ac:chgData name="Sophia Papadakis" userId="S::sophia@ncsct.co.uk::b95f17c4-d9c4-4e13-899b-4e888ddd5376" providerId="AD" clId="Web-{07E0050A-A11E-3660-3EF6-C1914AA04979}" dt="2024-02-25T05:43:56.393" v="761" actId="1076"/>
          <ac:spMkLst>
            <pc:docMk/>
            <pc:sldMk cId="500026540" sldId="955"/>
            <ac:spMk id="8" creationId="{B43E3B3F-2E00-D9D6-A1C8-11150625BC8D}"/>
          </ac:spMkLst>
        </pc:spChg>
        <pc:spChg chg="mod">
          <ac:chgData name="Sophia Papadakis" userId="S::sophia@ncsct.co.uk::b95f17c4-d9c4-4e13-899b-4e888ddd5376" providerId="AD" clId="Web-{07E0050A-A11E-3660-3EF6-C1914AA04979}" dt="2024-02-25T05:42:07.537" v="737" actId="1076"/>
          <ac:spMkLst>
            <pc:docMk/>
            <pc:sldMk cId="500026540" sldId="955"/>
            <ac:spMk id="9" creationId="{D2E52D23-759A-8403-0B0D-2BA8F8C78040}"/>
          </ac:spMkLst>
        </pc:spChg>
        <pc:spChg chg="mod">
          <ac:chgData name="Sophia Papadakis" userId="S::sophia@ncsct.co.uk::b95f17c4-d9c4-4e13-899b-4e888ddd5376" providerId="AD" clId="Web-{07E0050A-A11E-3660-3EF6-C1914AA04979}" dt="2024-02-25T05:42:07.459" v="729" actId="1076"/>
          <ac:spMkLst>
            <pc:docMk/>
            <pc:sldMk cId="500026540" sldId="955"/>
            <ac:spMk id="11" creationId="{89CB99A9-7C56-4BB7-C807-B80ABDF74819}"/>
          </ac:spMkLst>
        </pc:spChg>
        <pc:spChg chg="del mod">
          <ac:chgData name="Sophia Papadakis" userId="S::sophia@ncsct.co.uk::b95f17c4-d9c4-4e13-899b-4e888ddd5376" providerId="AD" clId="Web-{07E0050A-A11E-3660-3EF6-C1914AA04979}" dt="2024-02-25T05:38:22.108" v="617"/>
          <ac:spMkLst>
            <pc:docMk/>
            <pc:sldMk cId="500026540" sldId="955"/>
            <ac:spMk id="12" creationId="{82DBC0B4-8D0A-0BEA-34E3-EA66E47DEF7E}"/>
          </ac:spMkLst>
        </pc:spChg>
        <pc:spChg chg="mod">
          <ac:chgData name="Sophia Papadakis" userId="S::sophia@ncsct.co.uk::b95f17c4-d9c4-4e13-899b-4e888ddd5376" providerId="AD" clId="Web-{07E0050A-A11E-3660-3EF6-C1914AA04979}" dt="2024-02-25T05:42:45.242" v="750" actId="1076"/>
          <ac:spMkLst>
            <pc:docMk/>
            <pc:sldMk cId="500026540" sldId="955"/>
            <ac:spMk id="14" creationId="{067B2588-53C3-DA12-73BC-A4677C7777B9}"/>
          </ac:spMkLst>
        </pc:spChg>
        <pc:spChg chg="mod">
          <ac:chgData name="Sophia Papadakis" userId="S::sophia@ncsct.co.uk::b95f17c4-d9c4-4e13-899b-4e888ddd5376" providerId="AD" clId="Web-{07E0050A-A11E-3660-3EF6-C1914AA04979}" dt="2024-02-25T05:43:01.789" v="753" actId="1076"/>
          <ac:spMkLst>
            <pc:docMk/>
            <pc:sldMk cId="500026540" sldId="955"/>
            <ac:spMk id="17" creationId="{FD6EB93F-82A9-6905-5705-DA084868C7B1}"/>
          </ac:spMkLst>
        </pc:spChg>
        <pc:spChg chg="mod">
          <ac:chgData name="Sophia Papadakis" userId="S::sophia@ncsct.co.uk::b95f17c4-d9c4-4e13-899b-4e888ddd5376" providerId="AD" clId="Web-{07E0050A-A11E-3660-3EF6-C1914AA04979}" dt="2024-02-25T05:42:07.412" v="725" actId="1076"/>
          <ac:spMkLst>
            <pc:docMk/>
            <pc:sldMk cId="500026540" sldId="955"/>
            <ac:spMk id="18" creationId="{144D3070-7043-654C-69A8-2F0D891875B9}"/>
          </ac:spMkLst>
        </pc:spChg>
        <pc:spChg chg="mod">
          <ac:chgData name="Sophia Papadakis" userId="S::sophia@ncsct.co.uk::b95f17c4-d9c4-4e13-899b-4e888ddd5376" providerId="AD" clId="Web-{07E0050A-A11E-3660-3EF6-C1914AA04979}" dt="2024-02-25T05:42:07.444" v="728" actId="1076"/>
          <ac:spMkLst>
            <pc:docMk/>
            <pc:sldMk cId="500026540" sldId="955"/>
            <ac:spMk id="19" creationId="{1CCD0867-1BD8-EA34-105D-5880A33C805C}"/>
          </ac:spMkLst>
        </pc:spChg>
        <pc:spChg chg="mod">
          <ac:chgData name="Sophia Papadakis" userId="S::sophia@ncsct.co.uk::b95f17c4-d9c4-4e13-899b-4e888ddd5376" providerId="AD" clId="Web-{07E0050A-A11E-3660-3EF6-C1914AA04979}" dt="2024-02-25T05:42:07.459" v="730" actId="1076"/>
          <ac:spMkLst>
            <pc:docMk/>
            <pc:sldMk cId="500026540" sldId="955"/>
            <ac:spMk id="20" creationId="{A63156AF-A59A-07B3-2B0D-E6B5E04DE0A0}"/>
          </ac:spMkLst>
        </pc:spChg>
        <pc:spChg chg="mod">
          <ac:chgData name="Sophia Papadakis" userId="S::sophia@ncsct.co.uk::b95f17c4-d9c4-4e13-899b-4e888ddd5376" providerId="AD" clId="Web-{07E0050A-A11E-3660-3EF6-C1914AA04979}" dt="2024-02-25T05:42:45.257" v="751" actId="1076"/>
          <ac:spMkLst>
            <pc:docMk/>
            <pc:sldMk cId="500026540" sldId="955"/>
            <ac:spMk id="21" creationId="{06C06AC8-B601-9CF1-EBBC-1427D9B14D9B}"/>
          </ac:spMkLst>
        </pc:spChg>
        <pc:spChg chg="mod">
          <ac:chgData name="Sophia Papadakis" userId="S::sophia@ncsct.co.uk::b95f17c4-d9c4-4e13-899b-4e888ddd5376" providerId="AD" clId="Web-{07E0050A-A11E-3660-3EF6-C1914AA04979}" dt="2024-02-25T05:43:01.805" v="754" actId="1076"/>
          <ac:spMkLst>
            <pc:docMk/>
            <pc:sldMk cId="500026540" sldId="955"/>
            <ac:spMk id="22" creationId="{956390A4-F361-F0D8-D1F1-04657B2F39B1}"/>
          </ac:spMkLst>
        </pc:spChg>
        <pc:spChg chg="mod">
          <ac:chgData name="Sophia Papadakis" userId="S::sophia@ncsct.co.uk::b95f17c4-d9c4-4e13-899b-4e888ddd5376" providerId="AD" clId="Web-{07E0050A-A11E-3660-3EF6-C1914AA04979}" dt="2024-02-25T05:43:27.432" v="756" actId="1076"/>
          <ac:spMkLst>
            <pc:docMk/>
            <pc:sldMk cId="500026540" sldId="955"/>
            <ac:spMk id="28" creationId="{FD5A4F87-CD24-6685-9833-BC2754186AFD}"/>
          </ac:spMkLst>
        </pc:spChg>
        <pc:picChg chg="mod">
          <ac:chgData name="Sophia Papadakis" userId="S::sophia@ncsct.co.uk::b95f17c4-d9c4-4e13-899b-4e888ddd5376" providerId="AD" clId="Web-{07E0050A-A11E-3660-3EF6-C1914AA04979}" dt="2024-02-25T05:42:07.397" v="724" actId="1076"/>
          <ac:picMkLst>
            <pc:docMk/>
            <pc:sldMk cId="500026540" sldId="955"/>
            <ac:picMk id="3" creationId="{61DD7093-6762-3452-EF90-87A355E059DA}"/>
          </ac:picMkLst>
        </pc:picChg>
        <pc:picChg chg="mod">
          <ac:chgData name="Sophia Papadakis" userId="S::sophia@ncsct.co.uk::b95f17c4-d9c4-4e13-899b-4e888ddd5376" providerId="AD" clId="Web-{07E0050A-A11E-3660-3EF6-C1914AA04979}" dt="2024-02-25T05:42:38.898" v="745" actId="1076"/>
          <ac:picMkLst>
            <pc:docMk/>
            <pc:sldMk cId="500026540" sldId="955"/>
            <ac:picMk id="5" creationId="{D9FEE454-219E-CF3B-8BBA-350F1BB16250}"/>
          </ac:picMkLst>
        </pc:picChg>
        <pc:picChg chg="mod">
          <ac:chgData name="Sophia Papadakis" userId="S::sophia@ncsct.co.uk::b95f17c4-d9c4-4e13-899b-4e888ddd5376" providerId="AD" clId="Web-{07E0050A-A11E-3660-3EF6-C1914AA04979}" dt="2024-02-25T05:42:07.412" v="726" actId="1076"/>
          <ac:picMkLst>
            <pc:docMk/>
            <pc:sldMk cId="500026540" sldId="955"/>
            <ac:picMk id="7" creationId="{4606CE7B-1AA5-92EE-B65E-BB40339D1357}"/>
          </ac:picMkLst>
        </pc:picChg>
        <pc:picChg chg="mod">
          <ac:chgData name="Sophia Papadakis" userId="S::sophia@ncsct.co.uk::b95f17c4-d9c4-4e13-899b-4e888ddd5376" providerId="AD" clId="Web-{07E0050A-A11E-3660-3EF6-C1914AA04979}" dt="2024-02-25T05:42:25.694" v="741" actId="1076"/>
          <ac:picMkLst>
            <pc:docMk/>
            <pc:sldMk cId="500026540" sldId="955"/>
            <ac:picMk id="10" creationId="{0A0DE261-07EA-CE48-6302-8A7B2ED2E6C4}"/>
          </ac:picMkLst>
        </pc:picChg>
        <pc:picChg chg="mod">
          <ac:chgData name="Sophia Papadakis" userId="S::sophia@ncsct.co.uk::b95f17c4-d9c4-4e13-899b-4e888ddd5376" providerId="AD" clId="Web-{07E0050A-A11E-3660-3EF6-C1914AA04979}" dt="2024-02-25T05:42:45.242" v="749" actId="1076"/>
          <ac:picMkLst>
            <pc:docMk/>
            <pc:sldMk cId="500026540" sldId="955"/>
            <ac:picMk id="13" creationId="{BDBF0B9C-172E-5022-65A8-2E522C5700DB}"/>
          </ac:picMkLst>
        </pc:picChg>
        <pc:picChg chg="mod">
          <ac:chgData name="Sophia Papadakis" userId="S::sophia@ncsct.co.uk::b95f17c4-d9c4-4e13-899b-4e888ddd5376" providerId="AD" clId="Web-{07E0050A-A11E-3660-3EF6-C1914AA04979}" dt="2024-02-25T05:43:01.774" v="752" actId="1076"/>
          <ac:picMkLst>
            <pc:docMk/>
            <pc:sldMk cId="500026540" sldId="955"/>
            <ac:picMk id="16" creationId="{95767AE0-94F7-3CBF-CDB7-56BDCFCA86DD}"/>
          </ac:picMkLst>
        </pc:picChg>
      </pc:sldChg>
      <pc:sldChg chg="addSp delSp modSp delAnim">
        <pc:chgData name="Sophia Papadakis" userId="S::sophia@ncsct.co.uk::b95f17c4-d9c4-4e13-899b-4e888ddd5376" providerId="AD" clId="Web-{07E0050A-A11E-3660-3EF6-C1914AA04979}" dt="2024-02-25T05:29:52.760" v="483" actId="14100"/>
        <pc:sldMkLst>
          <pc:docMk/>
          <pc:sldMk cId="1666380965" sldId="1352"/>
        </pc:sldMkLst>
        <pc:spChg chg="mod">
          <ac:chgData name="Sophia Papadakis" userId="S::sophia@ncsct.co.uk::b95f17c4-d9c4-4e13-899b-4e888ddd5376" providerId="AD" clId="Web-{07E0050A-A11E-3660-3EF6-C1914AA04979}" dt="2024-02-25T05:25:46.939" v="422" actId="1076"/>
          <ac:spMkLst>
            <pc:docMk/>
            <pc:sldMk cId="1666380965" sldId="1352"/>
            <ac:spMk id="2" creationId="{D84C7561-C957-C879-D955-EA824476E553}"/>
          </ac:spMkLst>
        </pc:spChg>
        <pc:spChg chg="add mod">
          <ac:chgData name="Sophia Papadakis" userId="S::sophia@ncsct.co.uk::b95f17c4-d9c4-4e13-899b-4e888ddd5376" providerId="AD" clId="Web-{07E0050A-A11E-3660-3EF6-C1914AA04979}" dt="2024-02-25T05:29:20.540" v="470" actId="1076"/>
          <ac:spMkLst>
            <pc:docMk/>
            <pc:sldMk cId="1666380965" sldId="1352"/>
            <ac:spMk id="4" creationId="{027F3AA3-C2B5-24E3-0C4C-EAAE00F8AD01}"/>
          </ac:spMkLst>
        </pc:spChg>
        <pc:spChg chg="del mod">
          <ac:chgData name="Sophia Papadakis" userId="S::sophia@ncsct.co.uk::b95f17c4-d9c4-4e13-899b-4e888ddd5376" providerId="AD" clId="Web-{07E0050A-A11E-3660-3EF6-C1914AA04979}" dt="2024-02-25T05:18:28.549" v="316"/>
          <ac:spMkLst>
            <pc:docMk/>
            <pc:sldMk cId="1666380965" sldId="1352"/>
            <ac:spMk id="5" creationId="{C3A01071-D61D-E7D8-1A80-05B4C0C7DA06}"/>
          </ac:spMkLst>
        </pc:spChg>
        <pc:spChg chg="add del mod">
          <ac:chgData name="Sophia Papadakis" userId="S::sophia@ncsct.co.uk::b95f17c4-d9c4-4e13-899b-4e888ddd5376" providerId="AD" clId="Web-{07E0050A-A11E-3660-3EF6-C1914AA04979}" dt="2024-02-25T05:11:06.103" v="72"/>
          <ac:spMkLst>
            <pc:docMk/>
            <pc:sldMk cId="1666380965" sldId="1352"/>
            <ac:spMk id="7" creationId="{027F3AA3-C2B5-24E3-0C4C-EAAE00F8AD01}"/>
          </ac:spMkLst>
        </pc:spChg>
        <pc:spChg chg="add mod">
          <ac:chgData name="Sophia Papadakis" userId="S::sophia@ncsct.co.uk::b95f17c4-d9c4-4e13-899b-4e888ddd5376" providerId="AD" clId="Web-{07E0050A-A11E-3660-3EF6-C1914AA04979}" dt="2024-02-25T05:29:20.556" v="472" actId="1076"/>
          <ac:spMkLst>
            <pc:docMk/>
            <pc:sldMk cId="1666380965" sldId="1352"/>
            <ac:spMk id="10" creationId="{1A87DBCC-5AE0-96EB-4F7F-C0910DAC8394}"/>
          </ac:spMkLst>
        </pc:spChg>
        <pc:spChg chg="add del mod">
          <ac:chgData name="Sophia Papadakis" userId="S::sophia@ncsct.co.uk::b95f17c4-d9c4-4e13-899b-4e888ddd5376" providerId="AD" clId="Web-{07E0050A-A11E-3660-3EF6-C1914AA04979}" dt="2024-02-25T05:14:12.321" v="154"/>
          <ac:spMkLst>
            <pc:docMk/>
            <pc:sldMk cId="1666380965" sldId="1352"/>
            <ac:spMk id="15" creationId="{881DEA15-C96E-F508-06E6-EDB63D6C1CE7}"/>
          </ac:spMkLst>
        </pc:spChg>
        <pc:spChg chg="mod">
          <ac:chgData name="Sophia Papadakis" userId="S::sophia@ncsct.co.uk::b95f17c4-d9c4-4e13-899b-4e888ddd5376" providerId="AD" clId="Web-{07E0050A-A11E-3660-3EF6-C1914AA04979}" dt="2024-02-25T05:29:46.838" v="482" actId="1076"/>
          <ac:spMkLst>
            <pc:docMk/>
            <pc:sldMk cId="1666380965" sldId="1352"/>
            <ac:spMk id="16" creationId="{746F9B01-E0D9-A18E-5FE9-B8A602E2FF68}"/>
          </ac:spMkLst>
        </pc:spChg>
        <pc:spChg chg="add mod">
          <ac:chgData name="Sophia Papadakis" userId="S::sophia@ncsct.co.uk::b95f17c4-d9c4-4e13-899b-4e888ddd5376" providerId="AD" clId="Web-{07E0050A-A11E-3660-3EF6-C1914AA04979}" dt="2024-02-25T05:29:20.572" v="473" actId="1076"/>
          <ac:spMkLst>
            <pc:docMk/>
            <pc:sldMk cId="1666380965" sldId="1352"/>
            <ac:spMk id="18" creationId="{0F0DCB66-A40A-BD56-5B87-C70C6B7CF273}"/>
          </ac:spMkLst>
        </pc:spChg>
        <pc:spChg chg="add mod">
          <ac:chgData name="Sophia Papadakis" userId="S::sophia@ncsct.co.uk::b95f17c4-d9c4-4e13-899b-4e888ddd5376" providerId="AD" clId="Web-{07E0050A-A11E-3660-3EF6-C1914AA04979}" dt="2024-02-25T05:29:20.587" v="475" actId="1076"/>
          <ac:spMkLst>
            <pc:docMk/>
            <pc:sldMk cId="1666380965" sldId="1352"/>
            <ac:spMk id="20" creationId="{627EE9EB-A728-6020-A898-BB9A0AC61116}"/>
          </ac:spMkLst>
        </pc:spChg>
        <pc:spChg chg="add mod">
          <ac:chgData name="Sophia Papadakis" userId="S::sophia@ncsct.co.uk::b95f17c4-d9c4-4e13-899b-4e888ddd5376" providerId="AD" clId="Web-{07E0050A-A11E-3660-3EF6-C1914AA04979}" dt="2024-02-25T05:29:20.603" v="477" actId="1076"/>
          <ac:spMkLst>
            <pc:docMk/>
            <pc:sldMk cId="1666380965" sldId="1352"/>
            <ac:spMk id="22" creationId="{392126BB-106C-BB0E-D22B-59DD33AC0B9F}"/>
          </ac:spMkLst>
        </pc:spChg>
        <pc:grpChg chg="mod">
          <ac:chgData name="Sophia Papadakis" userId="S::sophia@ncsct.co.uk::b95f17c4-d9c4-4e13-899b-4e888ddd5376" providerId="AD" clId="Web-{07E0050A-A11E-3660-3EF6-C1914AA04979}" dt="2024-02-25T05:28:57.743" v="467" actId="1076"/>
          <ac:grpSpMkLst>
            <pc:docMk/>
            <pc:sldMk cId="1666380965" sldId="1352"/>
            <ac:grpSpMk id="12" creationId="{FE9C02D5-3645-2F40-6844-8C1E52647AB8}"/>
          </ac:grpSpMkLst>
        </pc:grpChg>
        <pc:picChg chg="add mod">
          <ac:chgData name="Sophia Papadakis" userId="S::sophia@ncsct.co.uk::b95f17c4-d9c4-4e13-899b-4e888ddd5376" providerId="AD" clId="Web-{07E0050A-A11E-3660-3EF6-C1914AA04979}" dt="2024-02-25T05:29:20.540" v="469" actId="1076"/>
          <ac:picMkLst>
            <pc:docMk/>
            <pc:sldMk cId="1666380965" sldId="1352"/>
            <ac:picMk id="3" creationId="{9337124A-4DFB-B91B-0A9B-C65D568FF2AD}"/>
          </ac:picMkLst>
        </pc:picChg>
        <pc:picChg chg="add del mod">
          <ac:chgData name="Sophia Papadakis" userId="S::sophia@ncsct.co.uk::b95f17c4-d9c4-4e13-899b-4e888ddd5376" providerId="AD" clId="Web-{07E0050A-A11E-3660-3EF6-C1914AA04979}" dt="2024-02-25T05:11:06.103" v="73"/>
          <ac:picMkLst>
            <pc:docMk/>
            <pc:sldMk cId="1666380965" sldId="1352"/>
            <ac:picMk id="6" creationId="{9337124A-4DFB-B91B-0A9B-C65D568FF2AD}"/>
          </ac:picMkLst>
        </pc:picChg>
        <pc:picChg chg="add mod">
          <ac:chgData name="Sophia Papadakis" userId="S::sophia@ncsct.co.uk::b95f17c4-d9c4-4e13-899b-4e888ddd5376" providerId="AD" clId="Web-{07E0050A-A11E-3660-3EF6-C1914AA04979}" dt="2024-02-25T05:29:20.556" v="471" actId="1076"/>
          <ac:picMkLst>
            <pc:docMk/>
            <pc:sldMk cId="1666380965" sldId="1352"/>
            <ac:picMk id="9" creationId="{ABC3FA16-7056-D619-3FFC-BF8C66EFEF8A}"/>
          </ac:picMkLst>
        </pc:picChg>
        <pc:picChg chg="add del mod">
          <ac:chgData name="Sophia Papadakis" userId="S::sophia@ncsct.co.uk::b95f17c4-d9c4-4e13-899b-4e888ddd5376" providerId="AD" clId="Web-{07E0050A-A11E-3660-3EF6-C1914AA04979}" dt="2024-02-25T05:14:12.321" v="155"/>
          <ac:picMkLst>
            <pc:docMk/>
            <pc:sldMk cId="1666380965" sldId="1352"/>
            <ac:picMk id="11" creationId="{D9487AB3-C78A-D220-B186-EDF07A78CECC}"/>
          </ac:picMkLst>
        </pc:picChg>
        <pc:picChg chg="add mod">
          <ac:chgData name="Sophia Papadakis" userId="S::sophia@ncsct.co.uk::b95f17c4-d9c4-4e13-899b-4e888ddd5376" providerId="AD" clId="Web-{07E0050A-A11E-3660-3EF6-C1914AA04979}" dt="2024-02-25T05:29:20.618" v="478" actId="1076"/>
          <ac:picMkLst>
            <pc:docMk/>
            <pc:sldMk cId="1666380965" sldId="1352"/>
            <ac:picMk id="17" creationId="{3FF0A41B-26BB-82C9-2AB1-57DAA6D8C12E}"/>
          </ac:picMkLst>
        </pc:picChg>
        <pc:picChg chg="add mod">
          <ac:chgData name="Sophia Papadakis" userId="S::sophia@ncsct.co.uk::b95f17c4-d9c4-4e13-899b-4e888ddd5376" providerId="AD" clId="Web-{07E0050A-A11E-3660-3EF6-C1914AA04979}" dt="2024-02-25T05:29:20.587" v="474" actId="1076"/>
          <ac:picMkLst>
            <pc:docMk/>
            <pc:sldMk cId="1666380965" sldId="1352"/>
            <ac:picMk id="19" creationId="{7CADBA3D-577E-C368-C229-61A13F472CCA}"/>
          </ac:picMkLst>
        </pc:picChg>
        <pc:picChg chg="add mod">
          <ac:chgData name="Sophia Papadakis" userId="S::sophia@ncsct.co.uk::b95f17c4-d9c4-4e13-899b-4e888ddd5376" providerId="AD" clId="Web-{07E0050A-A11E-3660-3EF6-C1914AA04979}" dt="2024-02-25T05:29:52.760" v="483" actId="14100"/>
          <ac:picMkLst>
            <pc:docMk/>
            <pc:sldMk cId="1666380965" sldId="1352"/>
            <ac:picMk id="21" creationId="{FCAE03A5-80AC-DCA3-0FEC-FA1AD0F77061}"/>
          </ac:picMkLst>
        </pc:picChg>
      </pc:sldChg>
      <pc:sldChg chg="new del">
        <pc:chgData name="Sophia Papadakis" userId="S::sophia@ncsct.co.uk::b95f17c4-d9c4-4e13-899b-4e888ddd5376" providerId="AD" clId="Web-{07E0050A-A11E-3660-3EF6-C1914AA04979}" dt="2024-02-25T05:08:36.841" v="35"/>
        <pc:sldMkLst>
          <pc:docMk/>
          <pc:sldMk cId="3766752953" sldId="2145708293"/>
        </pc:sldMkLst>
      </pc:sldChg>
    </pc:docChg>
  </pc:docChgLst>
  <pc:docChgLst>
    <pc:chgData name="Sophia Papadakis" userId="S::sophia@ncsct.co.uk::b95f17c4-d9c4-4e13-899b-4e888ddd5376" providerId="AD" clId="Web-{3EC73C3A-6E18-FA18-4830-96A5323D24F1}"/>
    <pc:docChg chg="modSld">
      <pc:chgData name="Sophia Papadakis" userId="S::sophia@ncsct.co.uk::b95f17c4-d9c4-4e13-899b-4e888ddd5376" providerId="AD" clId="Web-{3EC73C3A-6E18-FA18-4830-96A5323D24F1}" dt="2024-02-29T10:57:43.263" v="78" actId="20577"/>
      <pc:docMkLst>
        <pc:docMk/>
      </pc:docMkLst>
      <pc:sldChg chg="modSp">
        <pc:chgData name="Sophia Papadakis" userId="S::sophia@ncsct.co.uk::b95f17c4-d9c4-4e13-899b-4e888ddd5376" providerId="AD" clId="Web-{3EC73C3A-6E18-FA18-4830-96A5323D24F1}" dt="2024-02-29T10:51:42.835" v="25" actId="1076"/>
        <pc:sldMkLst>
          <pc:docMk/>
          <pc:sldMk cId="3446883009" sldId="2145708169"/>
        </pc:sldMkLst>
        <pc:spChg chg="mod">
          <ac:chgData name="Sophia Papadakis" userId="S::sophia@ncsct.co.uk::b95f17c4-d9c4-4e13-899b-4e888ddd5376" providerId="AD" clId="Web-{3EC73C3A-6E18-FA18-4830-96A5323D24F1}" dt="2024-02-29T10:51:38.428" v="24" actId="1076"/>
          <ac:spMkLst>
            <pc:docMk/>
            <pc:sldMk cId="3446883009" sldId="2145708169"/>
            <ac:spMk id="2" creationId="{BAC9225D-04E1-B763-9FEF-D213CE428260}"/>
          </ac:spMkLst>
        </pc:spChg>
        <pc:spChg chg="mod">
          <ac:chgData name="Sophia Papadakis" userId="S::sophia@ncsct.co.uk::b95f17c4-d9c4-4e13-899b-4e888ddd5376" providerId="AD" clId="Web-{3EC73C3A-6E18-FA18-4830-96A5323D24F1}" dt="2024-02-29T10:51:42.835" v="25" actId="1076"/>
          <ac:spMkLst>
            <pc:docMk/>
            <pc:sldMk cId="3446883009" sldId="2145708169"/>
            <ac:spMk id="5" creationId="{387231AF-8C46-BF56-2FA8-1EEDB26A2F86}"/>
          </ac:spMkLst>
        </pc:spChg>
      </pc:sldChg>
      <pc:sldChg chg="addSp modSp modNotes">
        <pc:chgData name="Sophia Papadakis" userId="S::sophia@ncsct.co.uk::b95f17c4-d9c4-4e13-899b-4e888ddd5376" providerId="AD" clId="Web-{3EC73C3A-6E18-FA18-4830-96A5323D24F1}" dt="2024-02-29T10:57:43.263" v="78" actId="20577"/>
        <pc:sldMkLst>
          <pc:docMk/>
          <pc:sldMk cId="2529191239" sldId="2145708231"/>
        </pc:sldMkLst>
        <pc:spChg chg="mod">
          <ac:chgData name="Sophia Papadakis" userId="S::sophia@ncsct.co.uk::b95f17c4-d9c4-4e13-899b-4e888ddd5376" providerId="AD" clId="Web-{3EC73C3A-6E18-FA18-4830-96A5323D24F1}" dt="2024-02-29T10:52:09.351" v="29" actId="1076"/>
          <ac:spMkLst>
            <pc:docMk/>
            <pc:sldMk cId="2529191239" sldId="2145708231"/>
            <ac:spMk id="2" creationId="{BAC9225D-04E1-B763-9FEF-D213CE428260}"/>
          </ac:spMkLst>
        </pc:spChg>
        <pc:spChg chg="add mod">
          <ac:chgData name="Sophia Papadakis" userId="S::sophia@ncsct.co.uk::b95f17c4-d9c4-4e13-899b-4e888ddd5376" providerId="AD" clId="Web-{3EC73C3A-6E18-FA18-4830-96A5323D24F1}" dt="2024-02-29T10:57:43.263" v="78" actId="20577"/>
          <ac:spMkLst>
            <pc:docMk/>
            <pc:sldMk cId="2529191239" sldId="2145708231"/>
            <ac:spMk id="3" creationId="{387231AF-8C46-BF56-2FA8-1EEDB26A2F86}"/>
          </ac:spMkLst>
        </pc:spChg>
        <pc:spChg chg="mod">
          <ac:chgData name="Sophia Papadakis" userId="S::sophia@ncsct.co.uk::b95f17c4-d9c4-4e13-899b-4e888ddd5376" providerId="AD" clId="Web-{3EC73C3A-6E18-FA18-4830-96A5323D24F1}" dt="2024-02-29T10:52:03.351" v="28" actId="1076"/>
          <ac:spMkLst>
            <pc:docMk/>
            <pc:sldMk cId="2529191239" sldId="2145708231"/>
            <ac:spMk id="5" creationId="{387231AF-8C46-BF56-2FA8-1EEDB26A2F86}"/>
          </ac:spMkLst>
        </pc:spChg>
      </pc:sldChg>
    </pc:docChg>
  </pc:docChgLst>
  <pc:docChgLst>
    <pc:chgData name="Sophia Papadakis" userId="S::sophia@ncsct.co.uk::b95f17c4-d9c4-4e13-899b-4e888ddd5376" providerId="AD" clId="Web-{439AAC7B-65F3-E2B7-4F7A-44120E75450A}"/>
    <pc:docChg chg="modSld">
      <pc:chgData name="Sophia Papadakis" userId="S::sophia@ncsct.co.uk::b95f17c4-d9c4-4e13-899b-4e888ddd5376" providerId="AD" clId="Web-{439AAC7B-65F3-E2B7-4F7A-44120E75450A}" dt="2024-03-01T16:24:25.746" v="10" actId="20577"/>
      <pc:docMkLst>
        <pc:docMk/>
      </pc:docMkLst>
      <pc:sldChg chg="modSp">
        <pc:chgData name="Sophia Papadakis" userId="S::sophia@ncsct.co.uk::b95f17c4-d9c4-4e13-899b-4e888ddd5376" providerId="AD" clId="Web-{439AAC7B-65F3-E2B7-4F7A-44120E75450A}" dt="2024-03-01T16:24:25.746" v="10" actId="20577"/>
        <pc:sldMkLst>
          <pc:docMk/>
          <pc:sldMk cId="500026540" sldId="955"/>
        </pc:sldMkLst>
        <pc:spChg chg="mod">
          <ac:chgData name="Sophia Papadakis" userId="S::sophia@ncsct.co.uk::b95f17c4-d9c4-4e13-899b-4e888ddd5376" providerId="AD" clId="Web-{439AAC7B-65F3-E2B7-4F7A-44120E75450A}" dt="2024-03-01T16:24:25.746" v="10" actId="20577"/>
          <ac:spMkLst>
            <pc:docMk/>
            <pc:sldMk cId="500026540" sldId="955"/>
            <ac:spMk id="18" creationId="{144D3070-7043-654C-69A8-2F0D891875B9}"/>
          </ac:spMkLst>
        </pc:spChg>
        <pc:spChg chg="mod">
          <ac:chgData name="Sophia Papadakis" userId="S::sophia@ncsct.co.uk::b95f17c4-d9c4-4e13-899b-4e888ddd5376" providerId="AD" clId="Web-{439AAC7B-65F3-E2B7-4F7A-44120E75450A}" dt="2024-03-01T16:24:11.933" v="0" actId="20577"/>
          <ac:spMkLst>
            <pc:docMk/>
            <pc:sldMk cId="500026540" sldId="955"/>
            <ac:spMk id="19" creationId="{1CCD0867-1BD8-EA34-105D-5880A33C805C}"/>
          </ac:spMkLst>
        </pc:spChg>
      </pc:sldChg>
    </pc:docChg>
  </pc:docChgLst>
  <pc:docChgLst>
    <pc:chgData name="Sophia Papadakis" userId="S::sophia@ncsct.co.uk::b95f17c4-d9c4-4e13-899b-4e888ddd5376" providerId="AD" clId="Web-{20BC0261-15CF-01DF-FBEE-1FB65FC4078A}"/>
    <pc:docChg chg="delSld modSld sldOrd">
      <pc:chgData name="Sophia Papadakis" userId="S::sophia@ncsct.co.uk::b95f17c4-d9c4-4e13-899b-4e888ddd5376" providerId="AD" clId="Web-{20BC0261-15CF-01DF-FBEE-1FB65FC4078A}" dt="2024-02-28T11:00:26.724" v="26"/>
      <pc:docMkLst>
        <pc:docMk/>
      </pc:docMkLst>
      <pc:sldChg chg="ord">
        <pc:chgData name="Sophia Papadakis" userId="S::sophia@ncsct.co.uk::b95f17c4-d9c4-4e13-899b-4e888ddd5376" providerId="AD" clId="Web-{20BC0261-15CF-01DF-FBEE-1FB65FC4078A}" dt="2024-02-28T10:57:42.578" v="6"/>
        <pc:sldMkLst>
          <pc:docMk/>
          <pc:sldMk cId="3909249511" sldId="470"/>
        </pc:sldMkLst>
      </pc:sldChg>
      <pc:sldChg chg="ord">
        <pc:chgData name="Sophia Papadakis" userId="S::sophia@ncsct.co.uk::b95f17c4-d9c4-4e13-899b-4e888ddd5376" providerId="AD" clId="Web-{20BC0261-15CF-01DF-FBEE-1FB65FC4078A}" dt="2024-02-28T10:58:35.876" v="15"/>
        <pc:sldMkLst>
          <pc:docMk/>
          <pc:sldMk cId="428653605" sldId="529"/>
        </pc:sldMkLst>
      </pc:sldChg>
      <pc:sldChg chg="ord">
        <pc:chgData name="Sophia Papadakis" userId="S::sophia@ncsct.co.uk::b95f17c4-d9c4-4e13-899b-4e888ddd5376" providerId="AD" clId="Web-{20BC0261-15CF-01DF-FBEE-1FB65FC4078A}" dt="2024-02-28T10:58:07.157" v="9"/>
        <pc:sldMkLst>
          <pc:docMk/>
          <pc:sldMk cId="2408600341" sldId="530"/>
        </pc:sldMkLst>
      </pc:sldChg>
      <pc:sldChg chg="modSp">
        <pc:chgData name="Sophia Papadakis" userId="S::sophia@ncsct.co.uk::b95f17c4-d9c4-4e13-899b-4e888ddd5376" providerId="AD" clId="Web-{20BC0261-15CF-01DF-FBEE-1FB65FC4078A}" dt="2024-02-28T11:00:05.833" v="21" actId="20577"/>
        <pc:sldMkLst>
          <pc:docMk/>
          <pc:sldMk cId="1320727307" sldId="1098"/>
        </pc:sldMkLst>
        <pc:spChg chg="mod">
          <ac:chgData name="Sophia Papadakis" userId="S::sophia@ncsct.co.uk::b95f17c4-d9c4-4e13-899b-4e888ddd5376" providerId="AD" clId="Web-{20BC0261-15CF-01DF-FBEE-1FB65FC4078A}" dt="2024-02-28T11:00:05.833" v="21" actId="20577"/>
          <ac:spMkLst>
            <pc:docMk/>
            <pc:sldMk cId="1320727307" sldId="1098"/>
            <ac:spMk id="5" creationId="{B8B2AB4F-0372-0137-90CE-222FAF8F2178}"/>
          </ac:spMkLst>
        </pc:spChg>
      </pc:sldChg>
      <pc:sldChg chg="ord">
        <pc:chgData name="Sophia Papadakis" userId="S::sophia@ncsct.co.uk::b95f17c4-d9c4-4e13-899b-4e888ddd5376" providerId="AD" clId="Web-{20BC0261-15CF-01DF-FBEE-1FB65FC4078A}" dt="2024-02-28T10:58:43.017" v="18"/>
        <pc:sldMkLst>
          <pc:docMk/>
          <pc:sldMk cId="1909637994" sldId="2145708194"/>
        </pc:sldMkLst>
      </pc:sldChg>
      <pc:sldChg chg="del">
        <pc:chgData name="Sophia Papadakis" userId="S::sophia@ncsct.co.uk::b95f17c4-d9c4-4e13-899b-4e888ddd5376" providerId="AD" clId="Web-{20BC0261-15CF-01DF-FBEE-1FB65FC4078A}" dt="2024-02-28T10:57:27.343" v="0"/>
        <pc:sldMkLst>
          <pc:docMk/>
          <pc:sldMk cId="1334667305" sldId="2145708267"/>
        </pc:sldMkLst>
      </pc:sldChg>
      <pc:sldChg chg="ord">
        <pc:chgData name="Sophia Papadakis" userId="S::sophia@ncsct.co.uk::b95f17c4-d9c4-4e13-899b-4e888ddd5376" providerId="AD" clId="Web-{20BC0261-15CF-01DF-FBEE-1FB65FC4078A}" dt="2024-02-28T10:58:40.033" v="16"/>
        <pc:sldMkLst>
          <pc:docMk/>
          <pc:sldMk cId="2014567608" sldId="2145708271"/>
        </pc:sldMkLst>
      </pc:sldChg>
      <pc:sldChg chg="addSp delSp modSp">
        <pc:chgData name="Sophia Papadakis" userId="S::sophia@ncsct.co.uk::b95f17c4-d9c4-4e13-899b-4e888ddd5376" providerId="AD" clId="Web-{20BC0261-15CF-01DF-FBEE-1FB65FC4078A}" dt="2024-02-28T11:00:26.724" v="26"/>
        <pc:sldMkLst>
          <pc:docMk/>
          <pc:sldMk cId="3766976858" sldId="2145708289"/>
        </pc:sldMkLst>
        <pc:spChg chg="del">
          <ac:chgData name="Sophia Papadakis" userId="S::sophia@ncsct.co.uk::b95f17c4-d9c4-4e13-899b-4e888ddd5376" providerId="AD" clId="Web-{20BC0261-15CF-01DF-FBEE-1FB65FC4078A}" dt="2024-02-28T10:59:49.551" v="19"/>
          <ac:spMkLst>
            <pc:docMk/>
            <pc:sldMk cId="3766976858" sldId="2145708289"/>
            <ac:spMk id="3" creationId="{BBC07742-34B2-C52C-28D6-37AC9BB93B5C}"/>
          </ac:spMkLst>
        </pc:spChg>
        <pc:spChg chg="add del mod">
          <ac:chgData name="Sophia Papadakis" userId="S::sophia@ncsct.co.uk::b95f17c4-d9c4-4e13-899b-4e888ddd5376" providerId="AD" clId="Web-{20BC0261-15CF-01DF-FBEE-1FB65FC4078A}" dt="2024-02-28T11:00:15.317" v="25"/>
          <ac:spMkLst>
            <pc:docMk/>
            <pc:sldMk cId="3766976858" sldId="2145708289"/>
            <ac:spMk id="4" creationId="{68BA4769-9835-7487-79A6-B1B29F3887E1}"/>
          </ac:spMkLst>
        </pc:spChg>
        <pc:spChg chg="add">
          <ac:chgData name="Sophia Papadakis" userId="S::sophia@ncsct.co.uk::b95f17c4-d9c4-4e13-899b-4e888ddd5376" providerId="AD" clId="Web-{20BC0261-15CF-01DF-FBEE-1FB65FC4078A}" dt="2024-02-28T11:00:26.724" v="26"/>
          <ac:spMkLst>
            <pc:docMk/>
            <pc:sldMk cId="3766976858" sldId="2145708289"/>
            <ac:spMk id="6" creationId="{2BE9AA64-6CEB-D11F-DBF5-A920B591E8A2}"/>
          </ac:spMkLst>
        </pc:spChg>
      </pc:sldChg>
    </pc:docChg>
  </pc:docChgLst>
  <pc:docChgLst>
    <pc:chgData name="Sophia Papadakis" userId="S::sophia@ncsct.co.uk::b95f17c4-d9c4-4e13-899b-4e888ddd5376" providerId="AD" clId="Web-{24BDADAB-042C-2DBF-158E-04BDE7B675D0}"/>
    <pc:docChg chg="modSld">
      <pc:chgData name="Sophia Papadakis" userId="S::sophia@ncsct.co.uk::b95f17c4-d9c4-4e13-899b-4e888ddd5376" providerId="AD" clId="Web-{24BDADAB-042C-2DBF-158E-04BDE7B675D0}" dt="2024-03-06T12:02:40.998" v="61" actId="1076"/>
      <pc:docMkLst>
        <pc:docMk/>
      </pc:docMkLst>
      <pc:sldChg chg="modSp">
        <pc:chgData name="Sophia Papadakis" userId="S::sophia@ncsct.co.uk::b95f17c4-d9c4-4e13-899b-4e888ddd5376" providerId="AD" clId="Web-{24BDADAB-042C-2DBF-158E-04BDE7B675D0}" dt="2024-03-06T12:02:40.998" v="61" actId="1076"/>
        <pc:sldMkLst>
          <pc:docMk/>
          <pc:sldMk cId="500026540" sldId="955"/>
        </pc:sldMkLst>
        <pc:spChg chg="mod">
          <ac:chgData name="Sophia Papadakis" userId="S::sophia@ncsct.co.uk::b95f17c4-d9c4-4e13-899b-4e888ddd5376" providerId="AD" clId="Web-{24BDADAB-042C-2DBF-158E-04BDE7B675D0}" dt="2024-03-06T12:02:40.998" v="61" actId="1076"/>
          <ac:spMkLst>
            <pc:docMk/>
            <pc:sldMk cId="500026540" sldId="955"/>
            <ac:spMk id="8" creationId="{B43E3B3F-2E00-D9D6-A1C8-11150625BC8D}"/>
          </ac:spMkLst>
        </pc:spChg>
        <pc:spChg chg="mod">
          <ac:chgData name="Sophia Papadakis" userId="S::sophia@ncsct.co.uk::b95f17c4-d9c4-4e13-899b-4e888ddd5376" providerId="AD" clId="Web-{24BDADAB-042C-2DBF-158E-04BDE7B675D0}" dt="2024-03-06T12:01:39.794" v="60" actId="20577"/>
          <ac:spMkLst>
            <pc:docMk/>
            <pc:sldMk cId="500026540" sldId="955"/>
            <ac:spMk id="9" creationId="{D2E52D23-759A-8403-0B0D-2BA8F8C78040}"/>
          </ac:spMkLst>
        </pc:spChg>
      </pc:sldChg>
    </pc:docChg>
  </pc:docChgLst>
  <pc:docChgLst>
    <pc:chgData name="Sophia Papadakis" userId="S::sophia@ncsct.co.uk::b95f17c4-d9c4-4e13-899b-4e888ddd5376" providerId="AD" clId="Web-{0B2C07AF-A8E0-F01C-BE5B-465E9AF9825D}"/>
    <pc:docChg chg="delSld modSld">
      <pc:chgData name="Sophia Papadakis" userId="S::sophia@ncsct.co.uk::b95f17c4-d9c4-4e13-899b-4e888ddd5376" providerId="AD" clId="Web-{0B2C07AF-A8E0-F01C-BE5B-465E9AF9825D}" dt="2024-03-03T21:10:06.968" v="241"/>
      <pc:docMkLst>
        <pc:docMk/>
      </pc:docMkLst>
      <pc:sldChg chg="modSp modNotes">
        <pc:chgData name="Sophia Papadakis" userId="S::sophia@ncsct.co.uk::b95f17c4-d9c4-4e13-899b-4e888ddd5376" providerId="AD" clId="Web-{0B2C07AF-A8E0-F01C-BE5B-465E9AF9825D}" dt="2024-03-03T21:04:28.552" v="102" actId="20577"/>
        <pc:sldMkLst>
          <pc:docMk/>
          <pc:sldMk cId="2342839723" sldId="1150"/>
        </pc:sldMkLst>
        <pc:spChg chg="mod">
          <ac:chgData name="Sophia Papadakis" userId="S::sophia@ncsct.co.uk::b95f17c4-d9c4-4e13-899b-4e888ddd5376" providerId="AD" clId="Web-{0B2C07AF-A8E0-F01C-BE5B-465E9AF9825D}" dt="2024-03-03T21:04:28.552" v="102" actId="20577"/>
          <ac:spMkLst>
            <pc:docMk/>
            <pc:sldMk cId="2342839723" sldId="1150"/>
            <ac:spMk id="4" creationId="{D677AE88-B361-30CF-09FC-513E80422FF9}"/>
          </ac:spMkLst>
        </pc:spChg>
      </pc:sldChg>
      <pc:sldChg chg="modNotes">
        <pc:chgData name="Sophia Papadakis" userId="S::sophia@ncsct.co.uk::b95f17c4-d9c4-4e13-899b-4e888ddd5376" providerId="AD" clId="Web-{0B2C07AF-A8E0-F01C-BE5B-465E9AF9825D}" dt="2024-03-03T21:10:06.968" v="241"/>
        <pc:sldMkLst>
          <pc:docMk/>
          <pc:sldMk cId="2004840051" sldId="1152"/>
        </pc:sldMkLst>
      </pc:sldChg>
      <pc:sldChg chg="modNotes">
        <pc:chgData name="Sophia Papadakis" userId="S::sophia@ncsct.co.uk::b95f17c4-d9c4-4e13-899b-4e888ddd5376" providerId="AD" clId="Web-{0B2C07AF-A8E0-F01C-BE5B-465E9AF9825D}" dt="2024-03-03T21:06:12.384" v="120"/>
        <pc:sldMkLst>
          <pc:docMk/>
          <pc:sldMk cId="3818390936" sldId="1214"/>
        </pc:sldMkLst>
      </pc:sldChg>
      <pc:sldChg chg="delSp delAnim">
        <pc:chgData name="Sophia Papadakis" userId="S::sophia@ncsct.co.uk::b95f17c4-d9c4-4e13-899b-4e888ddd5376" providerId="AD" clId="Web-{0B2C07AF-A8E0-F01C-BE5B-465E9AF9825D}" dt="2024-03-03T21:02:33.065" v="15"/>
        <pc:sldMkLst>
          <pc:docMk/>
          <pc:sldMk cId="837710978" sldId="1509"/>
        </pc:sldMkLst>
        <pc:picChg chg="del">
          <ac:chgData name="Sophia Papadakis" userId="S::sophia@ncsct.co.uk::b95f17c4-d9c4-4e13-899b-4e888ddd5376" providerId="AD" clId="Web-{0B2C07AF-A8E0-F01C-BE5B-465E9AF9825D}" dt="2024-03-03T21:02:33.065" v="15"/>
          <ac:picMkLst>
            <pc:docMk/>
            <pc:sldMk cId="837710978" sldId="1509"/>
            <ac:picMk id="4" creationId="{F50C0A18-018D-FF08-F8B6-F0F8116DB6DD}"/>
          </ac:picMkLst>
        </pc:picChg>
      </pc:sldChg>
      <pc:sldChg chg="del">
        <pc:chgData name="Sophia Papadakis" userId="S::sophia@ncsct.co.uk::b95f17c4-d9c4-4e13-899b-4e888ddd5376" providerId="AD" clId="Web-{0B2C07AF-A8E0-F01C-BE5B-465E9AF9825D}" dt="2024-03-03T21:00:48.687" v="14"/>
        <pc:sldMkLst>
          <pc:docMk/>
          <pc:sldMk cId="1623534349" sldId="2145708150"/>
        </pc:sldMkLst>
      </pc:sldChg>
      <pc:sldChg chg="modNotes">
        <pc:chgData name="Sophia Papadakis" userId="S::sophia@ncsct.co.uk::b95f17c4-d9c4-4e13-899b-4e888ddd5376" providerId="AD" clId="Web-{0B2C07AF-A8E0-F01C-BE5B-465E9AF9825D}" dt="2024-03-03T21:08:59.763" v="218"/>
        <pc:sldMkLst>
          <pc:docMk/>
          <pc:sldMk cId="3457515700" sldId="2145708249"/>
        </pc:sldMkLst>
      </pc:sldChg>
      <pc:sldChg chg="addSp delSp modSp modNotes">
        <pc:chgData name="Sophia Papadakis" userId="S::sophia@ncsct.co.uk::b95f17c4-d9c4-4e13-899b-4e888ddd5376" providerId="AD" clId="Web-{0B2C07AF-A8E0-F01C-BE5B-465E9AF9825D}" dt="2024-03-03T21:00:45.437" v="13"/>
        <pc:sldMkLst>
          <pc:docMk/>
          <pc:sldMk cId="429526442" sldId="2145708293"/>
        </pc:sldMkLst>
        <pc:spChg chg="add del mod">
          <ac:chgData name="Sophia Papadakis" userId="S::sophia@ncsct.co.uk::b95f17c4-d9c4-4e13-899b-4e888ddd5376" providerId="AD" clId="Web-{0B2C07AF-A8E0-F01C-BE5B-465E9AF9825D}" dt="2024-03-03T21:00:41.562" v="12"/>
          <ac:spMkLst>
            <pc:docMk/>
            <pc:sldMk cId="429526442" sldId="2145708293"/>
            <ac:spMk id="2" creationId="{6616865F-6949-2742-BB74-54403DBE73DA}"/>
          </ac:spMkLst>
        </pc:spChg>
      </pc:sldChg>
    </pc:docChg>
  </pc:docChgLst>
  <pc:docChgLst>
    <pc:chgData name="Sophia Papadakis" userId="S::sophia@ncsct.co.uk::b95f17c4-d9c4-4e13-899b-4e888ddd5376" providerId="AD" clId="Web-{D50879DC-E10E-5E66-A85E-6C61622A2B37}"/>
    <pc:docChg chg="modSld sldOrd">
      <pc:chgData name="Sophia Papadakis" userId="S::sophia@ncsct.co.uk::b95f17c4-d9c4-4e13-899b-4e888ddd5376" providerId="AD" clId="Web-{D50879DC-E10E-5E66-A85E-6C61622A2B37}" dt="2024-02-28T10:09:06.037" v="407"/>
      <pc:docMkLst>
        <pc:docMk/>
      </pc:docMkLst>
      <pc:sldChg chg="ord modNotes">
        <pc:chgData name="Sophia Papadakis" userId="S::sophia@ncsct.co.uk::b95f17c4-d9c4-4e13-899b-4e888ddd5376" providerId="AD" clId="Web-{D50879DC-E10E-5E66-A85E-6C61622A2B37}" dt="2024-02-28T09:43:22.464" v="26"/>
        <pc:sldMkLst>
          <pc:docMk/>
          <pc:sldMk cId="266593651" sldId="525"/>
        </pc:sldMkLst>
      </pc:sldChg>
      <pc:sldChg chg="modSp modNotes">
        <pc:chgData name="Sophia Papadakis" userId="S::sophia@ncsct.co.uk::b95f17c4-d9c4-4e13-899b-4e888ddd5376" providerId="AD" clId="Web-{D50879DC-E10E-5E66-A85E-6C61622A2B37}" dt="2024-02-28T10:09:06.037" v="407"/>
        <pc:sldMkLst>
          <pc:docMk/>
          <pc:sldMk cId="3336436685" sldId="531"/>
        </pc:sldMkLst>
        <pc:spChg chg="mod">
          <ac:chgData name="Sophia Papadakis" userId="S::sophia@ncsct.co.uk::b95f17c4-d9c4-4e13-899b-4e888ddd5376" providerId="AD" clId="Web-{D50879DC-E10E-5E66-A85E-6C61622A2B37}" dt="2024-02-28T10:08:42.739" v="404" actId="20577"/>
          <ac:spMkLst>
            <pc:docMk/>
            <pc:sldMk cId="3336436685" sldId="531"/>
            <ac:spMk id="11" creationId="{C4E0BF0F-99C2-CCDF-D27B-4453012D2911}"/>
          </ac:spMkLst>
        </pc:spChg>
      </pc:sldChg>
      <pc:sldChg chg="addSp delSp modSp ord modNotes">
        <pc:chgData name="Sophia Papadakis" userId="S::sophia@ncsct.co.uk::b95f17c4-d9c4-4e13-899b-4e888ddd5376" providerId="AD" clId="Web-{D50879DC-E10E-5E66-A85E-6C61622A2B37}" dt="2024-02-28T10:07:39.706" v="382"/>
        <pc:sldMkLst>
          <pc:docMk/>
          <pc:sldMk cId="1107685457" sldId="542"/>
        </pc:sldMkLst>
        <pc:spChg chg="add del mod">
          <ac:chgData name="Sophia Papadakis" userId="S::sophia@ncsct.co.uk::b95f17c4-d9c4-4e13-899b-4e888ddd5376" providerId="AD" clId="Web-{D50879DC-E10E-5E66-A85E-6C61622A2B37}" dt="2024-02-28T09:43:49.308" v="41"/>
          <ac:spMkLst>
            <pc:docMk/>
            <pc:sldMk cId="1107685457" sldId="542"/>
            <ac:spMk id="4" creationId="{A616C6AC-47F2-B6FD-5A71-5990FAEB6695}"/>
          </ac:spMkLst>
        </pc:spChg>
        <pc:spChg chg="mod">
          <ac:chgData name="Sophia Papadakis" userId="S::sophia@ncsct.co.uk::b95f17c4-d9c4-4e13-899b-4e888ddd5376" providerId="AD" clId="Web-{D50879DC-E10E-5E66-A85E-6C61622A2B37}" dt="2024-02-28T09:55:20.968" v="309" actId="20577"/>
          <ac:spMkLst>
            <pc:docMk/>
            <pc:sldMk cId="1107685457" sldId="542"/>
            <ac:spMk id="9" creationId="{0200681F-A8DE-7471-187F-B527F217D861}"/>
          </ac:spMkLst>
        </pc:spChg>
      </pc:sldChg>
      <pc:sldChg chg="modSp">
        <pc:chgData name="Sophia Papadakis" userId="S::sophia@ncsct.co.uk::b95f17c4-d9c4-4e13-899b-4e888ddd5376" providerId="AD" clId="Web-{D50879DC-E10E-5E66-A85E-6C61622A2B37}" dt="2024-02-28T09:40:58.632" v="6" actId="20577"/>
        <pc:sldMkLst>
          <pc:docMk/>
          <pc:sldMk cId="1334667305" sldId="2145708267"/>
        </pc:sldMkLst>
        <pc:spChg chg="mod">
          <ac:chgData name="Sophia Papadakis" userId="S::sophia@ncsct.co.uk::b95f17c4-d9c4-4e13-899b-4e888ddd5376" providerId="AD" clId="Web-{D50879DC-E10E-5E66-A85E-6C61622A2B37}" dt="2024-02-28T09:40:58.632" v="6" actId="20577"/>
          <ac:spMkLst>
            <pc:docMk/>
            <pc:sldMk cId="1334667305" sldId="2145708267"/>
            <ac:spMk id="2" creationId="{D24F9254-ADD8-AE8D-370A-F659AF1F3CFF}"/>
          </ac:spMkLst>
        </pc:spChg>
      </pc:sldChg>
    </pc:docChg>
  </pc:docChgLst>
  <pc:docChgLst>
    <pc:chgData name="Sophia Papadakis" userId="S::sophia@ncsct.co.uk::b95f17c4-d9c4-4e13-899b-4e888ddd5376" providerId="AD" clId="Web-{AC5D226D-46D1-F823-5811-3C1D17871A55}"/>
    <pc:docChg chg="modSld">
      <pc:chgData name="Sophia Papadakis" userId="S::sophia@ncsct.co.uk::b95f17c4-d9c4-4e13-899b-4e888ddd5376" providerId="AD" clId="Web-{AC5D226D-46D1-F823-5811-3C1D17871A55}" dt="2024-03-11T15:07:21.782" v="155" actId="1076"/>
      <pc:docMkLst>
        <pc:docMk/>
      </pc:docMkLst>
      <pc:sldChg chg="modSp">
        <pc:chgData name="Sophia Papadakis" userId="S::sophia@ncsct.co.uk::b95f17c4-d9c4-4e13-899b-4e888ddd5376" providerId="AD" clId="Web-{AC5D226D-46D1-F823-5811-3C1D17871A55}" dt="2024-03-11T15:07:21.782" v="155" actId="1076"/>
        <pc:sldMkLst>
          <pc:docMk/>
          <pc:sldMk cId="1536077812" sldId="2145708294"/>
        </pc:sldMkLst>
        <pc:spChg chg="mod">
          <ac:chgData name="Sophia Papadakis" userId="S::sophia@ncsct.co.uk::b95f17c4-d9c4-4e13-899b-4e888ddd5376" providerId="AD" clId="Web-{AC5D226D-46D1-F823-5811-3C1D17871A55}" dt="2024-03-11T15:06:49.624" v="145" actId="20577"/>
          <ac:spMkLst>
            <pc:docMk/>
            <pc:sldMk cId="1536077812" sldId="2145708294"/>
            <ac:spMk id="11" creationId="{89CB99A9-7C56-4BB7-C807-B80ABDF74819}"/>
          </ac:spMkLst>
        </pc:spChg>
        <pc:spChg chg="mod">
          <ac:chgData name="Sophia Papadakis" userId="S::sophia@ncsct.co.uk::b95f17c4-d9c4-4e13-899b-4e888ddd5376" providerId="AD" clId="Web-{AC5D226D-46D1-F823-5811-3C1D17871A55}" dt="2024-03-11T15:07:07.828" v="151" actId="1076"/>
          <ac:spMkLst>
            <pc:docMk/>
            <pc:sldMk cId="1536077812" sldId="2145708294"/>
            <ac:spMk id="14" creationId="{067B2588-53C3-DA12-73BC-A4677C7777B9}"/>
          </ac:spMkLst>
        </pc:spChg>
        <pc:spChg chg="mod">
          <ac:chgData name="Sophia Papadakis" userId="S::sophia@ncsct.co.uk::b95f17c4-d9c4-4e13-899b-4e888ddd5376" providerId="AD" clId="Web-{AC5D226D-46D1-F823-5811-3C1D17871A55}" dt="2024-03-11T15:07:19.375" v="154" actId="1076"/>
          <ac:spMkLst>
            <pc:docMk/>
            <pc:sldMk cId="1536077812" sldId="2145708294"/>
            <ac:spMk id="20" creationId="{A63156AF-A59A-07B3-2B0D-E6B5E04DE0A0}"/>
          </ac:spMkLst>
        </pc:spChg>
        <pc:spChg chg="mod">
          <ac:chgData name="Sophia Papadakis" userId="S::sophia@ncsct.co.uk::b95f17c4-d9c4-4e13-899b-4e888ddd5376" providerId="AD" clId="Web-{AC5D226D-46D1-F823-5811-3C1D17871A55}" dt="2024-03-11T15:07:09.828" v="152" actId="1076"/>
          <ac:spMkLst>
            <pc:docMk/>
            <pc:sldMk cId="1536077812" sldId="2145708294"/>
            <ac:spMk id="21" creationId="{06C06AC8-B601-9CF1-EBBC-1427D9B14D9B}"/>
          </ac:spMkLst>
        </pc:spChg>
        <pc:spChg chg="mod">
          <ac:chgData name="Sophia Papadakis" userId="S::sophia@ncsct.co.uk::b95f17c4-d9c4-4e13-899b-4e888ddd5376" providerId="AD" clId="Web-{AC5D226D-46D1-F823-5811-3C1D17871A55}" dt="2024-03-11T15:07:11.812" v="153" actId="1076"/>
          <ac:spMkLst>
            <pc:docMk/>
            <pc:sldMk cId="1536077812" sldId="2145708294"/>
            <ac:spMk id="22" creationId="{956390A4-F361-F0D8-D1F1-04657B2F39B1}"/>
          </ac:spMkLst>
        </pc:spChg>
        <pc:picChg chg="mod">
          <ac:chgData name="Sophia Papadakis" userId="S::sophia@ncsct.co.uk::b95f17c4-d9c4-4e13-899b-4e888ddd5376" providerId="AD" clId="Web-{AC5D226D-46D1-F823-5811-3C1D17871A55}" dt="2024-03-11T15:07:04.843" v="150" actId="1076"/>
          <ac:picMkLst>
            <pc:docMk/>
            <pc:sldMk cId="1536077812" sldId="2145708294"/>
            <ac:picMk id="5" creationId="{D9FEE454-219E-CF3B-8BBA-350F1BB16250}"/>
          </ac:picMkLst>
        </pc:picChg>
        <pc:picChg chg="mod">
          <ac:chgData name="Sophia Papadakis" userId="S::sophia@ncsct.co.uk::b95f17c4-d9c4-4e13-899b-4e888ddd5376" providerId="AD" clId="Web-{AC5D226D-46D1-F823-5811-3C1D17871A55}" dt="2024-03-11T15:07:21.782" v="155" actId="1076"/>
          <ac:picMkLst>
            <pc:docMk/>
            <pc:sldMk cId="1536077812" sldId="2145708294"/>
            <ac:picMk id="10" creationId="{0A0DE261-07EA-CE48-6302-8A7B2ED2E6C4}"/>
          </ac:picMkLst>
        </pc:picChg>
        <pc:picChg chg="mod">
          <ac:chgData name="Sophia Papadakis" userId="S::sophia@ncsct.co.uk::b95f17c4-d9c4-4e13-899b-4e888ddd5376" providerId="AD" clId="Web-{AC5D226D-46D1-F823-5811-3C1D17871A55}" dt="2024-03-11T15:07:04.468" v="149" actId="1076"/>
          <ac:picMkLst>
            <pc:docMk/>
            <pc:sldMk cId="1536077812" sldId="2145708294"/>
            <ac:picMk id="13" creationId="{BDBF0B9C-172E-5022-65A8-2E522C5700DB}"/>
          </ac:picMkLst>
        </pc:picChg>
      </pc:sldChg>
    </pc:docChg>
  </pc:docChgLst>
  <pc:docChgLst>
    <pc:chgData name="Sophia Papadakis" userId="S::sophia@ncsct.co.uk::b95f17c4-d9c4-4e13-899b-4e888ddd5376" providerId="AD" clId="Web-{924BC942-BF3F-2139-3D02-A91BD1F105E3}"/>
    <pc:docChg chg="modSld">
      <pc:chgData name="Sophia Papadakis" userId="S::sophia@ncsct.co.uk::b95f17c4-d9c4-4e13-899b-4e888ddd5376" providerId="AD" clId="Web-{924BC942-BF3F-2139-3D02-A91BD1F105E3}" dt="2024-03-03T20:38:54.024" v="14" actId="20577"/>
      <pc:docMkLst>
        <pc:docMk/>
      </pc:docMkLst>
      <pc:sldChg chg="modSp modNotes">
        <pc:chgData name="Sophia Papadakis" userId="S::sophia@ncsct.co.uk::b95f17c4-d9c4-4e13-899b-4e888ddd5376" providerId="AD" clId="Web-{924BC942-BF3F-2139-3D02-A91BD1F105E3}" dt="2024-03-03T20:38:54.024" v="14" actId="20577"/>
        <pc:sldMkLst>
          <pc:docMk/>
          <pc:sldMk cId="399119301" sldId="919"/>
        </pc:sldMkLst>
        <pc:spChg chg="mod">
          <ac:chgData name="Sophia Papadakis" userId="S::sophia@ncsct.co.uk::b95f17c4-d9c4-4e13-899b-4e888ddd5376" providerId="AD" clId="Web-{924BC942-BF3F-2139-3D02-A91BD1F105E3}" dt="2024-03-03T20:38:54.024" v="14" actId="20577"/>
          <ac:spMkLst>
            <pc:docMk/>
            <pc:sldMk cId="399119301" sldId="919"/>
            <ac:spMk id="6" creationId="{07A9EB88-9475-DC3B-EEB8-4328943CFB83}"/>
          </ac:spMkLst>
        </pc:spChg>
      </pc:sldChg>
      <pc:sldChg chg="modNotes">
        <pc:chgData name="Sophia Papadakis" userId="S::sophia@ncsct.co.uk::b95f17c4-d9c4-4e13-899b-4e888ddd5376" providerId="AD" clId="Web-{924BC942-BF3F-2139-3D02-A91BD1F105E3}" dt="2024-03-03T20:38:13.617" v="1"/>
        <pc:sldMkLst>
          <pc:docMk/>
          <pc:sldMk cId="500026540" sldId="955"/>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rgbClr val="008489"/>
            </a:solidFill>
            <a:ln>
              <a:noFill/>
            </a:ln>
            <a:effectLst/>
          </c:spPr>
          <c:invertIfNegative val="0"/>
          <c:dPt>
            <c:idx val="5"/>
            <c:invertIfNegative val="0"/>
            <c:bubble3D val="0"/>
            <c:spPr>
              <a:solidFill>
                <a:schemeClr val="tx1"/>
              </a:solidFill>
              <a:ln>
                <a:noFill/>
              </a:ln>
              <a:effectLst/>
            </c:spPr>
            <c:extLst>
              <c:ext xmlns:c16="http://schemas.microsoft.com/office/drawing/2014/chart" uri="{C3380CC4-5D6E-409C-BE32-E72D297353CC}">
                <c16:uniqueId val="{00000004-78F7-6F4F-BEE3-3E12CC9151CF}"/>
              </c:ext>
            </c:extLst>
          </c:dPt>
          <c:cat>
            <c:strRef>
              <c:f>Sheet1!$A$2:$A$8</c:f>
              <c:strCache>
                <c:ptCount val="7"/>
                <c:pt idx="0">
                  <c:v>Cigarettes</c:v>
                </c:pt>
                <c:pt idx="1">
                  <c:v>Small cigars</c:v>
                </c:pt>
                <c:pt idx="2">
                  <c:v>Pipes</c:v>
                </c:pt>
                <c:pt idx="3">
                  <c:v>Cigars</c:v>
                </c:pt>
                <c:pt idx="4">
                  <c:v>Shisha</c:v>
                </c:pt>
                <c:pt idx="5">
                  <c:v>E-cigarettes</c:v>
                </c:pt>
                <c:pt idx="6">
                  <c:v>NRTs</c:v>
                </c:pt>
              </c:strCache>
            </c:strRef>
          </c:cat>
          <c:val>
            <c:numRef>
              <c:f>Sheet1!$B$2:$B$8</c:f>
              <c:numCache>
                <c:formatCode>General</c:formatCode>
                <c:ptCount val="7"/>
                <c:pt idx="0">
                  <c:v>100</c:v>
                </c:pt>
                <c:pt idx="1">
                  <c:v>65</c:v>
                </c:pt>
                <c:pt idx="2">
                  <c:v>22</c:v>
                </c:pt>
                <c:pt idx="3">
                  <c:v>15</c:v>
                </c:pt>
                <c:pt idx="4">
                  <c:v>12</c:v>
                </c:pt>
                <c:pt idx="5">
                  <c:v>5</c:v>
                </c:pt>
                <c:pt idx="6">
                  <c:v>2</c:v>
                </c:pt>
              </c:numCache>
            </c:numRef>
          </c:val>
          <c:extLst>
            <c:ext xmlns:c16="http://schemas.microsoft.com/office/drawing/2014/chart" uri="{C3380CC4-5D6E-409C-BE32-E72D297353CC}">
              <c16:uniqueId val="{00000000-78F7-6F4F-BEE3-3E12CC9151CF}"/>
            </c:ext>
          </c:extLst>
        </c:ser>
        <c:dLbls>
          <c:showLegendKey val="0"/>
          <c:showVal val="0"/>
          <c:showCatName val="0"/>
          <c:showSerName val="0"/>
          <c:showPercent val="0"/>
          <c:showBubbleSize val="0"/>
        </c:dLbls>
        <c:gapWidth val="80"/>
        <c:overlap val="25"/>
        <c:axId val="2141403296"/>
        <c:axId val="2142220560"/>
      </c:barChart>
      <c:catAx>
        <c:axId val="2141403296"/>
        <c:scaling>
          <c:orientation val="minMax"/>
        </c:scaling>
        <c:delete val="0"/>
        <c:axPos val="b"/>
        <c:numFmt formatCode="General" sourceLinked="1"/>
        <c:majorTickMark val="none"/>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cap="none" spc="20" normalizeH="0" baseline="0">
                <a:solidFill>
                  <a:schemeClr val="tx1"/>
                </a:solidFill>
                <a:latin typeface="Arial" panose="020B0604020202020204" pitchFamily="34" charset="0"/>
                <a:ea typeface="+mn-ea"/>
                <a:cs typeface="Arial" panose="020B0604020202020204" pitchFamily="34" charset="0"/>
              </a:defRPr>
            </a:pPr>
            <a:endParaRPr lang="en-US"/>
          </a:p>
        </c:txPr>
        <c:crossAx val="2142220560"/>
        <c:crosses val="autoZero"/>
        <c:auto val="1"/>
        <c:lblAlgn val="ctr"/>
        <c:lblOffset val="100"/>
        <c:noMultiLvlLbl val="0"/>
      </c:catAx>
      <c:valAx>
        <c:axId val="2142220560"/>
        <c:scaling>
          <c:orientation val="minMax"/>
          <c:max val="100"/>
        </c:scaling>
        <c:delete val="0"/>
        <c:axPos val="l"/>
        <c:majorGridlines>
          <c:spPr>
            <a:ln w="9525" cap="flat" cmpd="sng" algn="ctr">
              <a:solidFill>
                <a:schemeClr val="tx2">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spc="20" baseline="0">
                <a:solidFill>
                  <a:schemeClr val="tx1"/>
                </a:solidFill>
                <a:latin typeface="Arial" panose="020B0604020202020204" pitchFamily="34" charset="0"/>
                <a:ea typeface="+mn-ea"/>
                <a:cs typeface="Arial" panose="020B0604020202020204" pitchFamily="34" charset="0"/>
              </a:defRPr>
            </a:pPr>
            <a:endParaRPr lang="en-US"/>
          </a:p>
        </c:txPr>
        <c:crossAx val="21414032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solidFill>
            <a:schemeClr val="tx1"/>
          </a:solidFill>
          <a:latin typeface="Century Gothic" panose="020B0502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3/11/2024</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3/11/2024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3" Type="http://schemas.openxmlformats.org/officeDocument/2006/relationships/hyperlink" Target="https://www.health.org.uk/publications/quality-improvement-made-simple" TargetMode="External"/><Relationship Id="rId2" Type="http://schemas.openxmlformats.org/officeDocument/2006/relationships/slide" Target="../slides/slide110.xml"/><Relationship Id="rId1" Type="http://schemas.openxmlformats.org/officeDocument/2006/relationships/notesMaster" Target="../notesMasters/notesMaster1.xml"/><Relationship Id="rId4" Type="http://schemas.openxmlformats.org/officeDocument/2006/relationships/hyperlink" Target="https://view.officeapps.live.com/op/view.aspx?src=https%3A%2F%2Fwww.cqc.org.uk%2Fsites%2Fdefault%2Ffiles%2F2024-01%2F9002497_Brief_Guide_Smoke_Free_Policy_MH_inpatient_services.odt&amp;wdOrigin=BROWSELINK" TargetMode="Externa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3" Type="http://schemas.openxmlformats.org/officeDocument/2006/relationships/hyperlink" Target="https://www.health.org.uk/publications/quality-improvement-made-simple" TargetMode="External"/><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nice.org.uk/guidance/ng209"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dx.doi.org/10.1002/14651858.CD009329.pub2"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ash.org.uk/information-and-resources/fact-sheets/statistical/use-of-e-cigarettes-among-young-people-in-great-britain-2022"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www.gov.uk/government/publications/e-cigarettes-an-evidence-update"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dx.doi.org/10.1002/14651858.CD009329.pub2"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8" Type="http://schemas.openxmlformats.org/officeDocument/2006/relationships/hyperlink" Target="https://pubmed.ncbi.nlm.nih.gov/8748390/" TargetMode="External"/><Relationship Id="rId3" Type="http://schemas.openxmlformats.org/officeDocument/2006/relationships/hyperlink" Target="https://pubmed.ncbi.nlm.nih.gov/23781531/" TargetMode="External"/><Relationship Id="rId7" Type="http://schemas.openxmlformats.org/officeDocument/2006/relationships/hyperlink" Target="https://doi.org/10.1186/s12916-016-0626-2" TargetMode="External"/><Relationship Id="rId12" Type="http://schemas.openxmlformats.org/officeDocument/2006/relationships/hyperlink" Target="https://psycnet.apa.org/record/2006-03679-040" TargetMode="External"/><Relationship Id="rId2" Type="http://schemas.openxmlformats.org/officeDocument/2006/relationships/slide" Target="../slides/slide64.xml"/><Relationship Id="rId1" Type="http://schemas.openxmlformats.org/officeDocument/2006/relationships/notesMaster" Target="../notesMasters/notesMaster1.xml"/><Relationship Id="rId6" Type="http://schemas.openxmlformats.org/officeDocument/2006/relationships/hyperlink" Target="https://bmcmedicine.biomedcentral.com/articles/10.1186/s12916-016-0626-2" TargetMode="External"/><Relationship Id="rId11" Type="http://schemas.openxmlformats.org/officeDocument/2006/relationships/hyperlink" Target="https://pubmed.ncbi.nlm.nih.gov/9864279/" TargetMode="External"/><Relationship Id="rId5" Type="http://schemas.openxmlformats.org/officeDocument/2006/relationships/hyperlink" Target="https://www.cochranelibrary.com/cdsr/doi/10.1002/14651858.CD013308/full" TargetMode="External"/><Relationship Id="rId10" Type="http://schemas.openxmlformats.org/officeDocument/2006/relationships/hyperlink" Target="https://pubmed.ncbi.nlm.nih.gov/7563559/" TargetMode="External"/><Relationship Id="rId4" Type="http://schemas.openxmlformats.org/officeDocument/2006/relationships/hyperlink" Target="https://www.tandfonline.com/doi/full/10.3109/07853890.2012.705016" TargetMode="External"/><Relationship Id="rId9" Type="http://schemas.openxmlformats.org/officeDocument/2006/relationships/hyperlink" Target="https://pubmed.ncbi.nlm.nih.gov/30997928/" TargetMode="Externa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s://onlinelibrary.wiley.com/action/doSearch?ContribAuthorRaw=Wu%2C+Qi" TargetMode="External"/><Relationship Id="rId7" Type="http://schemas.openxmlformats.org/officeDocument/2006/relationships/hyperlink" Target="https://onlinelibrary.wiley.com/action/doSearch?ContribAuthorRaw=Parrott%2C+Steve" TargetMode="External"/><Relationship Id="rId2" Type="http://schemas.openxmlformats.org/officeDocument/2006/relationships/slide" Target="../slides/slide82.xml"/><Relationship Id="rId1" Type="http://schemas.openxmlformats.org/officeDocument/2006/relationships/notesMaster" Target="../notesMasters/notesMaster1.xml"/><Relationship Id="rId6" Type="http://schemas.openxmlformats.org/officeDocument/2006/relationships/hyperlink" Target="https://onlinelibrary.wiley.com/action/doSearch?ContribAuthorRaw=Brabyn%2C+Sally" TargetMode="External"/><Relationship Id="rId5" Type="http://schemas.openxmlformats.org/officeDocument/2006/relationships/hyperlink" Target="https://onlinelibrary.wiley.com/action/doSearch?ContribAuthorRaw=Peckham%2C+Emily" TargetMode="External"/><Relationship Id="rId4" Type="http://schemas.openxmlformats.org/officeDocument/2006/relationships/hyperlink" Target="https://onlinelibrary.wiley.com/action/doSearch?ContribAuthorRaw=Gilbody%2C+Simon" TargetMode="Externa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Let’s have a look at point of admission care and the focus on acute management of nicotine withdrawal.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2A2382-4541-B845-B6D5-E8B5A330E247}"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9750299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pc="0" dirty="0">
                <a:latin typeface="Arial" panose="020B0604020202020204" pitchFamily="34" charset="0"/>
                <a:cs typeface="Arial" panose="020B0604020202020204" pitchFamily="34" charset="0"/>
              </a:rPr>
              <a:t>There are five elements included in the initial assessment and treatment plan. We will take a quick look at these five elements now and on Day 2 will spend additional time on delivering the Inpatient Treatment Bundle.  </a:t>
            </a:r>
          </a:p>
          <a:p>
            <a:endParaRPr lang="en-US" b="1" spc="0" dirty="0">
              <a:latin typeface="Arial" panose="020B0604020202020204" pitchFamily="34" charset="0"/>
              <a:cs typeface="Arial" panose="020B0604020202020204" pitchFamily="34" charset="0"/>
            </a:endParaRPr>
          </a:p>
          <a:p>
            <a:pPr marL="228600" indent="-228600">
              <a:buAutoNum type="arabicPeriod"/>
            </a:pPr>
            <a:r>
              <a:rPr lang="en-US" sz="1200" b="1" i="0" spc="0" dirty="0">
                <a:latin typeface="Arial" panose="020B0604020202020204" pitchFamily="34" charset="0"/>
                <a:cs typeface="Arial" panose="020B0604020202020204" pitchFamily="34" charset="0"/>
              </a:rPr>
              <a:t>Establish rapport and learn about how patient has been managing their abstinence</a:t>
            </a:r>
            <a:endParaRPr lang="en-US" spc="0" dirty="0">
              <a:latin typeface="Arial" panose="020B0604020202020204" pitchFamily="34" charset="0"/>
              <a:cs typeface="Arial" panose="020B0604020202020204" pitchFamily="34" charset="0"/>
            </a:endParaRPr>
          </a:p>
          <a:p>
            <a:pPr marL="228600" indent="-228600">
              <a:buFont typeface="+mj-lt"/>
              <a:buAutoNum type="arabicPeriod"/>
            </a:pPr>
            <a:endParaRPr lang="en-US" sz="1200" b="1" i="0" spc="0" dirty="0">
              <a:latin typeface="Arial" panose="020B0604020202020204" pitchFamily="34" charset="0"/>
              <a:cs typeface="Arial" panose="020B0604020202020204" pitchFamily="34" charset="0"/>
            </a:endParaRPr>
          </a:p>
          <a:p>
            <a:pPr marL="228600" indent="-228600">
              <a:buFont typeface="+mj-lt"/>
              <a:buAutoNum type="arabicPeriod"/>
            </a:pPr>
            <a:r>
              <a:rPr lang="en-US" sz="1200" b="1" i="0" spc="0" dirty="0">
                <a:latin typeface="Arial" panose="020B0604020202020204" pitchFamily="34" charset="0"/>
                <a:cs typeface="Arial" panose="020B0604020202020204" pitchFamily="34" charset="0"/>
              </a:rPr>
              <a:t>Provide personalised advice and inform about available support </a:t>
            </a:r>
          </a:p>
          <a:p>
            <a:pPr marL="228600" indent="-228600">
              <a:buFont typeface="+mj-lt"/>
              <a:buAutoNum type="arabicPeriod"/>
            </a:pPr>
            <a:endParaRPr lang="en-US" sz="1200" b="1" i="0" spc="0" dirty="0">
              <a:latin typeface="Arial" panose="020B0604020202020204" pitchFamily="34" charset="0"/>
              <a:cs typeface="Arial" panose="020B0604020202020204" pitchFamily="34" charset="0"/>
            </a:endParaRPr>
          </a:p>
          <a:p>
            <a:pPr marL="228600" indent="-228600">
              <a:buFont typeface="+mj-lt"/>
              <a:buAutoNum type="arabicPeriod"/>
            </a:pPr>
            <a:r>
              <a:rPr lang="en-US" sz="1200" b="1" i="0" spc="0" dirty="0">
                <a:latin typeface="Arial" panose="020B0604020202020204" pitchFamily="34" charset="0"/>
                <a:cs typeface="Arial" panose="020B0604020202020204" pitchFamily="34" charset="0"/>
              </a:rPr>
              <a:t>Conduct assessment</a:t>
            </a:r>
          </a:p>
          <a:p>
            <a:pPr marL="742950" lvl="1" indent="-285750">
              <a:lnSpc>
                <a:spcPts val="2000"/>
              </a:lnSpc>
              <a:spcBef>
                <a:spcPts val="0"/>
              </a:spcBef>
              <a:spcAft>
                <a:spcPts val="0"/>
              </a:spcAft>
              <a:buClr>
                <a:srgbClr val="F79644"/>
              </a:buClr>
              <a:buFont typeface="Arial" panose="020B0604020202020204" pitchFamily="34" charset="0"/>
              <a:buChar char="•"/>
              <a:tabLst>
                <a:tab pos="1285875" algn="l"/>
              </a:tabLst>
            </a:pPr>
            <a:r>
              <a:rPr lang="en-CA" sz="1200" i="0" spc="0" baseline="0" dirty="0">
                <a:latin typeface="Arial" panose="020B0604020202020204" pitchFamily="34" charset="0"/>
                <a:cs typeface="Arial" panose="020B0604020202020204" pitchFamily="34" charset="0"/>
              </a:rPr>
              <a:t>Assess</a:t>
            </a:r>
            <a:r>
              <a:rPr lang="en-US" sz="1200" i="0" spc="0" baseline="0" dirty="0">
                <a:latin typeface="Arial" panose="020B0604020202020204" pitchFamily="34" charset="0"/>
                <a:cs typeface="Arial" panose="020B0604020202020204" pitchFamily="34" charset="0"/>
              </a:rPr>
              <a:t> level of tobacco dependence</a:t>
            </a:r>
          </a:p>
          <a:p>
            <a:pPr marL="742950" lvl="1" indent="-285750">
              <a:lnSpc>
                <a:spcPts val="2000"/>
              </a:lnSpc>
              <a:spcBef>
                <a:spcPts val="0"/>
              </a:spcBef>
              <a:spcAft>
                <a:spcPts val="0"/>
              </a:spcAft>
              <a:buClr>
                <a:srgbClr val="F79644"/>
              </a:buClr>
              <a:buFont typeface="Arial" panose="020B0604020202020204" pitchFamily="34" charset="0"/>
              <a:buChar char="•"/>
              <a:tabLst>
                <a:tab pos="1285875" algn="l"/>
              </a:tabLst>
            </a:pPr>
            <a:r>
              <a:rPr lang="en-US" sz="1200" i="0" spc="0" baseline="0" dirty="0">
                <a:latin typeface="Arial" panose="020B0604020202020204" pitchFamily="34" charset="0"/>
                <a:cs typeface="Arial" panose="020B0604020202020204" pitchFamily="34" charset="0"/>
              </a:rPr>
              <a:t>Assess withdrawal symptoms and urges to smoke</a:t>
            </a:r>
          </a:p>
          <a:p>
            <a:pPr marL="742950" lvl="1" indent="-285750">
              <a:lnSpc>
                <a:spcPts val="2000"/>
              </a:lnSpc>
              <a:spcBef>
                <a:spcPts val="0"/>
              </a:spcBef>
              <a:spcAft>
                <a:spcPts val="0"/>
              </a:spcAft>
              <a:buClr>
                <a:srgbClr val="F79644"/>
              </a:buClr>
              <a:buFont typeface="Arial" panose="020B0604020202020204" pitchFamily="34" charset="0"/>
              <a:buChar char="•"/>
              <a:tabLst>
                <a:tab pos="1285875" algn="l"/>
              </a:tabLst>
            </a:pPr>
            <a:r>
              <a:rPr lang="en-US" sz="1200" i="0" spc="0" baseline="0" dirty="0">
                <a:latin typeface="Arial" panose="020B0604020202020204" pitchFamily="34" charset="0"/>
                <a:cs typeface="Arial" panose="020B0604020202020204" pitchFamily="34" charset="0"/>
              </a:rPr>
              <a:t>Assess the use of treatment (frequency, correct technique)</a:t>
            </a:r>
          </a:p>
          <a:p>
            <a:endParaRPr lang="en-US" sz="1200" b="1" i="0" spc="0" dirty="0">
              <a:effectLst/>
              <a:latin typeface="Arial" panose="020B0604020202020204" pitchFamily="34" charset="0"/>
              <a:cs typeface="Arial" panose="020B0604020202020204" pitchFamily="34" charset="0"/>
            </a:endParaRPr>
          </a:p>
          <a:p>
            <a:pPr marL="228600" indent="-228600">
              <a:buFont typeface="+mj-lt"/>
              <a:buAutoNum type="arabicPeriod" startAt="4"/>
            </a:pPr>
            <a:r>
              <a:rPr lang="en-CA" b="1" i="0" spc="0" dirty="0">
                <a:effectLst/>
                <a:latin typeface="Arial" panose="020B0604020202020204" pitchFamily="34" charset="0"/>
                <a:cs typeface="Arial" panose="020B0604020202020204" pitchFamily="34" charset="0"/>
              </a:rPr>
              <a:t>Agree to treatment plan and provide specialist support during hospital stay</a:t>
            </a:r>
          </a:p>
          <a:p>
            <a:pPr marL="628650" lvl="1" indent="-171450">
              <a:buFont typeface="Arial" panose="020B0604020202020204" pitchFamily="34" charset="0"/>
              <a:buChar char="•"/>
            </a:pPr>
            <a:r>
              <a:rPr lang="en-CA" i="0" spc="0" dirty="0">
                <a:effectLst/>
                <a:latin typeface="Arial" panose="020B0604020202020204" pitchFamily="34" charset="0"/>
                <a:cs typeface="Arial" panose="020B0604020202020204" pitchFamily="34" charset="0"/>
              </a:rPr>
              <a:t>Advise on importance of tobacco dependence aids and instructions for use</a:t>
            </a:r>
          </a:p>
          <a:p>
            <a:pPr marL="628650" lvl="1" indent="-171450">
              <a:buFont typeface="Arial" panose="020B0604020202020204" pitchFamily="34" charset="0"/>
              <a:buChar char="•"/>
            </a:pPr>
            <a:r>
              <a:rPr lang="en-CA" i="0" spc="0" dirty="0">
                <a:effectLst/>
                <a:latin typeface="Arial" panose="020B0604020202020204" pitchFamily="34" charset="0"/>
                <a:cs typeface="Arial" panose="020B0604020202020204" pitchFamily="34" charset="0"/>
              </a:rPr>
              <a:t>Adjust NRT (as needed) and/or consider use of nicotine vapes/analogues</a:t>
            </a:r>
          </a:p>
          <a:p>
            <a:pPr marL="628650" lvl="1" indent="-171450">
              <a:buFont typeface="Arial" panose="020B0604020202020204" pitchFamily="34" charset="0"/>
              <a:buChar char="•"/>
            </a:pPr>
            <a:r>
              <a:rPr lang="en-CA" i="0" spc="0" dirty="0">
                <a:effectLst/>
                <a:latin typeface="Arial" panose="020B0604020202020204" pitchFamily="34" charset="0"/>
                <a:cs typeface="Arial" panose="020B0604020202020204" pitchFamily="34" charset="0"/>
              </a:rPr>
              <a:t>Advise on managing urges to smoke and identify personal coping strategies</a:t>
            </a:r>
          </a:p>
          <a:p>
            <a:pPr marL="628650" lvl="1" indent="-171450">
              <a:buFont typeface="Arial" panose="020B0604020202020204" pitchFamily="34" charset="0"/>
              <a:buChar char="•"/>
            </a:pPr>
            <a:r>
              <a:rPr lang="en-CA" i="0" spc="0" dirty="0">
                <a:effectLst/>
                <a:latin typeface="Arial" panose="020B0604020202020204" pitchFamily="34" charset="0"/>
                <a:cs typeface="Arial" panose="020B0604020202020204" pitchFamily="34" charset="0"/>
              </a:rPr>
              <a:t>Explain and conduct carbon monoxide testing</a:t>
            </a:r>
          </a:p>
          <a:p>
            <a:pPr marL="628650" lvl="1" indent="-171450">
              <a:buFont typeface="Arial" panose="020B0604020202020204" pitchFamily="34" charset="0"/>
              <a:buChar char="•"/>
            </a:pPr>
            <a:r>
              <a:rPr lang="en-CA" i="0" spc="0" dirty="0">
                <a:effectLst/>
                <a:latin typeface="Arial" panose="020B0604020202020204" pitchFamily="34" charset="0"/>
                <a:cs typeface="Arial" panose="020B0604020202020204" pitchFamily="34" charset="0"/>
              </a:rPr>
              <a:t>Discuss patient’s smokefree goal/plan during and beyond hospital admission</a:t>
            </a:r>
          </a:p>
          <a:p>
            <a:pPr marL="628650" lvl="1" indent="-171450">
              <a:buFont typeface="Arial" panose="020B0604020202020204" pitchFamily="34" charset="0"/>
              <a:buChar char="•"/>
            </a:pPr>
            <a:r>
              <a:rPr lang="en-CA" i="0" spc="0" dirty="0">
                <a:effectLst/>
                <a:latin typeface="Arial" panose="020B0604020202020204" pitchFamily="34" charset="0"/>
                <a:cs typeface="Arial" panose="020B0604020202020204" pitchFamily="34" charset="0"/>
              </a:rPr>
              <a:t>Provide brief motivational intervention for patients (as appropriate)</a:t>
            </a:r>
            <a:endParaRPr lang="en-CA" sz="1200" b="0" i="0" spc="0" dirty="0">
              <a:effectLst/>
              <a:latin typeface="Arial" panose="020B0604020202020204" pitchFamily="34" charset="0"/>
              <a:cs typeface="Arial" panose="020B0604020202020204" pitchFamily="34" charset="0"/>
            </a:endParaRPr>
          </a:p>
          <a:p>
            <a:endParaRPr lang="en-CA" sz="1200" b="0" i="0" spc="0" dirty="0">
              <a:effectLst/>
              <a:latin typeface="Arial" panose="020B0604020202020204" pitchFamily="34" charset="0"/>
              <a:cs typeface="Arial" panose="020B0604020202020204" pitchFamily="34" charset="0"/>
            </a:endParaRPr>
          </a:p>
          <a:p>
            <a:pPr marL="228600" indent="-228600">
              <a:buFont typeface="+mj-lt"/>
              <a:buAutoNum type="arabicPeriod" startAt="5"/>
            </a:pPr>
            <a:r>
              <a:rPr lang="en-CA" b="1" i="0" spc="0" dirty="0">
                <a:effectLst/>
                <a:latin typeface="Arial" panose="020B0604020202020204" pitchFamily="34" charset="0"/>
                <a:cs typeface="Arial" panose="020B0604020202020204" pitchFamily="34" charset="0"/>
              </a:rPr>
              <a:t>Provide summary, agree to next follow-up, and prompt commitment</a:t>
            </a:r>
          </a:p>
          <a:p>
            <a:pPr marL="628650" lvl="1" indent="-171450">
              <a:buFont typeface="Arial" panose="020B0604020202020204" pitchFamily="34" charset="0"/>
              <a:buChar char="•"/>
            </a:pPr>
            <a:r>
              <a:rPr lang="en-CA" i="0" spc="0" dirty="0">
                <a:effectLst/>
                <a:latin typeface="Arial" panose="020B0604020202020204" pitchFamily="34" charset="0"/>
                <a:cs typeface="Arial" panose="020B0604020202020204" pitchFamily="34" charset="0"/>
              </a:rPr>
              <a:t>Address any questions or concerns</a:t>
            </a:r>
          </a:p>
          <a:p>
            <a:pPr marL="628650" lvl="1" indent="-171450">
              <a:buFont typeface="Arial" panose="020B0604020202020204" pitchFamily="34" charset="0"/>
              <a:buChar char="•"/>
            </a:pPr>
            <a:r>
              <a:rPr lang="en-CA" i="0" spc="0" dirty="0">
                <a:effectLst/>
                <a:latin typeface="Arial" panose="020B0604020202020204" pitchFamily="34" charset="0"/>
                <a:cs typeface="Arial" panose="020B0604020202020204" pitchFamily="34" charset="0"/>
              </a:rPr>
              <a:t>Prompt commitment from patient for staying smokefree or harm reduction goals</a:t>
            </a:r>
          </a:p>
          <a:p>
            <a:endParaRPr lang="en-US" sz="1200" b="1" spc="0" dirty="0">
              <a:latin typeface="Arial" panose="020B0604020202020204" pitchFamily="34" charset="0"/>
              <a:cs typeface="Arial" panose="020B0604020202020204" pitchFamily="34" charset="0"/>
            </a:endParaRPr>
          </a:p>
          <a:p>
            <a:endParaRPr lang="en-US" spc="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2A2382-4541-B845-B6D5-E8B5A330E247}"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10999255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0968D-B8B2-FD20-CCEF-E71A69A558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C48EE3-F4A6-79EE-4D6A-2C8BB93820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D59E22-5E91-258B-ECF0-1A7550C34CC9}"/>
              </a:ext>
            </a:extLst>
          </p:cNvPr>
          <p:cNvSpPr>
            <a:spLocks noGrp="1"/>
          </p:cNvSpPr>
          <p:nvPr>
            <p:ph type="body" idx="1"/>
          </p:nvPr>
        </p:nvSpPr>
        <p:spPr/>
        <p:txBody>
          <a:bodyPr/>
          <a:lstStyle/>
          <a:p>
            <a:pPr marL="171450" indent="-171450" eaLnBrk="1" hangingPunct="1">
              <a:buClr>
                <a:schemeClr val="accent5"/>
              </a:buClr>
              <a:buSzPct val="80000"/>
              <a:buFont typeface="Arial" panose="020B0604020202020204" pitchFamily="34" charset="0"/>
              <a:buChar char="•"/>
            </a:pPr>
            <a:r>
              <a:rPr lang="en-US" sz="1200" dirty="0">
                <a:solidFill>
                  <a:schemeClr val="accent4">
                    <a:lumMod val="75000"/>
                    <a:lumOff val="25000"/>
                  </a:schemeClr>
                </a:solidFill>
                <a:latin typeface="Arial" panose="020B0604020202020204" pitchFamily="34" charset="0"/>
                <a:cs typeface="Arial" panose="020B0604020202020204" pitchFamily="34" charset="0"/>
              </a:rPr>
              <a:t>All inpatients who smoke should be provided with medications or aids to support a quit attempt or temporary abstinence</a:t>
            </a:r>
          </a:p>
          <a:p>
            <a:pPr marL="171450" indent="-171450" eaLnBrk="1" hangingPunct="1">
              <a:buClr>
                <a:schemeClr val="accent5"/>
              </a:buClr>
              <a:buSzPct val="80000"/>
              <a:buFont typeface="Arial" panose="020B0604020202020204" pitchFamily="34" charset="0"/>
              <a:buChar char="•"/>
            </a:pPr>
            <a:r>
              <a:rPr lang="en-US" sz="1200" dirty="0">
                <a:solidFill>
                  <a:schemeClr val="accent4">
                    <a:lumMod val="75000"/>
                    <a:lumOff val="25000"/>
                  </a:schemeClr>
                </a:solidFill>
                <a:latin typeface="Arial" panose="020B0604020202020204" pitchFamily="34" charset="0"/>
                <a:cs typeface="Arial" panose="020B0604020202020204" pitchFamily="34" charset="0"/>
              </a:rPr>
              <a:t>NRT, vapes and varenicline are the most commonly used aids.</a:t>
            </a:r>
            <a:r>
              <a:rPr lang="en-US" dirty="0">
                <a:solidFill>
                  <a:schemeClr val="accent4">
                    <a:lumMod val="75000"/>
                    <a:lumOff val="25000"/>
                  </a:schemeClr>
                </a:solidFill>
                <a:latin typeface="Arial" panose="020B0604020202020204" pitchFamily="34" charset="0"/>
                <a:cs typeface="Arial" panose="020B0604020202020204" pitchFamily="34" charset="0"/>
              </a:rPr>
              <a:t> (</a:t>
            </a:r>
            <a:r>
              <a:rPr lang="en-US" i="1" dirty="0">
                <a:solidFill>
                  <a:schemeClr val="accent4">
                    <a:lumMod val="75000"/>
                    <a:lumOff val="25000"/>
                  </a:schemeClr>
                </a:solidFill>
                <a:latin typeface="Arial" panose="020B0604020202020204" pitchFamily="34" charset="0"/>
                <a:cs typeface="Arial" panose="020B0604020202020204" pitchFamily="34" charset="0"/>
              </a:rPr>
              <a:t>DR  - clarify that vapes are the most popular stopping aid in the wider general population and NRT and varenicline the post popular in stop smoking services  - rather than they are the most commonly used aids in inpatient settings) </a:t>
            </a:r>
          </a:p>
          <a:p>
            <a:pPr marL="0" indent="0">
              <a:buClr>
                <a:schemeClr val="accent5"/>
              </a:buClr>
              <a:buSzPct val="80000"/>
              <a:buFont typeface="Arial" panose="020B0604020202020204" pitchFamily="34" charset="0"/>
              <a:buNone/>
            </a:pPr>
            <a:endParaRPr lang="en-US" dirty="0">
              <a:solidFill>
                <a:schemeClr val="accent4">
                  <a:lumMod val="75000"/>
                  <a:lumOff val="25000"/>
                </a:schemeClr>
              </a:solidFill>
              <a:latin typeface="Arial" panose="020B0604020202020204" pitchFamily="34" charset="0"/>
              <a:cs typeface="Arial" panose="020B0604020202020204" pitchFamily="34" charset="0"/>
            </a:endParaRPr>
          </a:p>
          <a:p>
            <a:pPr marL="171450" indent="-171450">
              <a:buClr>
                <a:schemeClr val="accent5"/>
              </a:buClr>
              <a:buSzPct val="80000"/>
              <a:buFont typeface="Arial" panose="020B0604020202020204" pitchFamily="34" charset="0"/>
              <a:buChar char="•"/>
            </a:pPr>
            <a:r>
              <a:rPr lang="en-US" dirty="0">
                <a:solidFill>
                  <a:schemeClr val="accent4">
                    <a:lumMod val="75000"/>
                    <a:lumOff val="25000"/>
                  </a:schemeClr>
                </a:solidFill>
                <a:latin typeface="Arial" panose="020B0604020202020204" pitchFamily="34" charset="0"/>
                <a:cs typeface="Arial" panose="020B0604020202020204" pitchFamily="34" charset="0"/>
              </a:rPr>
              <a:t>They</a:t>
            </a:r>
            <a:r>
              <a:rPr lang="en-US" sz="1200" dirty="0">
                <a:solidFill>
                  <a:schemeClr val="accent4">
                    <a:lumMod val="75000"/>
                    <a:lumOff val="25000"/>
                  </a:schemeClr>
                </a:solidFill>
                <a:latin typeface="Arial" panose="020B0604020202020204" pitchFamily="34" charset="0"/>
                <a:cs typeface="Arial" panose="020B0604020202020204" pitchFamily="34" charset="0"/>
              </a:rPr>
              <a:t> are safe to use and there is strong evidence to support their role in increasing success with stopping.</a:t>
            </a:r>
          </a:p>
          <a:p>
            <a:pPr marL="171450" indent="-171450">
              <a:buClr>
                <a:schemeClr val="accent5"/>
              </a:buClr>
              <a:buSzPct val="80000"/>
              <a:buFont typeface="Arial" panose="020B0604020202020204" pitchFamily="34" charset="0"/>
              <a:buChar char="•"/>
            </a:pPr>
            <a:r>
              <a:rPr lang="en-US" sz="1200" dirty="0">
                <a:solidFill>
                  <a:schemeClr val="accent4">
                    <a:lumMod val="75000"/>
                    <a:lumOff val="25000"/>
                  </a:schemeClr>
                </a:solidFill>
                <a:latin typeface="Arial" panose="020B0604020202020204" pitchFamily="34" charset="0"/>
                <a:cs typeface="Arial" panose="020B0604020202020204" pitchFamily="34" charset="0"/>
              </a:rPr>
              <a:t>Not a magic bullet! </a:t>
            </a:r>
            <a:r>
              <a:rPr lang="mr-IN" sz="1200" dirty="0">
                <a:solidFill>
                  <a:schemeClr val="accent4">
                    <a:lumMod val="75000"/>
                    <a:lumOff val="25000"/>
                  </a:schemeClr>
                </a:solidFill>
                <a:latin typeface="Arial" panose="020B0604020202020204" pitchFamily="34" charset="0"/>
              </a:rPr>
              <a:t>–</a:t>
            </a:r>
            <a:r>
              <a:rPr lang="en-US" sz="1200" dirty="0">
                <a:solidFill>
                  <a:schemeClr val="accent4">
                    <a:lumMod val="75000"/>
                    <a:lumOff val="25000"/>
                  </a:schemeClr>
                </a:solidFill>
                <a:latin typeface="Arial" panose="020B0604020202020204" pitchFamily="34" charset="0"/>
                <a:cs typeface="Arial" panose="020B0604020202020204" pitchFamily="34" charset="0"/>
              </a:rPr>
              <a:t> but assist with managing withdrawal symptoms and cravings.</a:t>
            </a:r>
          </a:p>
          <a:p>
            <a:pPr marL="171450" indent="-171450">
              <a:buClr>
                <a:schemeClr val="accent5"/>
              </a:buClr>
              <a:buSzPct val="80000"/>
              <a:buFont typeface="Arial" panose="020B0604020202020204" pitchFamily="34" charset="0"/>
              <a:buChar char="•"/>
            </a:pPr>
            <a:r>
              <a:rPr lang="en-US" sz="1200" dirty="0">
                <a:solidFill>
                  <a:schemeClr val="accent4">
                    <a:lumMod val="75000"/>
                    <a:lumOff val="25000"/>
                  </a:schemeClr>
                </a:solidFill>
                <a:latin typeface="Arial" panose="020B0604020202020204" pitchFamily="34" charset="0"/>
                <a:cs typeface="Arial" panose="020B0604020202020204" pitchFamily="34" charset="0"/>
              </a:rPr>
              <a:t>They are often not used correctly.</a:t>
            </a:r>
            <a:r>
              <a:rPr lang="en-US" dirty="0">
                <a:solidFill>
                  <a:schemeClr val="accent4">
                    <a:lumMod val="75000"/>
                    <a:lumOff val="25000"/>
                  </a:schemeClr>
                </a:solidFill>
                <a:latin typeface="Arial" panose="020B0604020202020204" pitchFamily="34" charset="0"/>
                <a:cs typeface="Arial" panose="020B0604020202020204" pitchFamily="34" charset="0"/>
              </a:rPr>
              <a:t> </a:t>
            </a:r>
            <a:endParaRPr lang="en-US" sz="1200" dirty="0">
              <a:solidFill>
                <a:schemeClr val="accent4">
                  <a:lumMod val="75000"/>
                  <a:lumOff val="25000"/>
                </a:schemeClr>
              </a:solidFill>
              <a:latin typeface="Arial" panose="020B0604020202020204" pitchFamily="34" charset="0"/>
              <a:cs typeface="Arial" panose="020B0604020202020204" pitchFamily="34" charset="0"/>
            </a:endParaRPr>
          </a:p>
          <a:p>
            <a:pPr marL="171450" indent="-171450">
              <a:buClr>
                <a:schemeClr val="accent5"/>
              </a:buClr>
              <a:buSzPct val="80000"/>
              <a:buFont typeface="Arial" panose="020B0604020202020204" pitchFamily="34" charset="0"/>
              <a:buChar char="•"/>
            </a:pPr>
            <a:r>
              <a:rPr lang="en-US" sz="1200" dirty="0">
                <a:solidFill>
                  <a:schemeClr val="accent4">
                    <a:lumMod val="75000"/>
                    <a:lumOff val="25000"/>
                  </a:schemeClr>
                </a:solidFill>
                <a:latin typeface="Arial" panose="020B0604020202020204" pitchFamily="34" charset="0"/>
                <a:cs typeface="Arial" panose="020B0604020202020204" pitchFamily="34" charset="0"/>
              </a:rPr>
              <a:t>Any acute side effects can be effectively managed for most patients.</a:t>
            </a:r>
          </a:p>
          <a:p>
            <a:pPr marL="171450" indent="-171450">
              <a:buClr>
                <a:schemeClr val="accent5"/>
              </a:buClr>
              <a:buSzPct val="80000"/>
              <a:buFont typeface="Arial" panose="020B0604020202020204" pitchFamily="34" charset="0"/>
              <a:buChar char="•"/>
            </a:pPr>
            <a:r>
              <a:rPr lang="en-US" sz="1200" dirty="0">
                <a:solidFill>
                  <a:schemeClr val="accent4">
                    <a:lumMod val="75000"/>
                    <a:lumOff val="25000"/>
                  </a:schemeClr>
                </a:solidFill>
                <a:latin typeface="Arial" panose="020B0604020202020204" pitchFamily="34" charset="0"/>
                <a:cs typeface="Arial" panose="020B0604020202020204" pitchFamily="34" charset="0"/>
              </a:rPr>
              <a:t>Medication should be provided for at least 10-12 weeks and extend as needed to support cessation.</a:t>
            </a:r>
          </a:p>
          <a:p>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88E74DF-2DDD-9FE3-666C-9F0E98A39B2F}"/>
              </a:ext>
            </a:extLst>
          </p:cNvPr>
          <p:cNvSpPr>
            <a:spLocks noGrp="1"/>
          </p:cNvSpPr>
          <p:nvPr>
            <p:ph type="sldNum" sz="quarter" idx="5"/>
          </p:nvPr>
        </p:nvSpPr>
        <p:spPr/>
        <p:txBody>
          <a:bodyPr/>
          <a:lstStyle/>
          <a:p>
            <a:pPr>
              <a:defRPr/>
            </a:pPr>
            <a:fld id="{242A2382-4541-B845-B6D5-E8B5A330E247}" type="slidenum">
              <a:rPr lang="en-US" smtClean="0"/>
              <a:pPr>
                <a:defRPr/>
              </a:pPr>
              <a:t>100</a:t>
            </a:fld>
            <a:endParaRPr lang="en-US" dirty="0"/>
          </a:p>
        </p:txBody>
      </p:sp>
    </p:spTree>
    <p:extLst>
      <p:ext uri="{BB962C8B-B14F-4D97-AF65-F5344CB8AC3E}">
        <p14:creationId xmlns:p14="http://schemas.microsoft.com/office/powerpoint/2010/main" val="244941646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dirty="0">
                <a:latin typeface="Arial" panose="020B0604020202020204" pitchFamily="34" charset="0"/>
                <a:cs typeface="Arial" panose="020B0604020202020204" pitchFamily="34" charset="0"/>
              </a:rPr>
              <a:t>Invite any questions about content covered so far.</a:t>
            </a:r>
          </a:p>
          <a:p>
            <a:endParaRPr lang="en-GB"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101</a:t>
            </a:fld>
            <a:endParaRPr lang="en-US" dirty="0"/>
          </a:p>
        </p:txBody>
      </p:sp>
    </p:spTree>
    <p:extLst>
      <p:ext uri="{BB962C8B-B14F-4D97-AF65-F5344CB8AC3E}">
        <p14:creationId xmlns:p14="http://schemas.microsoft.com/office/powerpoint/2010/main" val="126416473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sz="1200" b="1" dirty="0">
                <a:latin typeface="Arial" panose="020B0604020202020204" pitchFamily="34" charset="0"/>
                <a:cs typeface="Arial" panose="020B0604020202020204" pitchFamily="34" charset="0"/>
              </a:rPr>
              <a:t>There are NCSCT modules dedicated to learning about stop smoking medications and applying knowledge to practice. There is also a module dedicated to vaping.</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sz="1200" b="1"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sz="1200" b="1"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sz="1200" b="1"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sz="1200" b="1"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102</a:t>
            </a:fld>
            <a:endParaRPr lang="en-US" dirty="0"/>
          </a:p>
        </p:txBody>
      </p:sp>
    </p:spTree>
    <p:extLst>
      <p:ext uri="{BB962C8B-B14F-4D97-AF65-F5344CB8AC3E}">
        <p14:creationId xmlns:p14="http://schemas.microsoft.com/office/powerpoint/2010/main" val="38674730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On screen are supplemental resources on tobacco dependence aids</a:t>
            </a:r>
            <a:r>
              <a:rPr lang="en-US" baseline="0" dirty="0">
                <a:latin typeface="Arial" panose="020B0604020202020204" pitchFamily="34" charset="0"/>
                <a:cs typeface="Arial" panose="020B0604020202020204" pitchFamily="34" charset="0"/>
              </a:rPr>
              <a:t> to signpost you to. </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The NCSCT quick reference sheet.</a:t>
            </a:r>
          </a:p>
          <a:p>
            <a:endParaRPr lang="en-US" baseline="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effectLst/>
                <a:latin typeface="Arial" panose="020B0604020202020204" pitchFamily="34" charset="0"/>
                <a:ea typeface="Times New Roman" panose="02020603050405020304" pitchFamily="18" charset="0"/>
                <a:cs typeface="Arial" panose="020B0604020202020204" pitchFamily="34" charset="0"/>
              </a:rPr>
              <a:t>Additionally, the NCSCT website has a stop smoking medication section with links to the UK medicine product specifications and key reference papers. The UK medicines website is an excellent resource for information on stop smoking medications.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Also refer to the Maudsley Prescribing Guidelines as there should be a copy readily available on most wards </a:t>
            </a:r>
          </a:p>
          <a:p>
            <a:endParaRPr lang="en-US" dirty="0">
              <a:latin typeface="Century Gothic"/>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103</a:t>
            </a:fld>
            <a:endParaRPr lang="en-US" dirty="0"/>
          </a:p>
        </p:txBody>
      </p:sp>
    </p:spTree>
    <p:extLst>
      <p:ext uri="{BB962C8B-B14F-4D97-AF65-F5344CB8AC3E}">
        <p14:creationId xmlns:p14="http://schemas.microsoft.com/office/powerpoint/2010/main" val="158368221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b="1" dirty="0">
                <a:latin typeface="Arial" panose="020B0604020202020204" pitchFamily="34" charset="0"/>
                <a:cs typeface="Arial" panose="020B0604020202020204" pitchFamily="34" charset="0"/>
              </a:rPr>
              <a:t>Challenging conversations: responding to staff scenarios</a:t>
            </a:r>
          </a:p>
          <a:p>
            <a:endParaRPr lang="en-US" sz="1200" b="1" dirty="0">
              <a:latin typeface="Arial" panose="020B0604020202020204" pitchFamily="34" charset="0"/>
              <a:cs typeface="Arial" panose="020B0604020202020204" pitchFamily="34" charset="0"/>
            </a:endParaRPr>
          </a:p>
          <a:p>
            <a:r>
              <a:rPr lang="en-US" sz="1200" b="0" dirty="0">
                <a:latin typeface="Arial" panose="020B0604020202020204" pitchFamily="34" charset="0"/>
                <a:cs typeface="Arial" panose="020B0604020202020204" pitchFamily="34" charset="0"/>
              </a:rPr>
              <a:t>In this next module we are going to focus on challenging conversations with staff and how to navigate those heartsink conversations you may have found yourself having.</a:t>
            </a:r>
          </a:p>
          <a:p>
            <a:endParaRPr lang="en-US"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A culture of smoking by patients and staff in mental health hospitals has been embedded in the fabric of the NHS. Cigarettes have been used as a currency between patients and to manage patient behaviour by staff. A faulty set of assumptions about smoking among people with mental illness coupled with poor knowledge and skills about tobacco dependence treatment among staff contributed to a stalemate. Furthermore, evidence-based tobacco dependence treatments were not available in mental health hospitals. </a:t>
            </a:r>
            <a:endParaRPr lang="en-US"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This culture is somewhat responsible for perpetuating the detrimental physical, mental, social, and economic impacts experienced by people who smoke and received care within mental health hospitals. It was not unusual for a patient to be admitted to a mental health hospital as a non-smoker and be discharged as a 20/day smoker. In the past the belief that smoking was a ‘lifestyle choice’ or a ‘bad habit’ allowed staff to make it easy for patients to smoke rather than easy to quit. The culture which ignored the realities about the harmful impact of smoking on health still persist in many areas. </a:t>
            </a:r>
            <a:endParaRPr lang="en-US"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Since 2018, smoke-free mental health hospitals were expected to have smokefree policies. There are three things that make a trust smokefree:</a:t>
            </a:r>
          </a:p>
          <a:p>
            <a:endParaRPr lang="en-US" dirty="0">
              <a:latin typeface="Arial" panose="020B0604020202020204" pitchFamily="34" charset="0"/>
              <a:cs typeface="Arial" panose="020B0604020202020204" pitchFamily="34" charset="0"/>
            </a:endParaRPr>
          </a:p>
          <a:p>
            <a:pPr marL="285750" indent="-285750">
              <a:buFont typeface="Arial"/>
              <a:buChar char="•"/>
            </a:pPr>
            <a:r>
              <a:rPr lang="en-GB" dirty="0">
                <a:latin typeface="Arial" panose="020B0604020202020204" pitchFamily="34" charset="0"/>
                <a:cs typeface="Arial" panose="020B0604020202020204" pitchFamily="34" charset="0"/>
              </a:rPr>
              <a:t>every frontline professional discussing smoking with their patients</a:t>
            </a:r>
            <a:endParaRPr lang="en-US" dirty="0">
              <a:latin typeface="Arial" panose="020B0604020202020204" pitchFamily="34" charset="0"/>
              <a:cs typeface="Arial" panose="020B0604020202020204" pitchFamily="34" charset="0"/>
            </a:endParaRPr>
          </a:p>
          <a:p>
            <a:pPr marL="285750" indent="-285750">
              <a:buFont typeface="Arial"/>
              <a:buChar char="•"/>
            </a:pPr>
            <a:r>
              <a:rPr lang="en-GB" dirty="0">
                <a:latin typeface="Arial" panose="020B0604020202020204" pitchFamily="34" charset="0"/>
                <a:cs typeface="Arial" panose="020B0604020202020204" pitchFamily="34" charset="0"/>
              </a:rPr>
              <a:t>smoking cessation support offered on site or referral to local services</a:t>
            </a:r>
            <a:endParaRPr lang="en-US" dirty="0">
              <a:latin typeface="Arial" panose="020B0604020202020204" pitchFamily="34" charset="0"/>
              <a:cs typeface="Arial" panose="020B0604020202020204" pitchFamily="34" charset="0"/>
            </a:endParaRPr>
          </a:p>
          <a:p>
            <a:pPr marL="285750" indent="-285750">
              <a:buFont typeface="Arial"/>
              <a:buChar char="•"/>
            </a:pPr>
            <a:r>
              <a:rPr lang="en-GB" dirty="0">
                <a:latin typeface="Arial" panose="020B0604020202020204" pitchFamily="34" charset="0"/>
                <a:cs typeface="Arial" panose="020B0604020202020204" pitchFamily="34" charset="0"/>
              </a:rPr>
              <a:t>no smoking anywhere in buildings or grounds</a:t>
            </a:r>
            <a:endParaRPr lang="en-US"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Although considerable progress has been made, many issues remain unresolved for genuine smoke-free policies in mental health hospitals to be realised. </a:t>
            </a:r>
            <a:endParaRPr lang="en-US"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 context into which we now implement smokefree policies must be understood if we are to enable smokefree policies and TDA workers to flourish. TDA’s are likely to face challenging conversations about patients’ rights, choice, and restrictive practice. Improvements requires change, which inevitably creates varying degrees of anxiety and resistance. To prepare for this, TDA’s need to generate enthusiasm among colleagues and seek to win over those opposed to the change.</a:t>
            </a:r>
            <a:endParaRPr lang="en-US"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104</a:t>
            </a:fld>
            <a:endParaRPr lang="en-US" dirty="0"/>
          </a:p>
        </p:txBody>
      </p:sp>
    </p:spTree>
    <p:extLst>
      <p:ext uri="{BB962C8B-B14F-4D97-AF65-F5344CB8AC3E}">
        <p14:creationId xmlns:p14="http://schemas.microsoft.com/office/powerpoint/2010/main" val="198499872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Arial" panose="020B0604020202020204" pitchFamily="34" charset="0"/>
                <a:cs typeface="Arial" panose="020B0604020202020204" pitchFamily="34" charset="0"/>
              </a:rPr>
              <a:t>On the screen are real quotes that staff have shared…..</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[Read the quotes]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These statements can be hard to respond to and are representative of a lack of understanding about tobacco dependence.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105</a:t>
            </a:fld>
            <a:endParaRPr lang="en-US" dirty="0"/>
          </a:p>
        </p:txBody>
      </p:sp>
    </p:spTree>
    <p:extLst>
      <p:ext uri="{BB962C8B-B14F-4D97-AF65-F5344CB8AC3E}">
        <p14:creationId xmlns:p14="http://schemas.microsoft.com/office/powerpoint/2010/main" val="106212871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In direct contrast, on this slide we have real quotes from patients with SMI speaking about their smoking. These are quotes from interviews with patients that Dr. Debbie Robson from King’s College London conducted:</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“I feel more in control of myself and my life, I’m not sort of stuck, tied to these blessed cigarettes quite so much and do feel better for it.”</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“For the first time in my life I feel I can do anything.”</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“It’s a burden on the family, they are going without essentials… It’s a choice between buying bread or fags…. So the family don’t have breakfast some days.”</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“I feel so rich these days, the richest I have ever been.”</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These quotes help with understanding the very powerful role stopping smoking can have on a patient’s health, wellbeing and quality of life.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dirty="0">
                <a:latin typeface="Arial" panose="020B0604020202020204" pitchFamily="34" charset="0"/>
                <a:cs typeface="Arial" panose="020B0604020202020204" pitchFamily="34" charset="0"/>
              </a:rPr>
              <a:t> </a:t>
            </a:r>
            <a:br>
              <a:rPr lang="en-US" sz="1200" dirty="0">
                <a:latin typeface="Arial" panose="020B0604020202020204" pitchFamily="34" charset="0"/>
                <a:cs typeface="Arial" panose="020B0604020202020204" pitchFamily="34" charset="0"/>
              </a:rPr>
            </a:br>
            <a:r>
              <a:rPr lang="en-US" sz="1200" b="1" dirty="0">
                <a:latin typeface="Arial" panose="020B0604020202020204" pitchFamily="34" charset="0"/>
                <a:cs typeface="Arial" panose="020B0604020202020204" pitchFamily="34" charset="0"/>
              </a:rPr>
              <a:t>Source: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Robson D. PhD Dissertation, unpublished data</a:t>
            </a:r>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106</a:t>
            </a:fld>
            <a:endParaRPr lang="en-US" dirty="0"/>
          </a:p>
        </p:txBody>
      </p:sp>
    </p:spTree>
    <p:extLst>
      <p:ext uri="{BB962C8B-B14F-4D97-AF65-F5344CB8AC3E}">
        <p14:creationId xmlns:p14="http://schemas.microsoft.com/office/powerpoint/2010/main" val="339514389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Full instructions: Trainer guide Day 1, page 22: Activity 5: Reflective exercise: what is behind staff attitudes and beliefs?</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CA"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endParaRPr kumimoji="0" lang="en-CA"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Activity summary:</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Sans-Serif"/>
              <a:buChar char="•"/>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Method: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Jamboard (virtual) or sicky notes/flip chart (in-person)</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Sans-Serif"/>
              <a:buChar char="•"/>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Duration: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5-7 to give responses plus 3 minutes debrief (virtual) or 7-10 minutes (in-person)</a:t>
            </a:r>
          </a:p>
          <a:p>
            <a:pPr marL="0" marR="0" lvl="0" indent="0" algn="l" defTabSz="457200" rtl="0" eaLnBrk="0" fontAlgn="base" latinLnBrk="0" hangingPunct="0">
              <a:lnSpc>
                <a:spcPct val="100000"/>
              </a:lnSpc>
              <a:spcBef>
                <a:spcPct val="30000"/>
              </a:spcBef>
              <a:spcAft>
                <a:spcPct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Method:</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1"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b="1" dirty="0">
                <a:latin typeface="Arial" panose="020B0604020202020204" pitchFamily="34" charset="0"/>
                <a:cs typeface="Arial" panose="020B0604020202020204" pitchFamily="34" charset="0"/>
              </a:rPr>
              <a:t>Virtual: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latin typeface="Arial" panose="020B0604020202020204" pitchFamily="34" charset="0"/>
                <a:cs typeface="Arial" panose="020B0604020202020204" pitchFamily="34" charset="0"/>
              </a:rPr>
              <a:t>Introduce short reflective exercise about what is behind these staff attitude and beliefs.</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latin typeface="Arial" panose="020B0604020202020204" pitchFamily="34" charset="0"/>
                <a:cs typeface="Arial" panose="020B0604020202020204" pitchFamily="34" charset="0"/>
              </a:rPr>
              <a:t>Ask participants to add to the Jamboard their thoughts on what might be behind these staff attitudes.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latin typeface="Arial" panose="020B0604020202020204" pitchFamily="34" charset="0"/>
                <a:cs typeface="Arial" panose="020B0604020202020204" pitchFamily="34" charset="0"/>
              </a:rPr>
              <a:t>Provide instruction on how to use the white board.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latin typeface="Arial" panose="020B0604020202020204" pitchFamily="34" charset="0"/>
                <a:cs typeface="Arial" panose="020B0604020202020204" pitchFamily="34" charset="0"/>
              </a:rPr>
              <a:t>Trainer can read aloud a few of the responses as they are posted.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latin typeface="Arial" panose="020B0604020202020204" pitchFamily="34" charset="0"/>
                <a:cs typeface="Arial" panose="020B0604020202020204" pitchFamily="34" charset="0"/>
              </a:rPr>
              <a:t>After a few minutes offer some summary comments and move to next slide</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b="1" dirty="0">
                <a:latin typeface="Arial" panose="020B0604020202020204" pitchFamily="34" charset="0"/>
                <a:cs typeface="Arial" panose="020B0604020202020204" pitchFamily="34" charset="0"/>
              </a:rPr>
              <a:t>Optional: </a:t>
            </a:r>
            <a:r>
              <a:rPr lang="en-US" dirty="0">
                <a:latin typeface="Arial" panose="020B0604020202020204" pitchFamily="34" charset="0"/>
                <a:cs typeface="Arial" panose="020B0604020202020204" pitchFamily="34" charset="0"/>
              </a:rPr>
              <a:t>This exercise can also be run using the chat, where participants are invited to post to chat their responses.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b="1" dirty="0">
                <a:latin typeface="Arial" panose="020B0604020202020204" pitchFamily="34" charset="0"/>
                <a:cs typeface="Arial" panose="020B0604020202020204" pitchFamily="34" charset="0"/>
              </a:rPr>
              <a:t>In-person:</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latin typeface="Arial" panose="020B0604020202020204" pitchFamily="34" charset="0"/>
                <a:cs typeface="Arial" panose="020B0604020202020204" pitchFamily="34" charset="0"/>
              </a:rPr>
              <a:t>Introduce short reflective exercise about what is behind these staff attitude and beliefs.</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latin typeface="Arial" panose="020B0604020202020204" pitchFamily="34" charset="0"/>
                <a:cs typeface="Arial" panose="020B0604020202020204" pitchFamily="34" charset="0"/>
              </a:rPr>
              <a:t>Distribute sticky notes (3-5 to each participant)</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latin typeface="Arial" panose="020B0604020202020204" pitchFamily="34" charset="0"/>
                <a:cs typeface="Arial" panose="020B0604020202020204" pitchFamily="34" charset="0"/>
              </a:rPr>
              <a:t>Ask participants to consider what might be behind these staff attitudes and write it down on a sticky note</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latin typeface="Arial" panose="020B0604020202020204" pitchFamily="34" charset="0"/>
                <a:cs typeface="Arial" panose="020B0604020202020204" pitchFamily="34" charset="0"/>
              </a:rPr>
              <a:t>Invite participants to stick their note on a location defined by trainer.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latin typeface="Arial" panose="020B0604020202020204" pitchFamily="34" charset="0"/>
                <a:cs typeface="Arial" panose="020B0604020202020204" pitchFamily="34" charset="0"/>
              </a:rPr>
              <a:t>Trainer can read aloud a few of the responses as they are posted.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latin typeface="Arial" panose="020B0604020202020204" pitchFamily="34" charset="0"/>
                <a:cs typeface="Arial" panose="020B0604020202020204" pitchFamily="34" charset="0"/>
              </a:rPr>
              <a:t>After a few minutes offer some summary comments and move to next slide.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1" dirty="0">
                <a:latin typeface="Arial" panose="020B0604020202020204" pitchFamily="34" charset="0"/>
                <a:cs typeface="Arial" panose="020B0604020202020204" pitchFamily="34" charset="0"/>
              </a:rPr>
              <a:t>Optional: This exercise can also be done as a large group discussion with trainer writing down on flip chart or white board responses as they are called out form group.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107</a:t>
            </a:fld>
            <a:endParaRPr lang="en-US" dirty="0"/>
          </a:p>
        </p:txBody>
      </p:sp>
    </p:spTree>
    <p:extLst>
      <p:ext uri="{BB962C8B-B14F-4D97-AF65-F5344CB8AC3E}">
        <p14:creationId xmlns:p14="http://schemas.microsoft.com/office/powerpoint/2010/main" val="47565514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CA" b="1" dirty="0">
                <a:latin typeface="Arial" panose="020B0604020202020204" pitchFamily="34" charset="0"/>
                <a:cs typeface="Arial" panose="020B0604020202020204" pitchFamily="34" charset="0"/>
              </a:rPr>
              <a:t>[Review key points from slide]</a:t>
            </a:r>
          </a:p>
          <a:p>
            <a:endParaRPr lang="en-CA"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We know that staff have real concerns about the increase in violence and fire incidents that result if patients are denied the ability to smoke. We know, however, that </a:t>
            </a:r>
            <a:r>
              <a:rPr lang="en-CA" b="1" dirty="0">
                <a:latin typeface="Arial" panose="020B0604020202020204" pitchFamily="34" charset="0"/>
                <a:cs typeface="Arial" panose="020B0604020202020204" pitchFamily="34" charset="0"/>
              </a:rPr>
              <a:t>smokefree policies do not result in an increase in violence or fires</a:t>
            </a:r>
            <a:r>
              <a:rPr lang="en-CA" dirty="0">
                <a:latin typeface="Arial" panose="020B0604020202020204" pitchFamily="34" charset="0"/>
                <a:cs typeface="Arial" panose="020B0604020202020204" pitchFamily="34" charset="0"/>
              </a:rPr>
              <a:t>. Research conducted by the SLAM (South and Mosely) found just the opposite, with a </a:t>
            </a:r>
            <a:r>
              <a:rPr lang="en-CA" b="1" dirty="0">
                <a:latin typeface="Arial" panose="020B0604020202020204" pitchFamily="34" charset="0"/>
                <a:cs typeface="Arial" panose="020B0604020202020204" pitchFamily="34" charset="0"/>
              </a:rPr>
              <a:t>39% reduction in number of assaults towards staff and patients</a:t>
            </a:r>
            <a:r>
              <a:rPr lang="en-CA" dirty="0">
                <a:latin typeface="Arial" panose="020B0604020202020204" pitchFamily="34" charset="0"/>
                <a:cs typeface="Arial" panose="020B0604020202020204" pitchFamily="34" charset="0"/>
              </a:rPr>
              <a:t>. They also found that the effective use of tobacco dependence aids can reduce the need for tranquiliser medications. Data before and after introduction of a comprehensive smokefree policy was found to have no significant effect on fires and false alarms. And in settings with less restrictions on vapes, fires reduced by two thirds. </a:t>
            </a:r>
          </a:p>
          <a:p>
            <a:endParaRPr lang="en-CA" dirty="0">
              <a:latin typeface="Arial" panose="020B0604020202020204" pitchFamily="34" charset="0"/>
              <a:cs typeface="Arial" panose="020B0604020202020204" pitchFamily="34" charset="0"/>
            </a:endParaRPr>
          </a:p>
          <a:p>
            <a:r>
              <a:rPr lang="en-CA" dirty="0">
                <a:latin typeface="Arial" panose="020B0604020202020204" pitchFamily="34" charset="0"/>
                <a:cs typeface="Arial" panose="020B0604020202020204" pitchFamily="34" charset="0"/>
              </a:rPr>
              <a:t>What is key here is that there was a treatment offered to patients alongside the introduction of the smokefree policy. Ensuring that patients who were unable to smoke had support with managing withdrawal symptoms and urges to smoke helped make them more comfortable and assisted with reducing violence. </a:t>
            </a:r>
            <a:br>
              <a:rPr lang="en-CA" dirty="0">
                <a:latin typeface="Arial" panose="020B0604020202020204" pitchFamily="34" charset="0"/>
                <a:cs typeface="Arial" panose="020B0604020202020204" pitchFamily="34" charset="0"/>
              </a:rPr>
            </a:br>
            <a:br>
              <a:rPr lang="en-CA" dirty="0">
                <a:latin typeface="Arial" panose="020B0604020202020204" pitchFamily="34" charset="0"/>
                <a:cs typeface="Arial" panose="020B0604020202020204" pitchFamily="34" charset="0"/>
              </a:rPr>
            </a:br>
            <a:r>
              <a:rPr lang="en-CA" dirty="0">
                <a:latin typeface="Arial" panose="020B0604020202020204" pitchFamily="34" charset="0"/>
                <a:cs typeface="Arial" panose="020B0604020202020204" pitchFamily="34" charset="0"/>
              </a:rPr>
              <a:t>So, we can reassure our colleagues that by treating the patient’s tobacco dependence they are less likely to be violent, and that’s a win for all. </a:t>
            </a:r>
          </a:p>
          <a:p>
            <a:endParaRPr lang="en-CA"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CA" b="1" dirty="0">
                <a:latin typeface="Arial" panose="020B0604020202020204" pitchFamily="34" charset="0"/>
                <a:cs typeface="Arial" panose="020B0604020202020204" pitchFamily="34" charset="0"/>
              </a:rPr>
              <a:t>Sources:</a:t>
            </a:r>
            <a:br>
              <a:rPr lang="en-CA" dirty="0">
                <a:latin typeface="Arial" panose="020B0604020202020204" pitchFamily="34" charset="0"/>
                <a:cs typeface="Arial" panose="020B0604020202020204" pitchFamily="34" charset="0"/>
              </a:rPr>
            </a:br>
            <a:r>
              <a:rPr lang="en-CA" b="0" i="0" dirty="0">
                <a:solidFill>
                  <a:srgbClr val="212121"/>
                </a:solidFill>
                <a:effectLst/>
                <a:latin typeface="Arial" panose="020B0604020202020204" pitchFamily="34" charset="0"/>
                <a:cs typeface="Arial" panose="020B0604020202020204" pitchFamily="34" charset="0"/>
              </a:rPr>
              <a:t>Robson D, Spaducci G, McNeill A, Stewart D, Craig TJK, Yates M, Szatkowski L. Effect of implementation of a smoke-free policy on physical violence in a psychiatric inpatient setting: an interrupted time series analysis. Lancet Psychiatry. 2017 Jul;4(7):540-546. doi: 10.1016/S2215-0366(17)30209-2. Epub 2017 Jun 14. Erratum in: Lancet Psychiatry. 2019 Oct;6(10):e24. PMID: 28624180. https://pubmed.ncbi.nlm.nih.gov/28624180/</a:t>
            </a:r>
          </a:p>
          <a:p>
            <a:pPr marL="171450" indent="-171450">
              <a:buFont typeface="Arial" panose="020B0604020202020204" pitchFamily="34" charset="0"/>
              <a:buChar char="•"/>
            </a:pPr>
            <a:r>
              <a:rPr lang="en-CA" b="0" i="0" dirty="0">
                <a:solidFill>
                  <a:srgbClr val="212121"/>
                </a:solidFill>
                <a:effectLst/>
                <a:latin typeface="Arial" panose="020B0604020202020204" pitchFamily="34" charset="0"/>
                <a:cs typeface="Arial" panose="020B0604020202020204" pitchFamily="34" charset="0"/>
              </a:rPr>
              <a:t>Spaducci G, McNeill A, Hubbard K, Stewart D, Yates M, Robson D. Smoking-related violence in a mental health setting following the implementation of a comprehensive smoke-free</a:t>
            </a:r>
            <a:r>
              <a:rPr lang="en-CA" dirty="0">
                <a:solidFill>
                  <a:srgbClr val="212121"/>
                </a:solidFill>
                <a:latin typeface="Arial" panose="020B0604020202020204" pitchFamily="34" charset="0"/>
                <a:cs typeface="Arial" panose="020B0604020202020204" pitchFamily="34" charset="0"/>
              </a:rPr>
              <a:t> </a:t>
            </a:r>
            <a:endParaRPr lang="en-CA" b="0" i="0" dirty="0">
              <a:solidFill>
                <a:srgbClr val="212121"/>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CA" b="0" i="0" dirty="0">
                <a:solidFill>
                  <a:srgbClr val="212121"/>
                </a:solidFill>
                <a:effectLst/>
                <a:latin typeface="Arial" panose="020B0604020202020204" pitchFamily="34" charset="0"/>
                <a:cs typeface="Arial" panose="020B0604020202020204" pitchFamily="34" charset="0"/>
              </a:rPr>
              <a:t>policy: A content analysis of incident reports. Int J Ment Health Nurs. 2020 Apr;29(2):202-211. doi: 10.1111/inm.12659. Epub 2019 Sep 12. PMID: 31513336.</a:t>
            </a:r>
          </a:p>
          <a:p>
            <a:pPr marL="171450" indent="-171450">
              <a:buFont typeface="Arial" panose="020B0604020202020204" pitchFamily="34" charset="0"/>
              <a:buChar char="•"/>
            </a:pPr>
            <a:r>
              <a:rPr lang="en-CA" b="0" i="0" dirty="0">
                <a:solidFill>
                  <a:srgbClr val="212121"/>
                </a:solidFill>
                <a:effectLst/>
                <a:latin typeface="Arial" panose="020B0604020202020204" pitchFamily="34" charset="0"/>
                <a:cs typeface="Arial" panose="020B0604020202020204" pitchFamily="34" charset="0"/>
              </a:rPr>
              <a:t>Robson D, Spaducci G, McNeill A, Yates M, Wood M, Richardson S. Fire Incidents in a Mental Health Setting: Effects of Implementing Smokefree Polices and Permitting the Use of Different Types of E-Cigarettes. Int J Environ Res Public Health. 2020 Dec 1;17(23):8951. doi: 10.3390/ijerph17238951. PMID: 33271985; PMCID: PMC7730299.</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108</a:t>
            </a:fld>
            <a:endParaRPr lang="en-US" dirty="0"/>
          </a:p>
        </p:txBody>
      </p:sp>
    </p:spTree>
    <p:extLst>
      <p:ext uri="{BB962C8B-B14F-4D97-AF65-F5344CB8AC3E}">
        <p14:creationId xmlns:p14="http://schemas.microsoft.com/office/powerpoint/2010/main" val="191623388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rial" panose="020B0604020202020204" pitchFamily="34" charset="0"/>
                <a:cs typeface="Arial" panose="020B0604020202020204" pitchFamily="34" charset="0"/>
              </a:rPr>
              <a:t>What we want is a shift in the way patients and healthcare professionals feel about the smokefree policy, the support provided and their ability to remain smokefree during their admission and beyond. </a:t>
            </a: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We want our patients to feel </a:t>
            </a:r>
            <a:r>
              <a:rPr lang="en-US" sz="1200" b="1" dirty="0">
                <a:latin typeface="Arial" panose="020B0604020202020204" pitchFamily="34" charset="0"/>
                <a:cs typeface="Arial" panose="020B0604020202020204" pitchFamily="34" charset="0"/>
              </a:rPr>
              <a:t>[read list]</a:t>
            </a: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And we want healthcare professionals to feel confident in their ability to address patients’ tobacco use, informed, supported in their work, to believe in their patients’ ability to stop, have the time to treat patients and believe it’s a priority and standard of care to treat tobacco dependence and support patients with a smokefree admission.</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109</a:t>
            </a:fld>
            <a:endParaRPr lang="en-US" dirty="0"/>
          </a:p>
        </p:txBody>
      </p:sp>
    </p:spTree>
    <p:extLst>
      <p:ext uri="{BB962C8B-B14F-4D97-AF65-F5344CB8AC3E}">
        <p14:creationId xmlns:p14="http://schemas.microsoft.com/office/powerpoint/2010/main" val="30532549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7F4C5E-55CA-6494-3461-42E7E139EA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B3DE2F-19A9-3325-B171-2607904BA4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A1F0B7-3F0A-E2B6-BF9E-699FE8A3CFCD}"/>
              </a:ext>
            </a:extLst>
          </p:cNvPr>
          <p:cNvSpPr>
            <a:spLocks noGrp="1"/>
          </p:cNvSpPr>
          <p:nvPr>
            <p:ph type="body" idx="1"/>
          </p:nvPr>
        </p:nvSpPr>
        <p:spPr/>
        <p:txBody>
          <a:bodyPr>
            <a:normAutofit fontScale="85000" lnSpcReduction="20000"/>
          </a:bodyPr>
          <a:lstStyle/>
          <a:p>
            <a:r>
              <a:rPr lang="en-US" sz="1200" b="1" dirty="0">
                <a:effectLst/>
                <a:latin typeface="Arial" panose="020B0604020202020204" pitchFamily="34" charset="0"/>
                <a:ea typeface="MS PGothic" panose="020B0600070205080204" pitchFamily="34" charset="-128"/>
                <a:cs typeface="Arial" panose="020B0604020202020204" pitchFamily="34" charset="0"/>
              </a:rPr>
              <a:t>Effective use of tobacco dependence medications and aids</a:t>
            </a:r>
          </a:p>
          <a:p>
            <a:endParaRPr lang="en-US" sz="1200" b="1" dirty="0">
              <a:effectLst/>
              <a:latin typeface="Arial" panose="020B0604020202020204" pitchFamily="34" charset="0"/>
              <a:ea typeface="MS PGothic" panose="020B0600070205080204" pitchFamily="34" charset="-128"/>
              <a:cs typeface="Arial" panose="020B0604020202020204" pitchFamily="34" charset="0"/>
            </a:endParaRPr>
          </a:p>
          <a:p>
            <a:r>
              <a:rPr lang="en-US" sz="1200" dirty="0">
                <a:effectLst/>
                <a:latin typeface="Arial" panose="020B0604020202020204" pitchFamily="34" charset="0"/>
                <a:ea typeface="MS PGothic" panose="020B0600070205080204" pitchFamily="34" charset="-128"/>
                <a:cs typeface="Arial" panose="020B0604020202020204" pitchFamily="34" charset="0"/>
              </a:rPr>
              <a:t>Pharmacological treatment is a fundamental component of treating tobacco use. There is strong evidence to show that medications and aids can double or triple – and in some cases quadruple – the odds of successful cessation. </a:t>
            </a:r>
            <a:endParaRPr lang="en-CA" sz="1200" dirty="0">
              <a:effectLst/>
              <a:latin typeface="Arial" panose="020B0604020202020204" pitchFamily="34" charset="0"/>
              <a:ea typeface="MS PGothic" panose="020B0600070205080204" pitchFamily="34" charset="-128"/>
              <a:cs typeface="Arial" panose="020B0604020202020204" pitchFamily="34" charset="0"/>
            </a:endParaRPr>
          </a:p>
          <a:p>
            <a:endParaRPr lang="en-CA" sz="1200" dirty="0">
              <a:effectLst/>
              <a:latin typeface="Arial" panose="020B0604020202020204" pitchFamily="34" charset="0"/>
              <a:ea typeface="MS PGothic" panose="020B0600070205080204" pitchFamily="34" charset="-128"/>
              <a:cs typeface="Arial" panose="020B0604020202020204" pitchFamily="34" charset="0"/>
            </a:endParaRPr>
          </a:p>
          <a:p>
            <a:r>
              <a:rPr lang="en-CA" sz="1200" dirty="0">
                <a:effectLst/>
                <a:latin typeface="Arial" panose="020B0604020202020204" pitchFamily="34" charset="0"/>
                <a:ea typeface="MS PGothic" panose="020B0600070205080204" pitchFamily="34" charset="-128"/>
                <a:cs typeface="Arial" panose="020B0604020202020204" pitchFamily="34" charset="0"/>
              </a:rPr>
              <a:t>These products are safe to use with adults who smoke with just a few exceptions.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CA" dirty="0">
              <a:latin typeface="Arial"/>
              <a:ea typeface="MS PGothic"/>
              <a:cs typeface="Arial"/>
            </a:endParaRPr>
          </a:p>
          <a:p>
            <a:pPr marL="285750" indent="-285750">
              <a:lnSpc>
                <a:spcPts val="2800"/>
              </a:lnSpc>
              <a:spcBef>
                <a:spcPts val="500"/>
              </a:spcBef>
              <a:spcAft>
                <a:spcPts val="500"/>
              </a:spcAft>
              <a:buFont typeface="Arial"/>
              <a:buChar char="•"/>
            </a:pPr>
            <a:r>
              <a:rPr lang="en-US"/>
              <a:t>Be familiar with latest evidence on first choice tobacco dependence aids </a:t>
            </a:r>
          </a:p>
          <a:p>
            <a:pPr marL="285750" indent="-285750">
              <a:lnSpc>
                <a:spcPts val="2800"/>
              </a:lnSpc>
              <a:spcBef>
                <a:spcPts val="500"/>
              </a:spcBef>
              <a:spcAft>
                <a:spcPts val="500"/>
              </a:spcAft>
              <a:buFont typeface="Arial"/>
              <a:buChar char="•"/>
            </a:pPr>
            <a:r>
              <a:rPr lang="en-US"/>
              <a:t>Support adults who smoke to effectively use aids</a:t>
            </a:r>
          </a:p>
          <a:p>
            <a:pPr marL="645795" indent="-285750">
              <a:lnSpc>
                <a:spcPts val="2800"/>
              </a:lnSpc>
              <a:spcBef>
                <a:spcPts val="500"/>
              </a:spcBef>
              <a:spcAft>
                <a:spcPts val="500"/>
              </a:spcAft>
              <a:buFont typeface="Courier New,monospace"/>
              <a:buChar char="o"/>
            </a:pPr>
            <a:r>
              <a:rPr lang="en-US"/>
              <a:t>Know how to provide patients with instruction on correct use </a:t>
            </a:r>
          </a:p>
          <a:p>
            <a:pPr marL="645795" indent="-285750">
              <a:lnSpc>
                <a:spcPts val="2800"/>
              </a:lnSpc>
              <a:spcBef>
                <a:spcPts val="500"/>
              </a:spcBef>
              <a:spcAft>
                <a:spcPts val="500"/>
              </a:spcAft>
              <a:buFont typeface="Courier New,monospace"/>
              <a:buChar char="o"/>
            </a:pPr>
            <a:r>
              <a:rPr lang="en-US"/>
              <a:t>Effective strategies for addressing possible side effects </a:t>
            </a:r>
          </a:p>
          <a:p>
            <a:pPr marL="645795" indent="-285750">
              <a:lnSpc>
                <a:spcPts val="2800"/>
              </a:lnSpc>
              <a:spcBef>
                <a:spcPts val="500"/>
              </a:spcBef>
              <a:spcAft>
                <a:spcPts val="500"/>
              </a:spcAft>
              <a:buFont typeface="Courier New,monospace"/>
              <a:buChar char="o"/>
            </a:pPr>
            <a:r>
              <a:rPr lang="en-US" dirty="0"/>
              <a:t>Adjusting treatment to address patients’ needs</a:t>
            </a:r>
            <a:endParaRPr lang="en-CA" dirty="0"/>
          </a:p>
          <a:p>
            <a:endParaRPr lang="en-CA" dirty="0">
              <a:latin typeface="Arial"/>
              <a:ea typeface="MS PGothic"/>
              <a:cs typeface="Arial"/>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1" dirty="0">
              <a:effectLst/>
              <a:latin typeface="Arial" panose="020B0604020202020204" pitchFamily="34" charset="0"/>
              <a:ea typeface="MS PGothic" panose="020B0600070205080204" pitchFamily="34" charset="-128"/>
              <a:cs typeface="Arial" panose="020B0604020202020204" pitchFamily="34" charset="0"/>
            </a:endParaRPr>
          </a:p>
          <a:p>
            <a:endParaRPr lang="en-US" sz="1200" b="1" dirty="0">
              <a:effectLst/>
              <a:latin typeface="Arial" panose="020B0604020202020204" pitchFamily="34" charset="0"/>
              <a:ea typeface="MS PGothic" panose="020B0600070205080204" pitchFamily="34" charset="-128"/>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E7339527-511F-3515-DAFB-FB33C50BA668}"/>
              </a:ext>
            </a:extLst>
          </p:cNvPr>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173471643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GB" sz="1200" b="1" dirty="0">
                <a:latin typeface="Arial" panose="020B0604020202020204" pitchFamily="34" charset="0"/>
                <a:cs typeface="Arial" panose="020B0604020202020204" pitchFamily="34" charset="0"/>
              </a:rPr>
              <a:t>Full instructions: Trainer guide Day 1, page 23: Activity 6: Challenging conversations: responding to staff scenarios.</a:t>
            </a:r>
            <a:endParaRPr lang="en-US" sz="1200" dirty="0">
              <a:latin typeface="Arial" panose="020B0604020202020204" pitchFamily="34" charset="0"/>
              <a:cs typeface="Arial" panose="020B0604020202020204" pitchFamily="34" charset="0"/>
            </a:endParaRPr>
          </a:p>
          <a:p>
            <a:endParaRPr lang="en-CA" sz="1200" b="1" dirty="0">
              <a:latin typeface="Arial" panose="020B0604020202020204" pitchFamily="34" charset="0"/>
              <a:cs typeface="Arial" panose="020B0604020202020204" pitchFamily="34" charset="0"/>
            </a:endParaRPr>
          </a:p>
          <a:p>
            <a:r>
              <a:rPr lang="en-GB" sz="1200" b="1" dirty="0">
                <a:latin typeface="Arial" panose="020B0604020202020204" pitchFamily="34" charset="0"/>
                <a:cs typeface="Arial" panose="020B0604020202020204" pitchFamily="34" charset="0"/>
              </a:rPr>
              <a:t>Activity summary:</a:t>
            </a:r>
            <a:endParaRPr lang="en-US" sz="1200" dirty="0">
              <a:latin typeface="Arial" panose="020B0604020202020204" pitchFamily="34" charset="0"/>
              <a:cs typeface="Arial" panose="020B0604020202020204" pitchFamily="34" charset="0"/>
            </a:endParaRPr>
          </a:p>
          <a:p>
            <a:pPr marL="171450" indent="-171450">
              <a:buFont typeface="Arial,Sans-Serif"/>
              <a:buChar char="•"/>
            </a:pPr>
            <a:r>
              <a:rPr lang="en-GB" sz="1200" b="1" dirty="0">
                <a:latin typeface="Arial" panose="020B0604020202020204" pitchFamily="34" charset="0"/>
                <a:cs typeface="Arial" panose="020B0604020202020204" pitchFamily="34" charset="0"/>
              </a:rPr>
              <a:t>Method: </a:t>
            </a:r>
            <a:r>
              <a:rPr lang="en-GB" sz="1200" dirty="0">
                <a:latin typeface="Arial" panose="020B0604020202020204" pitchFamily="34" charset="0"/>
                <a:cs typeface="Arial" panose="020B0604020202020204" pitchFamily="34" charset="0"/>
              </a:rPr>
              <a:t>Breakout rooms</a:t>
            </a:r>
            <a:endParaRPr lang="en-US" sz="1200" dirty="0">
              <a:latin typeface="Arial" panose="020B0604020202020204" pitchFamily="34" charset="0"/>
              <a:cs typeface="Arial" panose="020B0604020202020204" pitchFamily="34" charset="0"/>
            </a:endParaRPr>
          </a:p>
          <a:p>
            <a:pPr marL="171450" indent="-171450">
              <a:buFont typeface="Arial,Sans-Serif"/>
              <a:buChar char="•"/>
            </a:pPr>
            <a:r>
              <a:rPr lang="en-GB" sz="1200" b="1" dirty="0">
                <a:latin typeface="Arial" panose="020B0604020202020204" pitchFamily="34" charset="0"/>
                <a:cs typeface="Arial" panose="020B0604020202020204" pitchFamily="34" charset="0"/>
              </a:rPr>
              <a:t>Number per group: </a:t>
            </a:r>
            <a:r>
              <a:rPr lang="en-GB" sz="1200" dirty="0">
                <a:latin typeface="Arial" panose="020B0604020202020204" pitchFamily="34" charset="0"/>
                <a:cs typeface="Arial" panose="020B0604020202020204" pitchFamily="34" charset="0"/>
              </a:rPr>
              <a:t>Two rooms, participants divided equally between each</a:t>
            </a:r>
          </a:p>
          <a:p>
            <a:pPr marL="171450" indent="-171450">
              <a:buFont typeface="Arial,Sans-Serif"/>
              <a:buChar char="•"/>
            </a:pPr>
            <a:r>
              <a:rPr lang="en-GB" sz="1200" b="1" dirty="0">
                <a:latin typeface="Arial" panose="020B0604020202020204" pitchFamily="34" charset="0"/>
                <a:cs typeface="Arial" panose="020B0604020202020204" pitchFamily="34" charset="0"/>
              </a:rPr>
              <a:t>Duration: </a:t>
            </a:r>
            <a:r>
              <a:rPr lang="en-GB" sz="1200" dirty="0">
                <a:latin typeface="Arial" panose="020B0604020202020204" pitchFamily="34" charset="0"/>
                <a:cs typeface="Arial" panose="020B0604020202020204" pitchFamily="34" charset="0"/>
              </a:rPr>
              <a:t>20 minutes</a:t>
            </a:r>
            <a:endParaRPr lang="en-US" sz="1200" dirty="0">
              <a:latin typeface="Arial" panose="020B0604020202020204" pitchFamily="34" charset="0"/>
              <a:cs typeface="Arial" panose="020B0604020202020204" pitchFamily="34" charset="0"/>
            </a:endParaRPr>
          </a:p>
          <a:p>
            <a:pPr marL="171450" indent="-171450">
              <a:buFont typeface="Arial,Sans-Serif"/>
              <a:buChar char="•"/>
            </a:pPr>
            <a:r>
              <a:rPr lang="en-GB" sz="1200" b="1" dirty="0">
                <a:latin typeface="Arial" panose="020B0604020202020204" pitchFamily="34" charset="0"/>
                <a:cs typeface="Arial" panose="020B0604020202020204" pitchFamily="34" charset="0"/>
              </a:rPr>
              <a:t>Resources: </a:t>
            </a:r>
            <a:r>
              <a:rPr lang="en-GB" sz="1200" dirty="0">
                <a:latin typeface="Arial" panose="020B0604020202020204" pitchFamily="34" charset="0"/>
                <a:cs typeface="Arial" panose="020B0604020202020204" pitchFamily="34" charset="0"/>
              </a:rPr>
              <a:t>Appendix 1: Responding to scenarios trainer response guide. </a:t>
            </a:r>
          </a:p>
          <a:p>
            <a:pPr marL="171450" indent="-171450">
              <a:buFont typeface="Arial,Sans-Serif"/>
              <a:buChar char="•"/>
            </a:pPr>
            <a:endParaRPr lang="en-GB" sz="1200" b="1" dirty="0">
              <a:latin typeface="Arial" panose="020B0604020202020204" pitchFamily="34" charset="0"/>
              <a:cs typeface="Arial" panose="020B0604020202020204" pitchFamily="34" charset="0"/>
            </a:endParaRPr>
          </a:p>
          <a:p>
            <a:r>
              <a:rPr lang="en-GB" sz="1200" b="1" dirty="0">
                <a:latin typeface="Arial" panose="020B0604020202020204" pitchFamily="34" charset="0"/>
                <a:cs typeface="Arial" panose="020B0604020202020204" pitchFamily="34" charset="0"/>
              </a:rPr>
              <a:t>Method:</a:t>
            </a:r>
          </a:p>
          <a:p>
            <a:pPr marL="171450" indent="-171450">
              <a:buFont typeface="Arial,Sans-Serif"/>
              <a:buChar char="•"/>
            </a:pPr>
            <a:r>
              <a:rPr lang="en-GB" sz="1200" dirty="0">
                <a:latin typeface="Arial" panose="020B0604020202020204" pitchFamily="34" charset="0"/>
                <a:cs typeface="Arial" panose="020B0604020202020204" pitchFamily="34" charset="0"/>
              </a:rPr>
              <a:t>Advise that the group is now going to split into </a:t>
            </a:r>
            <a:r>
              <a:rPr lang="en-GB" sz="1200" b="1" dirty="0">
                <a:latin typeface="Arial" panose="020B0604020202020204" pitchFamily="34" charset="0"/>
                <a:cs typeface="Arial" panose="020B0604020202020204" pitchFamily="34" charset="0"/>
              </a:rPr>
              <a:t>two breakout rooms for 30 minutes, with one trainer in each room. </a:t>
            </a:r>
            <a:endParaRPr lang="en-US" sz="1200" dirty="0">
              <a:latin typeface="Arial" panose="020B0604020202020204" pitchFamily="34" charset="0"/>
              <a:cs typeface="Arial" panose="020B0604020202020204" pitchFamily="34" charset="0"/>
            </a:endParaRPr>
          </a:p>
          <a:p>
            <a:pPr marL="171450" indent="-171450">
              <a:buFont typeface="Arial,Sans-Serif"/>
              <a:buChar char="•"/>
            </a:pPr>
            <a:r>
              <a:rPr lang="en-GB" sz="1200" b="1" dirty="0">
                <a:latin typeface="Arial" panose="020B0604020202020204" pitchFamily="34" charset="0"/>
                <a:cs typeface="Arial" panose="020B0604020202020204" pitchFamily="34" charset="0"/>
              </a:rPr>
              <a:t>Key questions and comments that may be received from patients across all sessions. </a:t>
            </a:r>
            <a:endParaRPr lang="en-US" sz="1200" dirty="0">
              <a:latin typeface="Arial" panose="020B0604020202020204" pitchFamily="34" charset="0"/>
              <a:cs typeface="Arial" panose="020B0604020202020204" pitchFamily="34" charset="0"/>
            </a:endParaRPr>
          </a:p>
          <a:p>
            <a:pPr marL="171450" indent="-171450">
              <a:buFont typeface="Arial,Sans-Serif"/>
              <a:buChar char="•"/>
            </a:pPr>
            <a:r>
              <a:rPr lang="en-GB" sz="1200" dirty="0">
                <a:latin typeface="Arial" panose="020B0604020202020204" pitchFamily="34" charset="0"/>
                <a:cs typeface="Arial" panose="020B0604020202020204" pitchFamily="34" charset="0"/>
              </a:rPr>
              <a:t>Remind participants of the core communication skills but to also be aware that some questions are of a technical nature. In other words, they require a straight answer </a:t>
            </a:r>
            <a:endParaRPr lang="en-US" sz="1200" dirty="0">
              <a:latin typeface="Arial" panose="020B0604020202020204" pitchFamily="34" charset="0"/>
              <a:cs typeface="Arial" panose="020B0604020202020204" pitchFamily="34" charset="0"/>
            </a:endParaRPr>
          </a:p>
          <a:p>
            <a:pPr marL="171450" indent="-171450">
              <a:buFont typeface="Arial,Sans-Serif"/>
              <a:buChar char="•"/>
            </a:pPr>
            <a:r>
              <a:rPr lang="en-GB" sz="1200" dirty="0">
                <a:latin typeface="Arial" panose="020B0604020202020204" pitchFamily="34" charset="0"/>
                <a:cs typeface="Arial" panose="020B0604020202020204" pitchFamily="34" charset="0"/>
              </a:rPr>
              <a:t>Make it clear that it’s </a:t>
            </a:r>
            <a:r>
              <a:rPr lang="en-GB" sz="1200" b="1" dirty="0">
                <a:latin typeface="Arial" panose="020B0604020202020204" pitchFamily="34" charset="0"/>
                <a:cs typeface="Arial" panose="020B0604020202020204" pitchFamily="34" charset="0"/>
              </a:rPr>
              <a:t>OK to get an answer wrong and that we are all here for help</a:t>
            </a:r>
            <a:r>
              <a:rPr lang="en-GB" sz="1200" dirty="0">
                <a:latin typeface="Arial" panose="020B0604020202020204" pitchFamily="34" charset="0"/>
                <a:cs typeface="Arial" panose="020B0604020202020204" pitchFamily="34" charset="0"/>
              </a:rPr>
              <a:t> should anyone need it. There may also be more than one response to each question, so people may have other ideas they want to chip in with too. </a:t>
            </a:r>
            <a:endParaRPr lang="en-US" sz="1200" dirty="0">
              <a:latin typeface="Arial" panose="020B0604020202020204" pitchFamily="34" charset="0"/>
              <a:cs typeface="Arial" panose="020B0604020202020204" pitchFamily="34" charset="0"/>
            </a:endParaRPr>
          </a:p>
          <a:p>
            <a:pPr marL="171450" indent="-171450">
              <a:buFont typeface="Arial"/>
              <a:buChar char="•"/>
            </a:pPr>
            <a:r>
              <a:rPr lang="en-GB" sz="1200" dirty="0">
                <a:latin typeface="Arial" panose="020B0604020202020204" pitchFamily="34" charset="0"/>
                <a:cs typeface="Arial" panose="020B0604020202020204" pitchFamily="34" charset="0"/>
              </a:rPr>
              <a:t>Read out the first statement and seek responses from participants, when you have completed the first statement repeat the process for the others</a:t>
            </a:r>
            <a:endParaRPr 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Debrief: </a:t>
            </a:r>
          </a:p>
          <a:p>
            <a:pPr marL="6350" indent="-6350">
              <a:lnSpc>
                <a:spcPct val="115000"/>
              </a:lnSpc>
              <a:spcAft>
                <a:spcPts val="1000"/>
              </a:spcAft>
            </a:pPr>
            <a:r>
              <a:rPr lang="en-GB" sz="1200" kern="100" dirty="0">
                <a:solidFill>
                  <a:srgbClr val="181717"/>
                </a:solidFill>
                <a:effectLst/>
                <a:latin typeface="Arial" panose="020B0604020202020204" pitchFamily="34" charset="0"/>
                <a:ea typeface="Calibri" panose="020F0502020204030204" pitchFamily="34" charset="0"/>
                <a:cs typeface="Arial" panose="020B0604020202020204" pitchFamily="34" charset="0"/>
              </a:rPr>
              <a:t>Listening with empathy to staff and patient feedback, and collecting and reflecting on their opinions after implementing the policy, is important to foster ownership and engagement. However, no staff should face abuse. Around a quarter of NHS staff have reported harassment, bullying, or abuse from colleagues. TDAs should not tolerate or accept abuse whilst undertaking their duties. They should refer to local bullying and harassment policies as well as ‘Freedom to Speak Up’ ambassadors and their line-manager/supervisor for support. </a:t>
            </a:r>
          </a:p>
          <a:p>
            <a:pPr marL="6350" indent="-6350">
              <a:lnSpc>
                <a:spcPct val="115000"/>
              </a:lnSpc>
              <a:spcAft>
                <a:spcPts val="1000"/>
              </a:spcAft>
            </a:pPr>
            <a:endParaRPr lang="en-GB" sz="1200" kern="100" dirty="0">
              <a:solidFill>
                <a:srgbClr val="181717"/>
              </a:solidFill>
              <a:effectLst/>
              <a:latin typeface="Arial" panose="020B0604020202020204" pitchFamily="34" charset="0"/>
              <a:ea typeface="Calibri" panose="020F0502020204030204" pitchFamily="34" charset="0"/>
              <a:cs typeface="Arial" panose="020B0604020202020204" pitchFamily="34" charset="0"/>
            </a:endParaRPr>
          </a:p>
          <a:p>
            <a:pPr marL="6350" indent="-6350">
              <a:lnSpc>
                <a:spcPct val="115000"/>
              </a:lnSpc>
              <a:spcAft>
                <a:spcPts val="1000"/>
              </a:spcAft>
            </a:pPr>
            <a:r>
              <a:rPr lang="en-GB" sz="1200" kern="100" dirty="0">
                <a:solidFill>
                  <a:srgbClr val="181717"/>
                </a:solidFill>
                <a:effectLst/>
                <a:latin typeface="Arial" panose="020B0604020202020204" pitchFamily="34" charset="0"/>
                <a:ea typeface="Calibri" panose="020F0502020204030204" pitchFamily="34" charset="0"/>
                <a:cs typeface="Arial" panose="020B0604020202020204" pitchFamily="34" charset="0"/>
              </a:rPr>
              <a:t>Smokefree policies require significant shifts in culture. If new ways of working are to be embedded, it is vital to be clear about the new standards, regularly check they are being achieved, and shine a light on success. When staff are recognised for their work, they will be more likely to repeat this. Competition between teams/services can help raise standards too. TDAs who work closely with quality improvement (QI) teams have extra support for supporting change in practice. </a:t>
            </a:r>
          </a:p>
          <a:p>
            <a:pPr marL="6350" indent="-6350">
              <a:lnSpc>
                <a:spcPct val="115000"/>
              </a:lnSpc>
              <a:spcAft>
                <a:spcPts val="1000"/>
              </a:spcAft>
            </a:pPr>
            <a:endParaRPr lang="en-GB" sz="1200" kern="100" dirty="0">
              <a:solidFill>
                <a:srgbClr val="181717"/>
              </a:solidFill>
              <a:effectLst/>
              <a:latin typeface="Arial" panose="020B0604020202020204" pitchFamily="34" charset="0"/>
              <a:ea typeface="Calibri" panose="020F0502020204030204" pitchFamily="34" charset="0"/>
              <a:cs typeface="Arial" panose="020B0604020202020204" pitchFamily="34" charset="0"/>
            </a:endParaRPr>
          </a:p>
          <a:p>
            <a:pPr marL="6350" indent="-6350">
              <a:lnSpc>
                <a:spcPct val="115000"/>
              </a:lnSpc>
              <a:spcAft>
                <a:spcPts val="1000"/>
              </a:spcAft>
            </a:pPr>
            <a:r>
              <a:rPr lang="en-GB" sz="1200" kern="100" dirty="0">
                <a:solidFill>
                  <a:srgbClr val="181717"/>
                </a:solidFill>
                <a:effectLst/>
                <a:latin typeface="Arial" panose="020B0604020202020204" pitchFamily="34" charset="0"/>
                <a:ea typeface="Calibri" panose="020F0502020204030204" pitchFamily="34" charset="0"/>
                <a:cs typeface="Arial" panose="020B0604020202020204" pitchFamily="34" charset="0"/>
              </a:rPr>
              <a:t>For more information about QI see: </a:t>
            </a:r>
            <a:r>
              <a:rPr lang="en-GB" sz="1200" u="sng" kern="100" dirty="0">
                <a:solidFill>
                  <a:srgbClr val="181717"/>
                </a:solidFill>
                <a:effectLst/>
                <a:latin typeface="Arial" panose="020B0604020202020204" pitchFamily="34" charset="0"/>
                <a:ea typeface="Calibri" panose="020F0502020204030204" pitchFamily="34" charset="0"/>
                <a:cs typeface="Arial" panose="020B0604020202020204" pitchFamily="34" charset="0"/>
                <a:hlinkClick r:id="rId3"/>
              </a:rPr>
              <a:t>https://www.health.org.uk/publications/quality-improvement-made-simple</a:t>
            </a:r>
            <a:r>
              <a:rPr lang="en-GB" sz="1200" kern="100" dirty="0">
                <a:solidFill>
                  <a:srgbClr val="181717"/>
                </a:solidFill>
                <a:effectLst/>
                <a:latin typeface="Arial" panose="020B0604020202020204" pitchFamily="34" charset="0"/>
                <a:ea typeface="Calibri" panose="020F0502020204030204" pitchFamily="34" charset="0"/>
                <a:cs typeface="Arial" panose="020B0604020202020204" pitchFamily="34" charset="0"/>
              </a:rPr>
              <a:t> </a:t>
            </a:r>
          </a:p>
          <a:p>
            <a:r>
              <a:rPr lang="en-GB" sz="1200" dirty="0">
                <a:solidFill>
                  <a:srgbClr val="181717"/>
                </a:solidFill>
                <a:effectLst/>
                <a:latin typeface="Arial" panose="020B0604020202020204" pitchFamily="34" charset="0"/>
                <a:ea typeface="Calibri" panose="020F0502020204030204" pitchFamily="34" charset="0"/>
                <a:cs typeface="Arial" panose="020B0604020202020204" pitchFamily="34" charset="0"/>
              </a:rPr>
              <a:t>TDAs can signpost colleagues to the CQC guidance which states that inspectors should not challenge smokefree policies, including bans on tobacco smoking in mental health inpatient services, by raising such policies as unwarranted ‘blanket restrictions’ </a:t>
            </a:r>
            <a:r>
              <a:rPr lang="en-GB" sz="1200" u="sng" dirty="0">
                <a:solidFill>
                  <a:srgbClr val="181717"/>
                </a:solidFill>
                <a:effectLst/>
                <a:latin typeface="Arial" panose="020B0604020202020204" pitchFamily="34" charset="0"/>
                <a:ea typeface="Calibri" panose="020F0502020204030204" pitchFamily="34" charset="0"/>
                <a:cs typeface="Arial" panose="020B0604020202020204" pitchFamily="34" charset="0"/>
                <a:hlinkClick r:id="rId4"/>
              </a:rPr>
              <a:t>https://view.officeapps.live.com/op/view.aspx?src=https%3A%2F%2Fwww.cqc.org.uk%2Fsites%2Fdefault%2Ffiles%2F2024-01%2F9002497_Brief_Guide_Smoke_Free_Policy_MH_inpatient_services.odt&amp;wdOrigin=BROWSELINK</a:t>
            </a: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110</a:t>
            </a:fld>
            <a:endParaRPr lang="en-US" dirty="0"/>
          </a:p>
        </p:txBody>
      </p:sp>
    </p:spTree>
    <p:extLst>
      <p:ext uri="{BB962C8B-B14F-4D97-AF65-F5344CB8AC3E}">
        <p14:creationId xmlns:p14="http://schemas.microsoft.com/office/powerpoint/2010/main" val="66339468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[Read aloud]</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111</a:t>
            </a:fld>
            <a:endParaRPr lang="en-US" dirty="0"/>
          </a:p>
        </p:txBody>
      </p:sp>
    </p:spTree>
    <p:extLst>
      <p:ext uri="{BB962C8B-B14F-4D97-AF65-F5344CB8AC3E}">
        <p14:creationId xmlns:p14="http://schemas.microsoft.com/office/powerpoint/2010/main" val="232371029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 trust-wide approach is needed in which leadership, staff, and the tobacco dependence team are all trained, using a common approach to treatment, and each doing their part to ensure supporting patients with a smokefree admission is a priority.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Having formal training opportunities for staff, to provide them with the important information we know about the role of smoking to </a:t>
            </a:r>
            <a:r>
              <a:rPr lang="en-US">
                <a:latin typeface="Arial" panose="020B0604020202020204" pitchFamily="34" charset="0"/>
                <a:cs typeface="Arial" panose="020B0604020202020204" pitchFamily="34" charset="0"/>
              </a:rPr>
              <a:t>their recovery </a:t>
            </a:r>
            <a:r>
              <a:rPr lang="en-US" dirty="0">
                <a:latin typeface="Arial" panose="020B0604020202020204" pitchFamily="34" charset="0"/>
                <a:cs typeface="Arial" panose="020B0604020202020204" pitchFamily="34" charset="0"/>
              </a:rPr>
              <a:t>and importance of treating tobacco dependence.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112</a:t>
            </a:fld>
            <a:endParaRPr lang="en-US" dirty="0"/>
          </a:p>
        </p:txBody>
      </p:sp>
    </p:spTree>
    <p:extLst>
      <p:ext uri="{BB962C8B-B14F-4D97-AF65-F5344CB8AC3E}">
        <p14:creationId xmlns:p14="http://schemas.microsoft.com/office/powerpoint/2010/main" val="221944388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r>
              <a:rPr lang="en-CA" sz="1200" b="1" dirty="0">
                <a:effectLst/>
                <a:latin typeface="Arial" panose="020B0604020202020204" pitchFamily="34" charset="0"/>
                <a:ea typeface="Times New Roman" panose="02020603050405020304" pitchFamily="18" charset="0"/>
                <a:cs typeface="Arial" panose="020B0604020202020204" pitchFamily="34" charset="0"/>
              </a:rPr>
              <a:t>[Invite participants to write in the chat or raise their hand ask questions, make comments, reflections, etc.]</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A culture of smoking by patients and staff in mental health hospitals has been embedded in the fabric of the NHS. Cigarettes have been used as a currency between patients and to manage patient behaviour by staff. A faulty set of assumptions about smoking among people with mental illness, coupled with poor knowledge and skills about tobacco dependence treatment among staff, contributed to a stalemate. Furthermore, evidence-based tobacco dependence treatments were not available in mental health hospitals. </a:t>
            </a: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This culture is somewhat responsible for perpetuating the detrimental physical, mental, social, and economic impacts experienced by people who smoke and received care within mental health hospitals. It was not unusual for a patient to be admitted to a mental health hospital as a non-smoker and be discharged as a 20-a-day smoker. In the past the belief that smoking was a ‘lifestyle choice’ or a ‘bad habit’ allowed staff to make it easy for patients to smoke rather than easy to quit. The culture which ignored the realities about the harmful impact of smoking on health still persist in many areas. </a:t>
            </a: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Since 2018, smokefree mental health hospitals were expected to have smokefree policies. There are three things that make a trust smokefree:</a:t>
            </a: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a:p>
            <a:pPr marL="800100" lvl="1" indent="-342900">
              <a:lnSpc>
                <a:spcPct val="107000"/>
              </a:lnSpc>
              <a:buFont typeface="+mj-lt"/>
              <a:buAutoNum type="arabicParenR"/>
            </a:pP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every frontline professional discussing smoking with their patients</a:t>
            </a: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a:p>
            <a:pPr marL="800100" lvl="1" indent="-342900">
              <a:lnSpc>
                <a:spcPct val="107000"/>
              </a:lnSpc>
              <a:buFont typeface="+mj-lt"/>
              <a:buAutoNum type="arabicParenR"/>
            </a:pP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smoking cessation support offered on site or referral to local services</a:t>
            </a: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a:p>
            <a:pPr marL="800100" lvl="1" indent="-342900">
              <a:lnSpc>
                <a:spcPct val="107000"/>
              </a:lnSpc>
              <a:spcAft>
                <a:spcPts val="800"/>
              </a:spcAft>
              <a:buFont typeface="+mj-lt"/>
              <a:buAutoNum type="arabicParenR"/>
            </a:pP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no smoking anywhere in buildings or grounds</a:t>
            </a:r>
          </a:p>
          <a:p>
            <a:pPr marL="0" lvl="0" indent="0">
              <a:lnSpc>
                <a:spcPct val="107000"/>
              </a:lnSpc>
              <a:spcAft>
                <a:spcPts val="800"/>
              </a:spcAft>
              <a:buFont typeface="+mj-lt"/>
              <a:buNone/>
            </a:pP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Although considerable progress has been made, many issues remain unresolved for genuine smokefree policies in mental health hospitals to be realised.</a:t>
            </a:r>
            <a:r>
              <a:rPr lang="en-GB" sz="1200" kern="100" dirty="0">
                <a:effectLst/>
                <a:latin typeface="Arial" panose="020B0604020202020204" pitchFamily="34" charset="0"/>
                <a:ea typeface="Calibri" panose="020F0502020204030204" pitchFamily="34" charset="0"/>
                <a:cs typeface="Arial" panose="020B0604020202020204" pitchFamily="34" charset="0"/>
              </a:rPr>
              <a:t> </a:t>
            </a: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The context into which we now implement smokefree policies must be understood if we are to enable smokefree policies and TDAs to flourish. TDAs are likely to face challenging conversations about patients’ rights, choice, and restrictive practice. Improvement requires change, which inevitably creates varying degrees of anxiety and resistance. To prepare for this, TDAs need to generate enthusiasm among colleagues and seek to win over those opposed to the change.</a:t>
            </a: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Listening with empathy to staff and patient feedback, and collecting and reflecting on their opinions after implementing the policy, is important to foster ownership and engagement. However, no staff should face abuse. Around a quarter of NHS staff have reported harassment, bullying, or abuse from colleagues. TDAs should not tolerate or accept abuse whilst undertaking their duties. They should refer to local bullying and harassment policies as well as ‘Freedom to Speak Up’ ambassadors and their line-manager/supervisor for support. </a:t>
            </a: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Smokefree policies require significant shifts in culture. If new ways of working are to be embedded, it is vital to be clear about the new standards, regularly check they are being achieved, and shine a light on success. When staff are recognised for their work, they will be more likely to repeat this. Competition between teams/services can help raise standards too. TDAs who work closely with quality improvement (QI) teams have extra support for supporting change in practice. </a:t>
            </a:r>
          </a:p>
          <a:p>
            <a:pPr>
              <a:lnSpc>
                <a:spcPct val="107000"/>
              </a:lnSpc>
              <a:spcAft>
                <a:spcPts val="800"/>
              </a:spcAft>
            </a:pPr>
            <a:endPar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For more information about QI see: </a:t>
            </a: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hlinkClick r:id="rId3"/>
              </a:rPr>
              <a:t>https://www.health.org.uk/publications/quality-improvement-made-simple</a:t>
            </a: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en-GB" sz="12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2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kern="100" dirty="0">
                <a:effectLst/>
                <a:latin typeface="Arial" panose="020B0604020202020204" pitchFamily="34" charset="0"/>
                <a:ea typeface="Calibri" panose="020F0502020204030204" pitchFamily="34" charset="0"/>
                <a:cs typeface="Arial" panose="020B0604020202020204" pitchFamily="34" charset="0"/>
              </a:rPr>
              <a:t>TDAs can signpost colleagues to the CQC guidance which states that inspectors should not challenge smokefree policies, including bans on tobacco smoking in mental health inpatient services, by raising such policies as unwarranted ‘blanket restrictions’ </a:t>
            </a:r>
            <a:r>
              <a:rPr lang="en-GB" sz="12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rPr>
              <a:t>https://view.officeapps.live.com/op/view.aspx?src=https%3A%2F%2Fwww.cqc.org.uk%2Fsites%2Fdefault%2Ffiles%2F2024-01%2F9002497_Brief_Guide_Smoke_Free_Policy_MH_inpatient_services.odt&amp;wdOrigin=BROWSELINK</a:t>
            </a: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113</a:t>
            </a:fld>
            <a:endParaRPr lang="en-US" dirty="0"/>
          </a:p>
        </p:txBody>
      </p:sp>
    </p:spTree>
    <p:extLst>
      <p:ext uri="{BB962C8B-B14F-4D97-AF65-F5344CB8AC3E}">
        <p14:creationId xmlns:p14="http://schemas.microsoft.com/office/powerpoint/2010/main" val="275199567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ABECE-EE43-CE1F-EE7C-7958EAA478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782D8A-B3F0-541C-5EDC-0D3CECB90D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6A4DC5-B07F-1F59-4A37-DDBC3286EA5C}"/>
              </a:ext>
            </a:extLst>
          </p:cNvPr>
          <p:cNvSpPr>
            <a:spLocks noGrp="1"/>
          </p:cNvSpPr>
          <p:nvPr>
            <p:ph type="body" idx="1"/>
          </p:nvPr>
        </p:nvSpPr>
        <p:spPr/>
        <p:txBody>
          <a:bodyPr/>
          <a:lstStyle/>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Review programme for day 2 of the training course.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p:txBody>
      </p:sp>
      <p:sp>
        <p:nvSpPr>
          <p:cNvPr id="4" name="Slide Number Placeholder 3">
            <a:extLst>
              <a:ext uri="{FF2B5EF4-FFF2-40B4-BE49-F238E27FC236}">
                <a16:creationId xmlns:a16="http://schemas.microsoft.com/office/drawing/2014/main" id="{9305B74A-392A-39FA-F2B4-7FA3FB0F1548}"/>
              </a:ext>
            </a:extLst>
          </p:cNvPr>
          <p:cNvSpPr>
            <a:spLocks noGrp="1"/>
          </p:cNvSpPr>
          <p:nvPr>
            <p:ph type="sldNum" sz="quarter" idx="5"/>
          </p:nvPr>
        </p:nvSpPr>
        <p:spPr/>
        <p:txBody>
          <a:bodyPr/>
          <a:lstStyle/>
          <a:p>
            <a:pPr>
              <a:defRPr/>
            </a:pPr>
            <a:fld id="{242A2382-4541-B845-B6D5-E8B5A330E247}" type="slidenum">
              <a:rPr lang="en-US" smtClean="0"/>
              <a:pPr>
                <a:defRPr/>
              </a:pPr>
              <a:t>114</a:t>
            </a:fld>
            <a:endParaRPr lang="en-US" dirty="0"/>
          </a:p>
        </p:txBody>
      </p:sp>
    </p:spTree>
    <p:extLst>
      <p:ext uri="{BB962C8B-B14F-4D97-AF65-F5344CB8AC3E}">
        <p14:creationId xmlns:p14="http://schemas.microsoft.com/office/powerpoint/2010/main" val="391336917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3CB33A-A85B-E4E9-1C2A-AE08F522B2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36B2F7-72BD-C611-0826-E406516A98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37702F-F0B3-2504-B6BA-0FF77EE106C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F9C426B-C118-259F-79EC-0842163D7049}"/>
              </a:ext>
            </a:extLst>
          </p:cNvPr>
          <p:cNvSpPr>
            <a:spLocks noGrp="1"/>
          </p:cNvSpPr>
          <p:nvPr>
            <p:ph type="sldNum" sz="quarter" idx="5"/>
          </p:nvPr>
        </p:nvSpPr>
        <p:spPr/>
        <p:txBody>
          <a:bodyPr/>
          <a:lstStyle/>
          <a:p>
            <a:pPr>
              <a:defRPr/>
            </a:pPr>
            <a:fld id="{242A2382-4541-B845-B6D5-E8B5A330E247}" type="slidenum">
              <a:rPr lang="en-US" smtClean="0"/>
              <a:pPr>
                <a:defRPr/>
              </a:pPr>
              <a:t>115</a:t>
            </a:fld>
            <a:endParaRPr lang="en-US" dirty="0"/>
          </a:p>
        </p:txBody>
      </p:sp>
    </p:spTree>
    <p:extLst>
      <p:ext uri="{BB962C8B-B14F-4D97-AF65-F5344CB8AC3E}">
        <p14:creationId xmlns:p14="http://schemas.microsoft.com/office/powerpoint/2010/main" val="500448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Geneva" panose="020B0503030404040204"/>
                <a:cs typeface="Arial" panose="020B0604020202020204" pitchFamily="34" charset="0"/>
              </a:rPr>
              <a:t>All tobacco dependence aids reduce nicotine withdrawal symptoms and reduce urges to smoke, and they do this in three ways </a:t>
            </a:r>
            <a:r>
              <a:rPr lang="en-GB" sz="1200" b="1" dirty="0">
                <a:effectLst/>
                <a:latin typeface="Arial" panose="020B0604020202020204" pitchFamily="34" charset="0"/>
                <a:ea typeface="Geneva" panose="020B0503030404040204"/>
                <a:cs typeface="Arial" panose="020B0604020202020204" pitchFamily="34" charset="0"/>
              </a:rPr>
              <a:t>[move to next slide]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dirty="0"/>
          </a:p>
        </p:txBody>
      </p:sp>
    </p:spTree>
    <p:extLst>
      <p:ext uri="{BB962C8B-B14F-4D97-AF65-F5344CB8AC3E}">
        <p14:creationId xmlns:p14="http://schemas.microsoft.com/office/powerpoint/2010/main" val="42781485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Geneva" panose="020B0503030404040204"/>
                <a:cs typeface="Arial" panose="020B0604020202020204" pitchFamily="34" charset="0"/>
              </a:rPr>
              <a:t>Firstly, they reduce “nicotine hunger” – in other words they reduce the need to smoke caused by reduced nicotine concentrations </a:t>
            </a:r>
            <a:r>
              <a:rPr lang="en-GB" sz="1200" b="1" dirty="0">
                <a:effectLst/>
                <a:latin typeface="Arial" panose="020B0604020202020204" pitchFamily="34" charset="0"/>
                <a:ea typeface="Geneva" panose="020B0503030404040204"/>
                <a:cs typeface="Arial" panose="020B0604020202020204" pitchFamily="34" charset="0"/>
              </a:rPr>
              <a:t>[move to next slide]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dirty="0"/>
          </a:p>
        </p:txBody>
      </p:sp>
    </p:spTree>
    <p:extLst>
      <p:ext uri="{BB962C8B-B14F-4D97-AF65-F5344CB8AC3E}">
        <p14:creationId xmlns:p14="http://schemas.microsoft.com/office/powerpoint/2010/main" val="14058929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dirty="0">
                <a:effectLst/>
                <a:latin typeface="Arial" panose="020B0604020202020204" pitchFamily="34" charset="0"/>
                <a:ea typeface="Geneva" panose="020B0503030404040204"/>
                <a:cs typeface="Arial" panose="020B0604020202020204" pitchFamily="34" charset="0"/>
              </a:rPr>
              <a:t>Secondly, they reduce acute urges to smoke driven by smoking cues </a:t>
            </a:r>
            <a:r>
              <a:rPr lang="en-GB" sz="1200" b="1" dirty="0">
                <a:effectLst/>
                <a:latin typeface="Arial" panose="020B0604020202020204" pitchFamily="34" charset="0"/>
                <a:ea typeface="Geneva" panose="020B0503030404040204"/>
                <a:cs typeface="Arial" panose="020B0604020202020204" pitchFamily="34" charset="0"/>
              </a:rPr>
              <a:t>[move to next slide]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dirty="0"/>
          </a:p>
        </p:txBody>
      </p:sp>
    </p:spTree>
    <p:extLst>
      <p:ext uri="{BB962C8B-B14F-4D97-AF65-F5344CB8AC3E}">
        <p14:creationId xmlns:p14="http://schemas.microsoft.com/office/powerpoint/2010/main" val="36136923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Geneva" panose="020B0503030404040204"/>
                <a:cs typeface="Arial" panose="020B0604020202020204" pitchFamily="34" charset="0"/>
              </a:rPr>
              <a:t>And thirdly, and this is particularly the case with specific stop smoking medications, they reduce the reward from nicotine if a person does smoke – by blocking nicotine reward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dirty="0"/>
          </a:p>
        </p:txBody>
      </p:sp>
    </p:spTree>
    <p:extLst>
      <p:ext uri="{BB962C8B-B14F-4D97-AF65-F5344CB8AC3E}">
        <p14:creationId xmlns:p14="http://schemas.microsoft.com/office/powerpoint/2010/main" val="39843832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dirty="0">
                <a:effectLst/>
                <a:latin typeface="Arial" panose="020B0604020202020204" pitchFamily="34" charset="0"/>
                <a:ea typeface="MS PGothic"/>
                <a:cs typeface="Arial" panose="020B0604020202020204" pitchFamily="34" charset="0"/>
              </a:rPr>
              <a:t>The three aids with greatest efficacy on long term abstinence rates are:</a:t>
            </a:r>
            <a:r>
              <a:rPr lang="en-US" dirty="0">
                <a:latin typeface="Arial" panose="020B0604020202020204" pitchFamily="34" charset="0"/>
                <a:ea typeface="MS PGothic"/>
                <a:cs typeface="Arial" panose="020B0604020202020204" pitchFamily="34" charset="0"/>
              </a:rPr>
              <a:t> </a:t>
            </a:r>
            <a:endParaRPr lang="en-GB" dirty="0">
              <a:latin typeface="Arial" panose="020B0604020202020204" pitchFamily="34" charset="0"/>
              <a:ea typeface="MS PGothic" panose="020B0600070205080204" pitchFamily="34" charset="-128"/>
              <a:cs typeface="Arial" panose="020B0604020202020204" pitchFamily="34" charset="0"/>
            </a:endParaRPr>
          </a:p>
          <a:p>
            <a:pPr marL="171450" indent="-171450">
              <a:buFont typeface="Arial" panose="020B0604020202020204" pitchFamily="34" charset="0"/>
              <a:buChar char="•"/>
            </a:pPr>
            <a:r>
              <a:rPr lang="en-CA" sz="1200" b="1" dirty="0">
                <a:effectLst/>
                <a:latin typeface="Arial" panose="020B0604020202020204" pitchFamily="34" charset="0"/>
                <a:ea typeface="MS PGothic"/>
                <a:cs typeface="Arial" panose="020B0604020202020204" pitchFamily="34" charset="0"/>
              </a:rPr>
              <a:t>Combination NRT (two products)</a:t>
            </a:r>
            <a:r>
              <a:rPr lang="en-CA" sz="1200" dirty="0">
                <a:effectLst/>
                <a:latin typeface="Arial" panose="020B0604020202020204" pitchFamily="34" charset="0"/>
                <a:ea typeface="MS PGothic"/>
                <a:cs typeface="Arial" panose="020B0604020202020204" pitchFamily="34" charset="0"/>
              </a:rPr>
              <a:t> – 2.5 times more likely to quit</a:t>
            </a:r>
            <a:endParaRPr lang="en-GB" sz="1200" b="0" dirty="0">
              <a:effectLst/>
              <a:latin typeface="Arial" panose="020B0604020202020204" pitchFamily="34" charset="0"/>
              <a:ea typeface="MS PGothic"/>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sz="1200" b="1" dirty="0">
                <a:effectLst/>
                <a:latin typeface="Arial" panose="020B0604020202020204" pitchFamily="34" charset="0"/>
                <a:ea typeface="MS PGothic"/>
                <a:cs typeface="Arial" panose="020B0604020202020204" pitchFamily="34" charset="0"/>
              </a:rPr>
              <a:t>Nicotine analogues (Varenicline and cytisine)</a:t>
            </a:r>
            <a:r>
              <a:rPr lang="en-CA" sz="1200" dirty="0">
                <a:effectLst/>
                <a:latin typeface="Arial" panose="020B0604020202020204" pitchFamily="34" charset="0"/>
                <a:ea typeface="MS PGothic"/>
                <a:cs typeface="Arial" panose="020B0604020202020204" pitchFamily="34" charset="0"/>
              </a:rPr>
              <a:t> – 3 times more likely to quit (at present varenicline is not available in the UK).</a:t>
            </a:r>
            <a:r>
              <a:rPr lang="en-CA" b="1" dirty="0">
                <a:solidFill>
                  <a:srgbClr val="3F3F3F"/>
                </a:solidFill>
                <a:effectLst/>
                <a:latin typeface="Arial" panose="020B0604020202020204" pitchFamily="34" charset="0"/>
                <a:cs typeface="Arial" panose="020B0604020202020204" pitchFamily="34" charset="0"/>
              </a:rPr>
              <a:t> Cytisine</a:t>
            </a:r>
            <a:r>
              <a:rPr lang="en-CA" dirty="0">
                <a:solidFill>
                  <a:srgbClr val="3F3F3F"/>
                </a:solidFill>
                <a:effectLst/>
                <a:latin typeface="Arial" panose="020B0604020202020204" pitchFamily="34" charset="0"/>
                <a:cs typeface="Arial" panose="020B0604020202020204" pitchFamily="34" charset="0"/>
              </a:rPr>
              <a:t> is a new nicotine </a:t>
            </a:r>
            <a:r>
              <a:rPr lang="en-CA" dirty="0">
                <a:solidFill>
                  <a:srgbClr val="3F3F3F"/>
                </a:solidFill>
                <a:latin typeface="Arial" panose="020B0604020202020204" pitchFamily="34" charset="0"/>
                <a:cs typeface="Arial" panose="020B0604020202020204" pitchFamily="34" charset="0"/>
              </a:rPr>
              <a:t>analogue</a:t>
            </a:r>
            <a:r>
              <a:rPr lang="en-CA" dirty="0">
                <a:solidFill>
                  <a:srgbClr val="3F3F3F"/>
                </a:solidFill>
                <a:effectLst/>
                <a:latin typeface="Arial" panose="020B0604020202020204" pitchFamily="34" charset="0"/>
                <a:cs typeface="Arial" panose="020B0604020202020204" pitchFamily="34" charset="0"/>
              </a:rPr>
              <a:t> that was not considered by NG209, but has been approved by MHRA and has been available since January 2024.</a:t>
            </a:r>
            <a:endParaRPr lang="en-GB" sz="1200" b="0" dirty="0">
              <a:effectLst/>
              <a:latin typeface="Arial" panose="020B0604020202020204" pitchFamily="34" charset="0"/>
              <a:ea typeface="MS PGothic"/>
              <a:cs typeface="Arial" panose="020B0604020202020204" pitchFamily="34" charset="0"/>
            </a:endParaRPr>
          </a:p>
          <a:p>
            <a:pPr marL="171450" indent="-171450">
              <a:buFont typeface="Arial" panose="020B0604020202020204" pitchFamily="34" charset="0"/>
              <a:buChar char="•"/>
            </a:pPr>
            <a:r>
              <a:rPr lang="en-CA" sz="1200" b="1" dirty="0">
                <a:effectLst/>
                <a:latin typeface="Arial" panose="020B0604020202020204" pitchFamily="34" charset="0"/>
                <a:ea typeface="MS PGothic"/>
                <a:cs typeface="Arial" panose="020B0604020202020204" pitchFamily="34" charset="0"/>
              </a:rPr>
              <a:t>Nicotine vapes (also known as electronic cigarettes or e-cigarettes)</a:t>
            </a:r>
            <a:r>
              <a:rPr lang="en-CA" sz="1200" dirty="0">
                <a:effectLst/>
                <a:latin typeface="Arial" panose="020B0604020202020204" pitchFamily="34" charset="0"/>
                <a:ea typeface="MS PGothic"/>
                <a:cs typeface="Arial" panose="020B0604020202020204" pitchFamily="34" charset="0"/>
              </a:rPr>
              <a:t> – </a:t>
            </a:r>
            <a:r>
              <a:rPr lang="en-US" sz="1200" dirty="0">
                <a:effectLst/>
                <a:latin typeface="Arial" panose="020B0604020202020204" pitchFamily="34" charset="0"/>
                <a:ea typeface="Geneva" panose="020B0503030404040204"/>
                <a:cs typeface="Arial" panose="020B0604020202020204" pitchFamily="34" charset="0"/>
              </a:rPr>
              <a:t>vapes are a first choice tobacco dependence aid</a:t>
            </a:r>
            <a:r>
              <a:rPr lang="en-US" dirty="0">
                <a:latin typeface="Arial" panose="020B0604020202020204" pitchFamily="34" charset="0"/>
                <a:ea typeface="Geneva" panose="020B0503030404040204"/>
                <a:cs typeface="Arial" panose="020B0604020202020204" pitchFamily="34" charset="0"/>
              </a:rPr>
              <a:t> for adults who smoke</a:t>
            </a:r>
            <a:r>
              <a:rPr lang="en-US" sz="1200" dirty="0">
                <a:effectLst/>
                <a:latin typeface="Arial" panose="020B0604020202020204" pitchFamily="34" charset="0"/>
                <a:ea typeface="Geneva" panose="020B0503030404040204"/>
                <a:cs typeface="Arial" panose="020B0604020202020204" pitchFamily="34" charset="0"/>
              </a:rPr>
              <a:t>. This addition was made as part of the 2021 NICE update and a reflection of evidence reviews looking at the safety and efficacy of vapes as a </a:t>
            </a:r>
            <a:r>
              <a:rPr lang="en-US" sz="1200" dirty="0">
                <a:effectLst/>
                <a:latin typeface="Arial" panose="020B0604020202020204" pitchFamily="34" charset="0"/>
                <a:ea typeface="MS PGothic"/>
                <a:cs typeface="Arial" panose="020B0604020202020204" pitchFamily="34" charset="0"/>
              </a:rPr>
              <a:t>tobacco dependence </a:t>
            </a:r>
            <a:r>
              <a:rPr lang="en-US" sz="1200" dirty="0">
                <a:effectLst/>
                <a:latin typeface="Arial" panose="020B0604020202020204" pitchFamily="34" charset="0"/>
                <a:ea typeface="Geneva" panose="020B0503030404040204"/>
                <a:cs typeface="Arial" panose="020B0604020202020204" pitchFamily="34" charset="0"/>
              </a:rPr>
              <a:t>aid which have been conducted by numerous authorities, including the Office for Health Improvement and Disparities (formerly Public Health England).</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p>
          <a:p>
            <a:r>
              <a:rPr lang="en-CA" sz="1200" dirty="0">
                <a:effectLst/>
                <a:latin typeface="Arial" panose="020B0604020202020204" pitchFamily="34" charset="0"/>
                <a:ea typeface="MS PGothic"/>
                <a:cs typeface="Arial" panose="020B0604020202020204" pitchFamily="34" charset="0"/>
              </a:rPr>
              <a:t>Products that are less effective and would normally be your second choice include:</a:t>
            </a:r>
            <a:r>
              <a:rPr lang="en-CA"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800100" lvl="1" indent="-342900">
              <a:buFont typeface="Symbol" panose="05050102010706020507" pitchFamily="18" charset="2"/>
              <a:buChar char=""/>
            </a:pPr>
            <a:r>
              <a:rPr lang="en-CA" sz="1200" b="1" dirty="0">
                <a:effectLst/>
                <a:latin typeface="Arial" panose="020B0604020202020204" pitchFamily="34" charset="0"/>
                <a:ea typeface="MS PGothic"/>
                <a:cs typeface="Arial" panose="020B0604020202020204" pitchFamily="34" charset="0"/>
              </a:rPr>
              <a:t>Single NRT (one product)</a:t>
            </a:r>
            <a:r>
              <a:rPr lang="en-CA" sz="1200" dirty="0">
                <a:effectLst/>
                <a:latin typeface="Arial" panose="020B0604020202020204" pitchFamily="34" charset="0"/>
                <a:ea typeface="MS PGothic"/>
                <a:cs typeface="Arial" panose="020B0604020202020204" pitchFamily="34" charset="0"/>
              </a:rPr>
              <a:t> </a:t>
            </a:r>
            <a:r>
              <a:rPr lang="en-GB" sz="1200" dirty="0">
                <a:effectLst/>
                <a:latin typeface="Arial" panose="020B0604020202020204" pitchFamily="34" charset="0"/>
                <a:ea typeface="MS PGothic"/>
                <a:cs typeface="Arial" panose="020B0604020202020204" pitchFamily="34" charset="0"/>
              </a:rPr>
              <a:t>–</a:t>
            </a:r>
            <a:r>
              <a:rPr lang="en-CA" sz="1200" dirty="0">
                <a:effectLst/>
                <a:latin typeface="Arial" panose="020B0604020202020204" pitchFamily="34" charset="0"/>
                <a:ea typeface="MS PGothic"/>
                <a:cs typeface="Arial" panose="020B0604020202020204" pitchFamily="34" charset="0"/>
              </a:rPr>
              <a:t> 1.6 to 2 times more likely to quit</a:t>
            </a:r>
            <a:endParaRPr lang="en-GB" sz="1200" dirty="0">
              <a:effectLst/>
              <a:latin typeface="Arial" panose="020B0604020202020204" pitchFamily="34" charset="0"/>
              <a:ea typeface="MS PGothic"/>
              <a:cs typeface="Arial" panose="020B0604020202020204" pitchFamily="34" charset="0"/>
            </a:endParaRPr>
          </a:p>
          <a:p>
            <a:pPr marL="800100" lvl="1" indent="-342900">
              <a:buFont typeface="Symbol" panose="05050102010706020507" pitchFamily="18" charset="2"/>
              <a:buChar char=""/>
            </a:pPr>
            <a:r>
              <a:rPr lang="en-CA" sz="1200" b="1" dirty="0">
                <a:effectLst/>
                <a:latin typeface="Arial" panose="020B0604020202020204" pitchFamily="34" charset="0"/>
                <a:ea typeface="MS PGothic"/>
                <a:cs typeface="Arial" panose="020B0604020202020204" pitchFamily="34" charset="0"/>
              </a:rPr>
              <a:t>Bupropion</a:t>
            </a:r>
            <a:r>
              <a:rPr lang="en-CA" sz="1200" dirty="0">
                <a:effectLst/>
                <a:latin typeface="Arial" panose="020B0604020202020204" pitchFamily="34" charset="0"/>
                <a:ea typeface="MS PGothic"/>
                <a:cs typeface="Arial" panose="020B0604020202020204" pitchFamily="34" charset="0"/>
              </a:rPr>
              <a:t> </a:t>
            </a:r>
            <a:r>
              <a:rPr lang="en-GB" sz="1200" dirty="0">
                <a:effectLst/>
                <a:latin typeface="Arial" panose="020B0604020202020204" pitchFamily="34" charset="0"/>
                <a:ea typeface="MS PGothic"/>
                <a:cs typeface="Arial" panose="020B0604020202020204" pitchFamily="34" charset="0"/>
              </a:rPr>
              <a:t>–</a:t>
            </a:r>
            <a:r>
              <a:rPr lang="en-CA" sz="1200" dirty="0">
                <a:effectLst/>
                <a:latin typeface="Arial" panose="020B0604020202020204" pitchFamily="34" charset="0"/>
                <a:ea typeface="MS PGothic"/>
                <a:cs typeface="Arial" panose="020B0604020202020204" pitchFamily="34" charset="0"/>
              </a:rPr>
              <a:t> 2 times more likely to quit</a:t>
            </a:r>
            <a:endParaRPr lang="en-GB" sz="1200" dirty="0">
              <a:effectLst/>
              <a:latin typeface="Arial" panose="020B0604020202020204" pitchFamily="34" charset="0"/>
              <a:ea typeface="MS PGothic"/>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effectLst/>
                <a:latin typeface="Arial" panose="020B0604020202020204" pitchFamily="34" charset="0"/>
                <a:ea typeface="MS PGothic"/>
                <a:cs typeface="Arial" panose="020B0604020202020204" pitchFamily="34" charset="0"/>
              </a:rPr>
              <a:t>First choice tobacco dependence aids (combination NRT, nicotine vapes and nicotine analogues) have been shown to be most effective in increasing rates of long-term smoking abstinence and outperform NRT monotherapy or bupropion.</a:t>
            </a:r>
            <a:r>
              <a:rPr lang="en-US" dirty="0">
                <a:latin typeface="Arial" panose="020B0604020202020204" pitchFamily="34" charset="0"/>
                <a:ea typeface="MS PGothic"/>
                <a:cs typeface="Arial" panose="020B0604020202020204" pitchFamily="34" charset="0"/>
              </a:rPr>
              <a:t> </a:t>
            </a:r>
            <a:r>
              <a:rPr lang="en-CA" sz="1200" dirty="0">
                <a:effectLst/>
                <a:latin typeface="Arial" panose="020B0604020202020204" pitchFamily="34" charset="0"/>
                <a:ea typeface="MS PGothic"/>
                <a:cs typeface="Arial" panose="020B0604020202020204" pitchFamily="34" charset="0"/>
              </a:rPr>
              <a:t>All of these products are safe to use with adults who smoke with just a few exceptions.</a:t>
            </a:r>
            <a:r>
              <a:rPr lang="en-CA"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a:ea typeface="MS PGothic"/>
                <a:cs typeface="Arial"/>
              </a:rPr>
              <a:t>Combining </a:t>
            </a:r>
            <a:r>
              <a:rPr lang="en-US" sz="1200" dirty="0">
                <a:effectLst/>
                <a:latin typeface="Arial"/>
                <a:ea typeface="MS PGothic"/>
                <a:cs typeface="Arial"/>
              </a:rPr>
              <a:t>tobacco dependence </a:t>
            </a:r>
            <a:r>
              <a:rPr lang="en-CA" sz="1200" dirty="0">
                <a:effectLst/>
                <a:latin typeface="Arial"/>
                <a:ea typeface="MS PGothic"/>
                <a:cs typeface="Arial"/>
              </a:rPr>
              <a:t>medications and vapes with behavioural counselling further increases success with </a:t>
            </a:r>
            <a:r>
              <a:rPr lang="en-CA" dirty="0">
                <a:latin typeface="Arial"/>
                <a:ea typeface="MS PGothic"/>
                <a:cs typeface="Arial"/>
              </a:rPr>
              <a:t>stopping</a:t>
            </a:r>
            <a:r>
              <a:rPr lang="en-CA" sz="1200" dirty="0">
                <a:effectLst/>
                <a:latin typeface="Arial"/>
                <a:ea typeface="MS PGothic"/>
                <a:cs typeface="Arial"/>
              </a:rPr>
              <a:t>.</a:t>
            </a:r>
            <a:r>
              <a:rPr lang="en-US" sz="1200" dirty="0">
                <a:effectLst/>
                <a:latin typeface="Arial"/>
                <a:ea typeface="Geneva" panose="020B0503030404040204"/>
                <a:cs typeface="Arial"/>
              </a:rPr>
              <a:t> Behavioural support can help patients have a realistic expectation of the aids, select the right aid and dose, use it properly, use enough of it for long enough and be aware of side effects and how to deal with them.</a:t>
            </a:r>
            <a:r>
              <a:rPr lang="en-US" dirty="0">
                <a:latin typeface="Arial"/>
                <a:ea typeface="Geneva" panose="020B0503030404040204"/>
                <a:cs typeface="Arial"/>
              </a:rPr>
              <a:t> </a:t>
            </a:r>
            <a:endParaRPr lang="en-GB" sz="1200" dirty="0">
              <a:effectLst/>
              <a:latin typeface="Arial"/>
              <a:ea typeface="Times New Roman" panose="02020603050405020304" pitchFamily="18" charset="0"/>
              <a:cs typeface="Arial"/>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Varenicline, bupropion, and nicotine patch are well tolerated and effective in adults with psychotic, anxiety, and mood disorders. The relative effectiveness of varenicline, bupropion, and NRT versus placebo did not vary across psychiatric diagnoses.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Sources: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SzPts val="1400"/>
              <a:buFont typeface="Arial" panose="020B0604020202020204" pitchFamily="34" charset="0"/>
              <a:buChar char="•"/>
            </a:pPr>
            <a:r>
              <a:rPr lang="en-US" sz="1200" dirty="0">
                <a:effectLst/>
                <a:latin typeface="Arial" panose="020B0604020202020204" pitchFamily="34" charset="0"/>
                <a:ea typeface="Geneva" panose="020B0503030404040204"/>
                <a:cs typeface="Arial" panose="020B0604020202020204" pitchFamily="34" charset="0"/>
              </a:rPr>
              <a:t>National Centre for Healthcare Excellence. NICE Guidance (NG 209): </a:t>
            </a:r>
            <a:r>
              <a:rPr lang="en-CA" sz="1200" dirty="0">
                <a:effectLst/>
                <a:latin typeface="Arial" panose="020B0604020202020204" pitchFamily="34" charset="0"/>
                <a:ea typeface="Geneva" panose="020B0503030404040204"/>
                <a:cs typeface="Arial" panose="020B0604020202020204" pitchFamily="34" charset="0"/>
              </a:rPr>
              <a:t>Tobacco: preventing uptake, promoting stopping and treating dependence. November 2021. </a:t>
            </a:r>
            <a:r>
              <a:rPr lang="en-CA" sz="1200" u="sng" dirty="0">
                <a:solidFill>
                  <a:srgbClr val="0563C1"/>
                </a:solidFill>
                <a:effectLst/>
                <a:latin typeface="Arial" panose="020B0604020202020204" pitchFamily="34" charset="0"/>
                <a:ea typeface="Geneva" panose="020B0503030404040204"/>
                <a:cs typeface="Arial" panose="020B0604020202020204" pitchFamily="34" charset="0"/>
                <a:hlinkClick r:id="rId3"/>
              </a:rPr>
              <a:t>https://www.nice.org.uk/guidance/ng209</a:t>
            </a:r>
            <a:r>
              <a:rPr lang="en-CA"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SzPts val="1400"/>
              <a:buFont typeface="Arial" panose="020B0604020202020204" pitchFamily="34" charset="0"/>
              <a:buChar char="•"/>
            </a:pPr>
            <a:r>
              <a:rPr lang="en-US" sz="1200" dirty="0">
                <a:effectLst/>
                <a:latin typeface="Arial" panose="020B0604020202020204" pitchFamily="34" charset="0"/>
                <a:ea typeface="Geneva" panose="020B0503030404040204"/>
                <a:cs typeface="Arial" panose="020B0604020202020204" pitchFamily="34" charset="0"/>
              </a:rPr>
              <a:t>Cahill K, Stevens S, Perera R, Lancaster T. Pharmacological interventions for smoking cessation: an overview and network meta‐analysis. Cochrane Database of Systematic Reviews 2013, 5. Art. No.: CD009329. DOI: </a:t>
            </a:r>
            <a:r>
              <a:rPr lang="en-US" sz="1200" u="sng" dirty="0">
                <a:solidFill>
                  <a:srgbClr val="0563C1"/>
                </a:solidFill>
                <a:effectLst/>
                <a:latin typeface="Arial" panose="020B0604020202020204" pitchFamily="34" charset="0"/>
                <a:ea typeface="Geneva" panose="020B0503030404040204"/>
                <a:cs typeface="Arial" panose="020B0604020202020204" pitchFamily="34" charset="0"/>
                <a:hlinkClick r:id="rId4"/>
              </a:rPr>
              <a:t>http://dx.doi.org/10.1002/14651858.CD009329.pub2</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CA" sz="1200" dirty="0">
                <a:effectLst/>
                <a:latin typeface="Arial" panose="020B0604020202020204" pitchFamily="34" charset="0"/>
                <a:ea typeface="Geneva" panose="020B0503030404040204"/>
                <a:cs typeface="Arial" panose="020B0604020202020204" pitchFamily="34" charset="0"/>
              </a:rPr>
              <a:t>Hartmann-Boyce J, McRobbie H, Butler AR, Lindson N, Bullen C, Begh R, Theodoulou A, Notley C, Rigotti NA, Turner T, Fanshawe TR, Hajek P. Electronic cigarettes for smoking cessation. Cochrane Database of Systematic Reviews 2021, Issue 9. Art. No.: CD010216. DOI: 10.1002/14651858.CD010216.pub6. Accessed 21 June 2022.</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CA" sz="1200" dirty="0">
                <a:effectLst/>
                <a:latin typeface="Arial" panose="020B0604020202020204" pitchFamily="34" charset="0"/>
                <a:ea typeface="Geneva" panose="020B0503030404040204"/>
                <a:cs typeface="Arial" panose="020B0604020202020204" pitchFamily="34" charset="0"/>
              </a:rPr>
              <a:t>Evins AE, Benowitz NL, West R, Russ C, McRae T, Lawrence D, Krishen A, St Aubin L, Maravic MC, Anthenelli RM. Neuropsychiatric Safety and Efficacy of Varenicline, Bupropion, and Nicotine Patch in Smokers With Psychotic, Anxiety, and Mood Disorders in the EAGLES Trial. J Clin Psychopharmacol. 2019 Mar/Apr;39(2):108-116. doi: 10.1097/JCP.0000000000001015. PMID: 30811371; PMCID: PMC6488024.</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dirty="0"/>
          </a:p>
        </p:txBody>
      </p:sp>
    </p:spTree>
    <p:extLst>
      <p:ext uri="{BB962C8B-B14F-4D97-AF65-F5344CB8AC3E}">
        <p14:creationId xmlns:p14="http://schemas.microsoft.com/office/powerpoint/2010/main" val="3283252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This slide shows the relative efficacy of tobacco dependence treatments. Success rate without support is typically 5%. Brief advice alone is known to have a modest effect. The darker green bars at the top show the efficacy of brief advice when combined with tobacco dependence treatments. Here we see the most effective are nicotine analogues or combination NRT. The lighter green bars show efficacy of these medications when combined with specialist support. We see that, when specialist support is combined with first choice tobacco dependence medications and aids, we see about threefold higher rates of stopping.</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Source: </a:t>
            </a:r>
          </a:p>
          <a:p>
            <a:r>
              <a:rPr lang="en-GB" dirty="0">
                <a:latin typeface="Arial" panose="020B0604020202020204" pitchFamily="34" charset="0"/>
                <a:cs typeface="Arial" panose="020B0604020202020204" pitchFamily="34" charset="0"/>
              </a:rPr>
              <a:t>Lindson N, Theodoulou A, Ordonez-Mena JM, et al. Pharmacological and electronic cigarette interventions for smoking cessation in adults: component network meta-analyses. </a:t>
            </a:r>
            <a:r>
              <a:rPr lang="en-GB" i="1" dirty="0">
                <a:latin typeface="Arial" panose="020B0604020202020204" pitchFamily="34" charset="0"/>
                <a:cs typeface="Arial" panose="020B0604020202020204" pitchFamily="34" charset="0"/>
              </a:rPr>
              <a:t>Cochrane Database Syst Rev</a:t>
            </a:r>
            <a:r>
              <a:rPr lang="en-GB" dirty="0">
                <a:latin typeface="Arial" panose="020B0604020202020204" pitchFamily="34" charset="0"/>
                <a:cs typeface="Arial" panose="020B0604020202020204" pitchFamily="34" charset="0"/>
              </a:rPr>
              <a:t> 2023;9(9):CD015226. doi: 10.1002/14651858.CD015226.pub2</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dirty="0"/>
          </a:p>
        </p:txBody>
      </p:sp>
    </p:spTree>
    <p:extLst>
      <p:ext uri="{BB962C8B-B14F-4D97-AF65-F5344CB8AC3E}">
        <p14:creationId xmlns:p14="http://schemas.microsoft.com/office/powerpoint/2010/main" val="10705977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b="1" dirty="0">
                <a:solidFill>
                  <a:schemeClr val="accent1"/>
                </a:solidFill>
              </a:rPr>
              <a:t>Tobacco Dependence Aids Quick Reference: Day 1, </a:t>
            </a:r>
            <a:r>
              <a:rPr lang="en-US" b="1" dirty="0">
                <a:solidFill>
                  <a:schemeClr val="accent1"/>
                </a:solidFill>
                <a:latin typeface="Arial"/>
                <a:cs typeface="Arial"/>
              </a:rPr>
              <a:t>Handout 3 </a:t>
            </a:r>
            <a:endParaRPr lang="en-US" b="1" dirty="0">
              <a:solidFill>
                <a:schemeClr val="accent1"/>
              </a:solidFill>
            </a:endParaRPr>
          </a:p>
          <a:p>
            <a:endParaRPr lang="en-US" sz="1200" b="0" dirty="0">
              <a:latin typeface="Arial" panose="020B0604020202020204" pitchFamily="34" charset="0"/>
              <a:cs typeface="Arial" panose="020B0604020202020204" pitchFamily="34" charset="0"/>
            </a:endParaRPr>
          </a:p>
          <a:p>
            <a:endParaRPr lang="en-US" sz="1200" b="0" dirty="0">
              <a:latin typeface="Arial" panose="020B0604020202020204" pitchFamily="34" charset="0"/>
              <a:cs typeface="Arial" panose="020B0604020202020204" pitchFamily="34" charset="0"/>
            </a:endParaRPr>
          </a:p>
          <a:p>
            <a:r>
              <a:rPr lang="en-US" sz="1200" b="0" dirty="0">
                <a:latin typeface="Arial" panose="020B0604020202020204" pitchFamily="34" charset="0"/>
                <a:cs typeface="Arial" panose="020B0604020202020204" pitchFamily="34" charset="0"/>
              </a:rPr>
              <a:t>In your participant pack you will find the NCSCT’s Tobacco Dependence Aids Quick Reference. The quick reference serves as a valuable clinical practice tool and provides an overview of the instructions for use for all NRT products, vaping devices, and nicotine analogues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dirty="0"/>
          </a:p>
        </p:txBody>
      </p:sp>
    </p:spTree>
    <p:extLst>
      <p:ext uri="{BB962C8B-B14F-4D97-AF65-F5344CB8AC3E}">
        <p14:creationId xmlns:p14="http://schemas.microsoft.com/office/powerpoint/2010/main" val="21423949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indent="0">
              <a:buFont typeface="Symbol" panose="05050102010706020507" pitchFamily="18" charset="2"/>
              <a:buNone/>
            </a:pPr>
            <a:r>
              <a:rPr lang="en-US" b="1" dirty="0">
                <a:latin typeface="Arial" panose="020B0604020202020204" pitchFamily="34" charset="0"/>
                <a:ea typeface="Geneva" panose="020B0503030404040204"/>
                <a:cs typeface="Arial" panose="020B0604020202020204" pitchFamily="34" charset="0"/>
              </a:rPr>
              <a:t>Let’s have a closer look at the medications. </a:t>
            </a:r>
          </a:p>
          <a:p>
            <a:pPr marL="0" lvl="0" indent="0">
              <a:buFont typeface="Symbol" panose="05050102010706020507" pitchFamily="18" charset="2"/>
              <a:buNone/>
            </a:pPr>
            <a:endParaRPr lang="en-US" sz="1200" b="1" dirty="0">
              <a:effectLst/>
              <a:latin typeface="Arial" panose="020B0604020202020204" pitchFamily="34" charset="0"/>
              <a:ea typeface="Geneva" panose="020B0503030404040204"/>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Provides a clean form of nicotine in lower and slower doses</a:t>
            </a:r>
            <a:endParaRPr lang="en-GB" sz="1200" b="1" dirty="0">
              <a:effectLst/>
              <a:latin typeface="Arial" panose="020B0604020202020204" pitchFamily="34" charset="0"/>
              <a:ea typeface="Geneva" panose="020B0503030404040204"/>
              <a:cs typeface="Arial" panose="020B0604020202020204" pitchFamily="34" charset="0"/>
            </a:endParaRPr>
          </a:p>
          <a:p>
            <a:pPr marL="457200" lvl="1" indent="0">
              <a:buFont typeface="Symbol" panose="05050102010706020507" pitchFamily="18" charset="2"/>
              <a:buNone/>
            </a:pPr>
            <a:r>
              <a:rPr lang="en-CA" sz="1200" dirty="0">
                <a:effectLst/>
                <a:latin typeface="Arial" panose="020B0604020202020204" pitchFamily="34" charset="0"/>
                <a:ea typeface="Geneva" panose="020B0503030404040204"/>
                <a:cs typeface="Arial" panose="020B0604020202020204" pitchFamily="34" charset="0"/>
              </a:rPr>
              <a:t>NRT works by delivering small doses of nicotine to the person who smokes and in so doing reduces urges to smoke and other withdrawal symptoms, thereby making stopping smoking a bit easier.</a:t>
            </a:r>
            <a:r>
              <a:rPr lang="en-CA" b="1" dirty="0">
                <a:latin typeface="Arial" panose="020B0604020202020204" pitchFamily="34" charset="0"/>
                <a:ea typeface="Geneva" panose="020B0503030404040204"/>
                <a:cs typeface="Arial" panose="020B0604020202020204" pitchFamily="34" charset="0"/>
              </a:rPr>
              <a:t> </a:t>
            </a:r>
            <a:endParaRPr lang="en-GB" sz="1200" b="1" dirty="0">
              <a:effectLst/>
              <a:latin typeface="Arial" panose="020B0604020202020204" pitchFamily="34" charset="0"/>
              <a:ea typeface="Geneva" panose="020B0503030404040204"/>
              <a:cs typeface="Arial" panose="020B0604020202020204" pitchFamily="34" charset="0"/>
            </a:endParaRPr>
          </a:p>
          <a:p>
            <a:pPr marL="457200" lvl="1" indent="0">
              <a:buFont typeface="Symbol" panose="05050102010706020507" pitchFamily="18" charset="2"/>
              <a:buNone/>
            </a:pPr>
            <a:r>
              <a:rPr lang="en-US" sz="1200" dirty="0">
                <a:effectLst/>
                <a:latin typeface="Arial" panose="020B0604020202020204" pitchFamily="34" charset="0"/>
                <a:ea typeface="MS PGothic"/>
                <a:cs typeface="Arial" panose="020B0604020202020204" pitchFamily="34" charset="0"/>
              </a:rPr>
              <a:t>There is strong evidence to support the safety of NRT and as such there should be absolutely no concerns in recommending its use. NRT delivers nicotine to tobacco users without the hundreds toxins contained in tobacco smoke and constitutes an overall health benefit compared to continued tobacco use.</a:t>
            </a:r>
            <a:r>
              <a:rPr lang="en-US"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MS PGothic"/>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Reduces nicotine withdrawal symptoms and cravings, making stopping easier</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Effective in helping people who smoke to quit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Geneva" panose="020B0503030404040204"/>
                <a:cs typeface="Arial" panose="020B0604020202020204" pitchFamily="34" charset="0"/>
              </a:rPr>
              <a:t>The use of NRT has been shown to significantly increase the chances of stopping smoking.</a:t>
            </a:r>
            <a:r>
              <a:rPr lang="en-CA"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Geneva" panose="020B0503030404040204"/>
                <a:cs typeface="Arial" panose="020B0604020202020204" pitchFamily="34" charset="0"/>
              </a:rPr>
              <a:t>It can be prescribed to people who smoke over the age of 12 and so can be used in CAMHS services</a:t>
            </a:r>
            <a:r>
              <a:rPr lang="en-CA"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Single NRT products deliver roughly half the nicotine people who smoke would get from their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sz="1200" dirty="0">
                <a:effectLst/>
                <a:latin typeface="Arial" panose="020B0604020202020204" pitchFamily="34" charset="0"/>
                <a:ea typeface="Geneva" panose="020B0503030404040204"/>
                <a:cs typeface="Arial" panose="020B0604020202020204" pitchFamily="34" charset="0"/>
              </a:rPr>
              <a:t>Single NRT products deliver roughly half the nicotine people who smoke would get from their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sz="1200" dirty="0">
                <a:effectLst/>
                <a:latin typeface="Arial" panose="020B0604020202020204" pitchFamily="34" charset="0"/>
                <a:ea typeface="Geneva" panose="020B0503030404040204"/>
                <a:cs typeface="Arial" panose="020B0604020202020204" pitchFamily="34" charset="0"/>
              </a:rPr>
              <a:t>50-65% of tobacco users will need increased dosing of NRT to manage withdrawal and urges to smoke effectively. </a:t>
            </a:r>
            <a:r>
              <a:rPr lang="en-US" sz="1200" dirty="0">
                <a:effectLst/>
                <a:latin typeface="Arial" panose="020B0604020202020204" pitchFamily="34" charset="0"/>
                <a:ea typeface="MS PGothic"/>
                <a:cs typeface="Arial" panose="020B0604020202020204" pitchFamily="34" charset="0"/>
              </a:rPr>
              <a:t>Selecting an NRT treatment plan to match a patient’s unique needs is required to enhance success with smoking cessation.</a:t>
            </a:r>
            <a:r>
              <a:rPr lang="en-US"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Used for 8-12 weeks (or longer). Reduced over time or full dose can be maintained.</a:t>
            </a:r>
            <a:endParaRPr lang="en-GB" sz="1200" b="1" dirty="0">
              <a:effectLst/>
              <a:latin typeface="Arial" panose="020B0604020202020204" pitchFamily="34" charset="0"/>
              <a:ea typeface="Geneva" panose="020B0503030404040204"/>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	</a:t>
            </a:r>
            <a:r>
              <a:rPr lang="en-CA" sz="1200" dirty="0">
                <a:effectLst/>
                <a:latin typeface="Arial" panose="020B0604020202020204" pitchFamily="34" charset="0"/>
                <a:ea typeface="Geneva" panose="020B0503030404040204"/>
                <a:cs typeface="Arial" panose="020B0604020202020204" pitchFamily="34" charset="0"/>
              </a:rPr>
              <a:t>NRT is generally prescribed for a 12-week period, but it can be used for longer periods if required.</a:t>
            </a:r>
            <a:r>
              <a:rPr lang="en-CA"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endParaRPr lang="en-CA" sz="1200" dirty="0">
              <a:effectLst/>
              <a:latin typeface="Arial" panose="020B0604020202020204" pitchFamily="34" charset="0"/>
              <a:ea typeface="Geneva" panose="020B0503030404040204"/>
              <a:cs typeface="Arial" panose="020B0604020202020204" pitchFamily="34" charset="0"/>
            </a:endParaRPr>
          </a:p>
          <a:p>
            <a:pPr marL="457200"/>
            <a:r>
              <a:rPr lang="en-CA" sz="1200" dirty="0">
                <a:effectLst/>
                <a:latin typeface="Arial" panose="020B0604020202020204" pitchFamily="34" charset="0"/>
                <a:ea typeface="Geneva" panose="020B0503030404040204"/>
                <a:cs typeface="Arial" panose="020B0604020202020204" pitchFamily="34" charset="0"/>
              </a:rPr>
              <a:t>The dose of NRT can be reduced over time for a gradual reduction of nicotine </a:t>
            </a:r>
            <a:r>
              <a:rPr lang="el-GR" sz="1200" dirty="0">
                <a:effectLst/>
                <a:latin typeface="Arial" panose="020B0604020202020204" pitchFamily="34" charset="0"/>
                <a:ea typeface="Geneva" panose="020B0503030404040204"/>
                <a:cs typeface="Arial" panose="020B0604020202020204" pitchFamily="34" charset="0"/>
              </a:rPr>
              <a:t>ο</a:t>
            </a:r>
            <a:r>
              <a:rPr lang="en-CA" sz="1200" dirty="0">
                <a:effectLst/>
                <a:latin typeface="Arial" panose="020B0604020202020204" pitchFamily="34" charset="0"/>
                <a:ea typeface="Geneva" panose="020B0503030404040204"/>
                <a:cs typeface="Arial" panose="020B0604020202020204" pitchFamily="34" charset="0"/>
              </a:rPr>
              <a:t>r full dose can be maintained for the 12 weeks.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pPr>
            <a:r>
              <a:rPr lang="en-US" sz="1200" b="1" dirty="0">
                <a:effectLst/>
                <a:latin typeface="Arial" panose="020B0604020202020204" pitchFamily="34" charset="0"/>
                <a:ea typeface="Geneva" panose="020B0503030404040204"/>
                <a:cs typeface="Arial" panose="020B0604020202020204" pitchFamily="34" charset="0"/>
              </a:rPr>
              <a:t>Long term use is safe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sz="1200" dirty="0">
                <a:effectLst/>
                <a:latin typeface="Arial" panose="020B0604020202020204" pitchFamily="34" charset="0"/>
                <a:ea typeface="MS PGothic"/>
                <a:cs typeface="Arial" panose="020B0604020202020204" pitchFamily="34" charset="0"/>
              </a:rPr>
              <a:t>Those who experience exposure to environmental cues to smoke, those who have experienced difficulty with withdrawal when stopping in the past, or those who smoke within 30 minutes of waking will require more NRT than other people who smoke. </a:t>
            </a:r>
            <a:r>
              <a:rPr lang="en-US" sz="1200" dirty="0">
                <a:effectLst/>
                <a:latin typeface="Arial" panose="020B0604020202020204" pitchFamily="34" charset="0"/>
                <a:ea typeface="Geneva" panose="020B0503030404040204"/>
                <a:cs typeface="Arial" panose="020B0604020202020204" pitchFamily="34" charset="0"/>
              </a:rPr>
              <a:t>Heaviness of smoking (cigarettes per day and time to first cigarette) will assist with guiding use of NRT.</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sz="1200" dirty="0">
                <a:effectLst/>
                <a:latin typeface="Arial" panose="020B0604020202020204" pitchFamily="34" charset="0"/>
                <a:ea typeface="Geneva" panose="020B0503030404040204"/>
                <a:cs typeface="Arial" panose="020B0604020202020204" pitchFamily="34" charset="0"/>
              </a:rPr>
              <a:t>Many patients will benefit from use for six months or longer; this is safe and has been shown to prevent relapse back to smoking. Patients often use a single product long-term to manage urges to smoke. For SMI patients, this can often be to assist with replacing smoking rituals, helping deal with stressful situations, social anxiety, etc.</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lvl="1"/>
            <a:r>
              <a:rPr lang="en-US" sz="1200" dirty="0">
                <a:effectLst/>
                <a:latin typeface="Arial" panose="020B0604020202020204" pitchFamily="34" charset="0"/>
                <a:ea typeface="Geneva" panose="020B0503030404040204"/>
                <a:cs typeface="Arial" panose="020B0604020202020204" pitchFamily="34" charset="0"/>
              </a:rPr>
              <a:t>We sometimes hear of concerns from healthcare professionals about long-term use of NRT among patients with SMI. The 2022 NICE guidance is a great resource which specifically addresses extended use of NRT for those stopping, Cutting Down to Stop or reducing as being both safe and effective.</a:t>
            </a:r>
          </a:p>
          <a:p>
            <a:pPr lvl="1"/>
            <a:endParaRPr lang="en-US" sz="1200" dirty="0">
              <a:effectLst/>
              <a:latin typeface="Arial" panose="020B0604020202020204" pitchFamily="34" charset="0"/>
              <a:ea typeface="Geneva" panose="020B0503030404040204"/>
              <a:cs typeface="Arial" panose="020B0604020202020204" pitchFamily="34" charset="0"/>
            </a:endParaRPr>
          </a:p>
          <a:p>
            <a:pPr lvl="1"/>
            <a:endParaRPr lang="en-GB" sz="1200" dirty="0">
              <a:latin typeface="Century Gothic"/>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dirty="0"/>
          </a:p>
        </p:txBody>
      </p:sp>
    </p:spTree>
    <p:extLst>
      <p:ext uri="{BB962C8B-B14F-4D97-AF65-F5344CB8AC3E}">
        <p14:creationId xmlns:p14="http://schemas.microsoft.com/office/powerpoint/2010/main" val="938986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The admission bundle focuses on brief advise and the acute management of nicotine withdrawal. It is the responsibility of the admitting team. It is important as we have discussed that treatment is initiated as as soon as possible, ideally during the pre-admission process or within 30 minutes of admission (with 2 hours being the maximum time)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2A2382-4541-B845-B6D5-E8B5A330E247}"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16249171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dirty="0">
                <a:latin typeface="Arial"/>
                <a:cs typeface="Arial"/>
              </a:rPr>
              <a:t>How do we know which product to choose for a patient? </a:t>
            </a:r>
            <a:endParaRPr lang="en-US" dirty="0">
              <a:latin typeface="Arial"/>
              <a:cs typeface="Arial"/>
            </a:endParaRPr>
          </a:p>
          <a:p>
            <a:endParaRPr lang="en-US" dirty="0">
              <a:latin typeface="Arial"/>
              <a:cs typeface="Arial"/>
            </a:endParaRPr>
          </a:p>
          <a:p>
            <a:r>
              <a:rPr lang="en-US" dirty="0">
                <a:latin typeface="Arial"/>
                <a:cs typeface="Arial"/>
              </a:rPr>
              <a:t>Efficacy of treatment and patient preference, and any clinical considerations can generally be used to decide which of the available tobacco dependence aids is best for the patient.</a:t>
            </a:r>
          </a:p>
          <a:p>
            <a:endParaRPr lang="en-US" dirty="0">
              <a:latin typeface="Arial"/>
              <a:cs typeface="Arial"/>
            </a:endParaRPr>
          </a:p>
          <a:p>
            <a:r>
              <a:rPr lang="en-US" sz="1200" dirty="0">
                <a:latin typeface="Arial"/>
                <a:cs typeface="Arial"/>
              </a:rPr>
              <a:t>Some of the factors that you can use to guide the decision include:</a:t>
            </a:r>
            <a:r>
              <a:rPr lang="en-US" dirty="0">
                <a:latin typeface="Arial"/>
                <a:cs typeface="Arial"/>
              </a:rPr>
              <a:t> </a:t>
            </a:r>
            <a:endParaRPr lang="en-US" dirty="0"/>
          </a:p>
          <a:p>
            <a:endParaRPr lang="en-US" sz="12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What you have access to (ideally all products, but you may only have access to some at your trust; however, it’s good to be aware of what you do have access to)</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Contraindications or sensitivities (e.g. dentures)</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Patient needs</a:t>
            </a:r>
          </a:p>
          <a:p>
            <a:pPr marL="645795" lvl="3" indent="-285750">
              <a:spcAft>
                <a:spcPts val="0"/>
              </a:spcAft>
              <a:buFont typeface="Courier New" panose="02070309020205020404" pitchFamily="49" charset="0"/>
              <a:buChar char="o"/>
            </a:pPr>
            <a:r>
              <a:rPr lang="en-US" sz="1200" dirty="0">
                <a:latin typeface="Arial" panose="020B0604020202020204" pitchFamily="34" charset="0"/>
                <a:cs typeface="Arial" panose="020B0604020202020204" pitchFamily="34" charset="0"/>
              </a:rPr>
              <a:t>Do they need </a:t>
            </a:r>
            <a:r>
              <a:rPr lang="en-US" sz="1200" dirty="0">
                <a:solidFill>
                  <a:schemeClr val="accent4">
                    <a:lumMod val="75000"/>
                    <a:lumOff val="25000"/>
                  </a:schemeClr>
                </a:solidFill>
                <a:latin typeface="Arial" panose="020B0604020202020204" pitchFamily="34" charset="0"/>
                <a:cs typeface="Arial" panose="020B0604020202020204" pitchFamily="34" charset="0"/>
              </a:rPr>
              <a:t>rapid relief of urges to smoke (speed of delivery)</a:t>
            </a:r>
          </a:p>
          <a:p>
            <a:pPr marL="645795" indent="-285750">
              <a:spcAft>
                <a:spcPts val="0"/>
              </a:spcAft>
              <a:buFont typeface="Courier New" panose="02070309020205020404" pitchFamily="49" charset="0"/>
              <a:buChar char="o"/>
            </a:pPr>
            <a:r>
              <a:rPr lang="en-US" sz="1200" dirty="0">
                <a:solidFill>
                  <a:schemeClr val="accent4">
                    <a:lumMod val="75000"/>
                    <a:lumOff val="25000"/>
                  </a:schemeClr>
                </a:solidFill>
                <a:latin typeface="Arial" panose="020B0604020202020204" pitchFamily="34" charset="0"/>
                <a:cs typeface="Arial" panose="020B0604020202020204" pitchFamily="34" charset="0"/>
              </a:rPr>
              <a:t>Would they like a products to assist with replacing the ‘hand to mouth’ action of smoking? </a:t>
            </a:r>
          </a:p>
          <a:p>
            <a:pPr marL="645795" indent="-285750">
              <a:spcAft>
                <a:spcPts val="0"/>
              </a:spcAft>
              <a:buFont typeface="Courier New" panose="02070309020205020404" pitchFamily="49" charset="0"/>
              <a:buChar char="o"/>
            </a:pPr>
            <a:r>
              <a:rPr lang="en-US" sz="1200" dirty="0">
                <a:solidFill>
                  <a:schemeClr val="accent4">
                    <a:lumMod val="75000"/>
                    <a:lumOff val="25000"/>
                  </a:schemeClr>
                </a:solidFill>
                <a:latin typeface="Arial" panose="020B0604020202020204" pitchFamily="34" charset="0"/>
                <a:cs typeface="Arial" panose="020B0604020202020204" pitchFamily="34" charset="0"/>
              </a:rPr>
              <a:t>Do they have the ability to use correctly</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Any past experience with the product (either positive or negative)</a:t>
            </a:r>
          </a:p>
          <a:p>
            <a:pPr marL="171450" indent="-171450">
              <a:buFont typeface="Arial" panose="020B0604020202020204" pitchFamily="34" charset="0"/>
              <a:buChar char="•"/>
            </a:pPr>
            <a:r>
              <a:rPr lang="en-US" sz="1200" dirty="0">
                <a:latin typeface="Arial" panose="020B0604020202020204" pitchFamily="34" charset="0"/>
                <a:cs typeface="Arial" panose="020B0604020202020204" pitchFamily="34" charset="0"/>
              </a:rPr>
              <a:t>Patient preference </a:t>
            </a:r>
          </a:p>
          <a:p>
            <a:pPr marL="171450" indent="-171450">
              <a:buFont typeface="Arial" panose="020B0604020202020204" pitchFamily="34" charset="0"/>
              <a:buChar char="•"/>
            </a:pPr>
            <a:r>
              <a:rPr lang="en-US" sz="1200" b="1" dirty="0">
                <a:solidFill>
                  <a:schemeClr val="accent4">
                    <a:lumMod val="75000"/>
                    <a:lumOff val="25000"/>
                  </a:schemeClr>
                </a:solidFill>
                <a:latin typeface="Arial" panose="020B0604020202020204" pitchFamily="34" charset="0"/>
                <a:cs typeface="Arial" panose="020B0604020202020204" pitchFamily="34" charset="0"/>
              </a:rPr>
              <a:t>Vapes are most popular and may be first choice!</a:t>
            </a:r>
          </a:p>
          <a:p>
            <a:pPr marL="171450" indent="-171450">
              <a:buFont typeface="Arial" panose="020B0604020202020204" pitchFamily="34" charset="0"/>
              <a:buChar char="•"/>
            </a:pPr>
            <a:r>
              <a:rPr lang="en-US" sz="1200" b="1" dirty="0">
                <a:solidFill>
                  <a:schemeClr val="accent4">
                    <a:lumMod val="75000"/>
                    <a:lumOff val="25000"/>
                  </a:schemeClr>
                </a:solidFill>
                <a:latin typeface="Arial" panose="020B0604020202020204" pitchFamily="34" charset="0"/>
                <a:cs typeface="Arial" panose="020B0604020202020204" pitchFamily="34" charset="0"/>
              </a:rPr>
              <a:t>Gum and nasal spray (less likely to be used due to hospitals policies)</a:t>
            </a:r>
          </a:p>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20</a:t>
            </a:fld>
            <a:endParaRPr lang="en-US" dirty="0"/>
          </a:p>
        </p:txBody>
      </p:sp>
    </p:spTree>
    <p:extLst>
      <p:ext uri="{BB962C8B-B14F-4D97-AF65-F5344CB8AC3E}">
        <p14:creationId xmlns:p14="http://schemas.microsoft.com/office/powerpoint/2010/main" val="27998485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solidFill>
                  <a:srgbClr val="3F3F3F"/>
                </a:solidFill>
                <a:latin typeface="Arial" panose="020B0604020202020204" pitchFamily="34" charset="0"/>
                <a:cs typeface="Arial" panose="020B0604020202020204" pitchFamily="34" charset="0"/>
              </a:rPr>
              <a:t>One of the biggest problems with NRT use for people admitted to mental health hospitals is the fact that administration is delayed.</a:t>
            </a:r>
            <a:endParaRPr lang="en-US" dirty="0">
              <a:latin typeface="Arial" panose="020B0604020202020204" pitchFamily="34" charset="0"/>
              <a:cs typeface="Arial" panose="020B0604020202020204" pitchFamily="34" charset="0"/>
            </a:endParaRPr>
          </a:p>
          <a:p>
            <a:endParaRPr lang="en-CA" dirty="0">
              <a:solidFill>
                <a:srgbClr val="3F3F3F"/>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CA" dirty="0">
                <a:solidFill>
                  <a:srgbClr val="3F3F3F"/>
                </a:solidFill>
                <a:latin typeface="Arial" panose="020B0604020202020204" pitchFamily="34" charset="0"/>
                <a:cs typeface="Arial" panose="020B0604020202020204" pitchFamily="34" charset="0"/>
              </a:rPr>
              <a:t>Patients who smoke will need to receive or be treated with NRT </a:t>
            </a:r>
            <a:r>
              <a:rPr lang="en-CA" dirty="0">
                <a:solidFill>
                  <a:srgbClr val="3F3F3F"/>
                </a:solidFill>
                <a:effectLst/>
                <a:latin typeface="Arial" panose="020B0604020202020204" pitchFamily="34" charset="0"/>
                <a:cs typeface="Arial" panose="020B0604020202020204" pitchFamily="34" charset="0"/>
              </a:rPr>
              <a:t>on arrival, </a:t>
            </a:r>
            <a:r>
              <a:rPr lang="en-CA" dirty="0">
                <a:solidFill>
                  <a:srgbClr val="3F3F3F"/>
                </a:solidFill>
                <a:latin typeface="Arial" panose="020B0604020202020204" pitchFamily="34" charset="0"/>
                <a:cs typeface="Arial" panose="020B0604020202020204" pitchFamily="34" charset="0"/>
              </a:rPr>
              <a:t>before</a:t>
            </a:r>
            <a:r>
              <a:rPr lang="en-CA" dirty="0">
                <a:solidFill>
                  <a:srgbClr val="3F3F3F"/>
                </a:solidFill>
                <a:effectLst/>
                <a:latin typeface="Arial" panose="020B0604020202020204" pitchFamily="34" charset="0"/>
                <a:cs typeface="Arial" panose="020B0604020202020204" pitchFamily="34" charset="0"/>
              </a:rPr>
              <a:t> the admission process is started. Admission processes take about two hours to complete and so, if NRT is not given immediately on arrival, the individual will already be in withdrawal when the process ends. </a:t>
            </a:r>
            <a:r>
              <a:rPr lang="en-CA" dirty="0">
                <a:solidFill>
                  <a:srgbClr val="3F3F3F"/>
                </a:solidFill>
                <a:latin typeface="Arial" panose="020B0604020202020204" pitchFamily="34" charset="0"/>
                <a:cs typeface="Arial" panose="020B0604020202020204" pitchFamily="34" charset="0"/>
              </a:rPr>
              <a:t>NRT </a:t>
            </a:r>
            <a:r>
              <a:rPr lang="en-CA" dirty="0">
                <a:solidFill>
                  <a:srgbClr val="3F3F3F"/>
                </a:solidFill>
                <a:effectLst/>
                <a:latin typeface="Arial" panose="020B0604020202020204" pitchFamily="34" charset="0"/>
                <a:cs typeface="Arial" panose="020B0604020202020204" pitchFamily="34" charset="0"/>
              </a:rPr>
              <a:t>can be given as an over-the-counter medication and, at the end of the admission process when the doctor has attended the ward, </a:t>
            </a:r>
            <a:r>
              <a:rPr lang="en-CA" dirty="0">
                <a:solidFill>
                  <a:srgbClr val="3F3F3F"/>
                </a:solidFill>
                <a:latin typeface="Arial" panose="020B0604020202020204" pitchFamily="34" charset="0"/>
                <a:cs typeface="Arial" panose="020B0604020202020204" pitchFamily="34" charset="0"/>
              </a:rPr>
              <a:t>regular</a:t>
            </a:r>
            <a:r>
              <a:rPr lang="en-CA" dirty="0">
                <a:solidFill>
                  <a:srgbClr val="3F3F3F"/>
                </a:solidFill>
                <a:effectLst/>
                <a:latin typeface="Arial" panose="020B0604020202020204" pitchFamily="34" charset="0"/>
                <a:cs typeface="Arial" panose="020B0604020202020204" pitchFamily="34" charset="0"/>
              </a:rPr>
              <a:t> NRT can be prescribed. </a:t>
            </a:r>
            <a:endParaRPr lang="en-CA"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CA" dirty="0">
                <a:solidFill>
                  <a:srgbClr val="3F3F3F"/>
                </a:solidFill>
                <a:latin typeface="Arial" panose="020B0604020202020204" pitchFamily="34" charset="0"/>
                <a:cs typeface="Arial" panose="020B0604020202020204" pitchFamily="34" charset="0"/>
              </a:rPr>
              <a:t>If vapes containing nicotine are available, they can be offered to </a:t>
            </a:r>
            <a:r>
              <a:rPr lang="en-CA" b="1" dirty="0">
                <a:solidFill>
                  <a:srgbClr val="3F3F3F"/>
                </a:solidFill>
                <a:latin typeface="Arial" panose="020B0604020202020204" pitchFamily="34" charset="0"/>
                <a:cs typeface="Arial" panose="020B0604020202020204" pitchFamily="34" charset="0"/>
              </a:rPr>
              <a:t>adults</a:t>
            </a:r>
            <a:r>
              <a:rPr lang="en-CA" dirty="0">
                <a:solidFill>
                  <a:srgbClr val="3F3F3F"/>
                </a:solidFill>
                <a:latin typeface="Arial" panose="020B0604020202020204" pitchFamily="34" charset="0"/>
                <a:cs typeface="Arial" panose="020B0604020202020204" pitchFamily="34" charset="0"/>
              </a:rPr>
              <a:t> who smoke. </a:t>
            </a:r>
          </a:p>
          <a:p>
            <a:pPr marL="171450" indent="-171450">
              <a:buFont typeface="Arial" panose="020B0604020202020204" pitchFamily="34" charset="0"/>
              <a:buChar char="•"/>
            </a:pPr>
            <a:r>
              <a:rPr lang="en-CA" dirty="0">
                <a:solidFill>
                  <a:srgbClr val="3F3F3F"/>
                </a:solidFill>
                <a:effectLst/>
                <a:latin typeface="Arial" panose="020B0604020202020204" pitchFamily="34" charset="0"/>
                <a:cs typeface="Arial" panose="020B0604020202020204" pitchFamily="34" charset="0"/>
              </a:rPr>
              <a:t>Remember, you are not giving a new drug to the patient – most have been using this drug since they were children.</a:t>
            </a:r>
          </a:p>
          <a:p>
            <a:pPr marL="171450" indent="-171450">
              <a:buFont typeface="Arial" panose="020B0604020202020204" pitchFamily="34" charset="0"/>
              <a:buChar char="•"/>
            </a:pPr>
            <a:endParaRPr lang="en-CA" sz="1200" dirty="0">
              <a:solidFill>
                <a:srgbClr val="3F3F3F"/>
              </a:solidFill>
              <a:effectLst/>
              <a:latin typeface="Helvetica"/>
              <a:ea typeface="Times New Roman" panose="02020603050405020304" pitchFamily="18" charset="0"/>
              <a:cs typeface="Helvetica"/>
            </a:endParaRPr>
          </a:p>
          <a:p>
            <a:endParaRPr lang="en-GB" dirty="0">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21</a:t>
            </a:fld>
            <a:endParaRPr lang="en-US" dirty="0"/>
          </a:p>
        </p:txBody>
      </p:sp>
    </p:spTree>
    <p:extLst>
      <p:ext uri="{BB962C8B-B14F-4D97-AF65-F5344CB8AC3E}">
        <p14:creationId xmlns:p14="http://schemas.microsoft.com/office/powerpoint/2010/main" val="27042670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CA" sz="1200" dirty="0">
                <a:solidFill>
                  <a:srgbClr val="333333"/>
                </a:solidFill>
                <a:effectLst/>
                <a:latin typeface="Arial"/>
                <a:ea typeface="Arial Nova" panose="020B0504020202020204" pitchFamily="34" charset="0"/>
                <a:cs typeface="Arial"/>
              </a:rPr>
              <a:t>The second challenge is that people often do not use NRT products and vapes correctly. It is important to demonstrate correct use, see the patient demonstrate correct use and provide regular prompts.</a:t>
            </a:r>
            <a:r>
              <a:rPr lang="en-CA" dirty="0">
                <a:solidFill>
                  <a:srgbClr val="333333"/>
                </a:solidFill>
                <a:latin typeface="Arial"/>
                <a:ea typeface="Arial Nova" panose="020B0504020202020204" pitchFamily="34" charset="0"/>
                <a:cs typeface="Arial"/>
              </a:rPr>
              <a:t> </a:t>
            </a:r>
            <a:endParaRPr lang="en-CA" sz="1200" dirty="0">
              <a:solidFill>
                <a:srgbClr val="000000"/>
              </a:solidFill>
              <a:latin typeface="Arial" panose="020B0604020202020204" pitchFamily="34" charset="0"/>
              <a:ea typeface="Arial Nova" panose="020B0504020202020204" pitchFamily="34" charset="0"/>
              <a:cs typeface="Arial" panose="020B0604020202020204" pitchFamily="34" charset="0"/>
            </a:endParaRPr>
          </a:p>
          <a:p>
            <a:pPr>
              <a:lnSpc>
                <a:spcPct val="107000"/>
              </a:lnSpc>
              <a:spcAft>
                <a:spcPts val="800"/>
              </a:spcAft>
            </a:pPr>
            <a:endParaRPr lang="en-CA" dirty="0">
              <a:solidFill>
                <a:srgbClr val="333333"/>
              </a:solidFill>
              <a:ea typeface="Arial Nova" panose="020B0504020202020204" pitchFamily="34" charset="0"/>
              <a:cs typeface="Arial" panose="020B0604020202020204" pitchFamily="34" charset="0"/>
            </a:endParaRPr>
          </a:p>
          <a:p>
            <a:pPr>
              <a:lnSpc>
                <a:spcPct val="107000"/>
              </a:lnSpc>
              <a:spcAft>
                <a:spcPts val="800"/>
              </a:spcAft>
            </a:pPr>
            <a:r>
              <a:rPr lang="en-US" dirty="0">
                <a:solidFill>
                  <a:srgbClr val="333333"/>
                </a:solidFill>
                <a:latin typeface="Century Gothic"/>
              </a:rPr>
              <a:t>Patients should be advised and prompted to use NRT/nicotine vape regularly. </a:t>
            </a:r>
          </a:p>
          <a:p>
            <a:pPr>
              <a:lnSpc>
                <a:spcPct val="107000"/>
              </a:lnSpc>
              <a:spcAft>
                <a:spcPts val="800"/>
              </a:spcAft>
            </a:pPr>
            <a:endParaRPr lang="en-US" dirty="0">
              <a:solidFill>
                <a:srgbClr val="333333"/>
              </a:solidFill>
              <a:latin typeface="Century Gothic"/>
            </a:endParaRPr>
          </a:p>
          <a:p>
            <a:pPr>
              <a:lnSpc>
                <a:spcPct val="107000"/>
              </a:lnSpc>
              <a:spcAft>
                <a:spcPts val="800"/>
              </a:spcAft>
            </a:pPr>
            <a:r>
              <a:rPr lang="en-US" dirty="0">
                <a:solidFill>
                  <a:srgbClr val="333333"/>
                </a:solidFill>
                <a:latin typeface="Century Gothic"/>
              </a:rPr>
              <a:t>For faster acting NRT products, this means at least 'on the hour every hour' before withdrawal symptoms and urges to smoke become problematic AND as needed to address 'breakthrough' urges to smoke.</a:t>
            </a:r>
          </a:p>
          <a:p>
            <a:pPr>
              <a:lnSpc>
                <a:spcPct val="107000"/>
              </a:lnSpc>
              <a:spcAft>
                <a:spcPts val="800"/>
              </a:spcAft>
            </a:pPr>
            <a:endParaRPr lang="en-US" dirty="0">
              <a:solidFill>
                <a:srgbClr val="333333"/>
              </a:solidFill>
            </a:endParaRPr>
          </a:p>
          <a:p>
            <a:pPr>
              <a:lnSpc>
                <a:spcPct val="107000"/>
              </a:lnSpc>
              <a:spcAft>
                <a:spcPts val="800"/>
              </a:spcAft>
            </a:pPr>
            <a:r>
              <a:rPr lang="en-US" dirty="0">
                <a:solidFill>
                  <a:srgbClr val="333333"/>
                </a:solidFill>
                <a:latin typeface="Century Gothic"/>
              </a:rPr>
              <a:t>For vapes frequent use is recommended. </a:t>
            </a:r>
            <a:endParaRPr lang="en-CA" dirty="0">
              <a:latin typeface="Century Gothic"/>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22</a:t>
            </a:fld>
            <a:endParaRPr lang="en-US" dirty="0"/>
          </a:p>
        </p:txBody>
      </p:sp>
    </p:spTree>
    <p:extLst>
      <p:ext uri="{BB962C8B-B14F-4D97-AF65-F5344CB8AC3E}">
        <p14:creationId xmlns:p14="http://schemas.microsoft.com/office/powerpoint/2010/main" val="35654488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dirty="0">
                <a:solidFill>
                  <a:srgbClr val="333333"/>
                </a:solidFill>
                <a:effectLst/>
                <a:latin typeface="Arial" panose="020B0604020202020204" pitchFamily="34" charset="0"/>
                <a:ea typeface="Arial Nova" panose="020B0504020202020204" pitchFamily="34" charset="0"/>
                <a:cs typeface="Arial" panose="020B0604020202020204" pitchFamily="34" charset="0"/>
              </a:rPr>
              <a:t>The third challenge is that </a:t>
            </a:r>
            <a:r>
              <a:rPr lang="en-US" sz="1200" b="0" dirty="0">
                <a:solidFill>
                  <a:srgbClr val="333333"/>
                </a:solidFill>
                <a:effectLst/>
                <a:latin typeface="Arial" panose="020B0604020202020204" pitchFamily="34" charset="0"/>
                <a:ea typeface="Arial Nova" panose="020B0504020202020204" pitchFamily="34" charset="0"/>
                <a:cs typeface="Arial" panose="020B0604020202020204" pitchFamily="34" charset="0"/>
              </a:rPr>
              <a:t>people do not use enough nicotine for long enough.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0" dirty="0">
              <a:solidFill>
                <a:srgbClr val="333333"/>
              </a:solidFill>
              <a:effectLst/>
              <a:latin typeface="Arial" panose="020B0604020202020204" pitchFamily="34" charset="0"/>
              <a:ea typeface="Arial Nova" panose="020B05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dirty="0">
                <a:solidFill>
                  <a:srgbClr val="333333"/>
                </a:solidFill>
                <a:effectLst/>
                <a:latin typeface="Arial" panose="020B0604020202020204" pitchFamily="34" charset="0"/>
                <a:ea typeface="Arial Nova" panose="020B0504020202020204" pitchFamily="34" charset="0"/>
                <a:cs typeface="Arial" panose="020B0604020202020204" pitchFamily="34" charset="0"/>
              </a:rPr>
              <a:t>It is important the care team support patients with using enough of the medication to effectively manage withdrawal symptoms and urges to smoke and to use these products for as long as needed. Extended use is necessary for some patients to ensure they remain smokefree.</a:t>
            </a:r>
            <a:endParaRPr lang="en-CA" sz="1200" b="0" dirty="0">
              <a:effectLst/>
              <a:latin typeface="Arial" panose="020B0604020202020204" pitchFamily="34" charset="0"/>
              <a:ea typeface="Calibri" panose="020F0502020204030204" pitchFamily="34" charset="0"/>
              <a:cs typeface="Arial" panose="020B0604020202020204" pitchFamily="34" charset="0"/>
            </a:endParaRPr>
          </a:p>
          <a:p>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23</a:t>
            </a:fld>
            <a:endParaRPr lang="en-US" dirty="0"/>
          </a:p>
        </p:txBody>
      </p:sp>
    </p:spTree>
    <p:extLst>
      <p:ext uri="{BB962C8B-B14F-4D97-AF65-F5344CB8AC3E}">
        <p14:creationId xmlns:p14="http://schemas.microsoft.com/office/powerpoint/2010/main" val="13518439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GB" sz="1200" dirty="0">
                <a:effectLst/>
                <a:latin typeface="Arial" panose="020B0604020202020204" pitchFamily="34" charset="0"/>
                <a:ea typeface="Geneva" panose="020B0503030404040204"/>
                <a:cs typeface="Arial" panose="020B0604020202020204" pitchFamily="34" charset="0"/>
              </a:rPr>
              <a:t>NRT and nicotine vapes are recommended for people making an abrupt quit attempt as well as those making a structured Cut Down and Then Stop attempt.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An important point of clarification is that you may also have patients engaging in harm reduction (e.g. reducing smoking or replacing some cigarettes with clean forms of nicotine from NRT or vapes) who have not yet made a commitment to quit completely. These patients can use NRT or nicotine vapes as part of their inpatient admission or to replace some of their cigarettes/tobacco.</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 </a:t>
            </a:r>
          </a:p>
          <a:p>
            <a:r>
              <a:rPr lang="en-GB" sz="1200" dirty="0">
                <a:effectLst/>
                <a:latin typeface="Arial" panose="020B0604020202020204" pitchFamily="34" charset="0"/>
                <a:ea typeface="Geneva" panose="020B0503030404040204"/>
                <a:cs typeface="Arial" panose="020B0604020202020204" pitchFamily="34" charset="0"/>
              </a:rPr>
              <a:t>We know that people with SMI are often more dependent. Higher doses of nicotine and extended use of tobacco dependence aids can be anticipated. </a:t>
            </a: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When supporting people with SMI with the use of tobacco dependence aids, our goals should be to: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tabLst>
                <a:tab pos="457200" algn="l"/>
              </a:tabLst>
            </a:pPr>
            <a:r>
              <a:rPr lang="en-GB" sz="1200" b="0" dirty="0">
                <a:effectLst/>
                <a:latin typeface="Arial" panose="020B0604020202020204" pitchFamily="34" charset="0"/>
                <a:ea typeface="Geneva" panose="020B0503030404040204"/>
                <a:cs typeface="Arial" panose="020B0604020202020204" pitchFamily="34" charset="0"/>
              </a:rPr>
              <a:t>Ensuring prompt access to the most effective aids</a:t>
            </a:r>
            <a:r>
              <a:rPr lang="en-GB" sz="1200" dirty="0">
                <a:effectLst/>
                <a:latin typeface="Arial" panose="020B0604020202020204" pitchFamily="34" charset="0"/>
                <a:ea typeface="Geneva" panose="020B0503030404040204"/>
                <a:cs typeface="Arial" panose="020B0604020202020204" pitchFamily="34" charset="0"/>
              </a:rPr>
              <a:t>: there are often barriers to accessing NRT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tabLst>
                <a:tab pos="457200" algn="l"/>
              </a:tabLst>
            </a:pPr>
            <a:r>
              <a:rPr lang="en-GB" sz="1200" b="0" dirty="0">
                <a:effectLst/>
                <a:latin typeface="Arial" panose="020B0604020202020204" pitchFamily="34" charset="0"/>
                <a:ea typeface="Geneva" panose="020B0503030404040204"/>
                <a:cs typeface="Arial" panose="020B0604020202020204" pitchFamily="34" charset="0"/>
              </a:rPr>
              <a:t>Supporting the correct use of aids</a:t>
            </a:r>
            <a:r>
              <a:rPr lang="en-GB" sz="1200" dirty="0">
                <a:effectLst/>
                <a:latin typeface="Arial" panose="020B0604020202020204" pitchFamily="34" charset="0"/>
                <a:ea typeface="Geneva" panose="020B0503030404040204"/>
                <a:cs typeface="Arial" panose="020B0604020202020204" pitchFamily="34" charset="0"/>
              </a:rPr>
              <a:t>: for many, this will mean demonstrating correct use, checking the patient has understood correctly, reminding them about this at your contacts, addressing any side effects they may be experiencing (these can often be related to incorrect use) and making adjustments as needed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tabLst>
                <a:tab pos="457200" algn="l"/>
              </a:tabLst>
            </a:pPr>
            <a:r>
              <a:rPr lang="en-GB" sz="1200" dirty="0">
                <a:effectLst/>
                <a:latin typeface="Arial" panose="020B0604020202020204" pitchFamily="34" charset="0"/>
                <a:ea typeface="Geneva" panose="020B0503030404040204"/>
                <a:cs typeface="Arial" panose="020B0604020202020204" pitchFamily="34" charset="0"/>
              </a:rPr>
              <a:t>Supporting adherence to the full course of therapy and extended use as needed</a:t>
            </a:r>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24</a:t>
            </a:fld>
            <a:endParaRPr lang="en-US" dirty="0"/>
          </a:p>
        </p:txBody>
      </p:sp>
    </p:spTree>
    <p:extLst>
      <p:ext uri="{BB962C8B-B14F-4D97-AF65-F5344CB8AC3E}">
        <p14:creationId xmlns:p14="http://schemas.microsoft.com/office/powerpoint/2010/main" val="21836680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Arial" panose="020B0604020202020204" pitchFamily="34" charset="0"/>
                <a:ea typeface="Calibri"/>
                <a:cs typeface="Arial" panose="020B0604020202020204" pitchFamily="34" charset="0"/>
              </a:rPr>
              <a:t>[Remind participants that nicotine vapes are approved to support adults who smoke to cut down and stop smoking. They should not be used by non-smokers (people who do not smoke) or young people (those under 18)]</a:t>
            </a:r>
          </a:p>
          <a:p>
            <a:endParaRPr lang="en-US" sz="1200" dirty="0">
              <a:latin typeface="Arial" panose="020B0604020202020204" pitchFamily="34" charset="0"/>
              <a:ea typeface="Calibri"/>
              <a:cs typeface="Arial" panose="020B0604020202020204" pitchFamily="34" charset="0"/>
            </a:endParaRPr>
          </a:p>
          <a:p>
            <a:r>
              <a:rPr lang="en-CA" sz="1200" b="0" i="0" dirty="0">
                <a:solidFill>
                  <a:srgbClr val="333333"/>
                </a:solidFill>
                <a:effectLst/>
                <a:latin typeface="Arial" panose="020B0604020202020204" pitchFamily="34" charset="0"/>
                <a:cs typeface="Arial" panose="020B0604020202020204" pitchFamily="34" charset="0"/>
              </a:rPr>
              <a:t>When discussing vaping (e-cigarettes) we will present the latest evidence. The clinical practice we recommend is dictated by this and aligns with guidance issued by the Office for Health Improvement and Disparities (OHID), the Royal College of Physicians and Action on Smoking and Health (ASH). However, local and national policies differ and you should refer to these.​</a:t>
            </a:r>
            <a:endParaRPr lang="en-US" sz="1200" dirty="0">
              <a:latin typeface="Arial" panose="020B0604020202020204" pitchFamily="34" charset="0"/>
              <a:ea typeface="Calibri"/>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25</a:t>
            </a:fld>
            <a:endParaRPr lang="en-US" dirty="0"/>
          </a:p>
        </p:txBody>
      </p:sp>
    </p:spTree>
    <p:extLst>
      <p:ext uri="{BB962C8B-B14F-4D97-AF65-F5344CB8AC3E}">
        <p14:creationId xmlns:p14="http://schemas.microsoft.com/office/powerpoint/2010/main" val="29312757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cs typeface="Arial" panose="020B0604020202020204" pitchFamily="34" charset="0"/>
              </a:rPr>
              <a:t>[Ask participants to note in the chat what questions they have about vaping. Explain that you will aim to address their questions in the session]</a:t>
            </a:r>
          </a:p>
          <a:p>
            <a:endParaRPr lang="en-GB"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26</a:t>
            </a:fld>
            <a:endParaRPr lang="en-US" dirty="0"/>
          </a:p>
        </p:txBody>
      </p:sp>
    </p:spTree>
    <p:extLst>
      <p:ext uri="{BB962C8B-B14F-4D97-AF65-F5344CB8AC3E}">
        <p14:creationId xmlns:p14="http://schemas.microsoft.com/office/powerpoint/2010/main" val="19995403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Arial" panose="020B0604020202020204" pitchFamily="34" charset="0"/>
                <a:ea typeface="Geneva" panose="020B0503030404040204"/>
                <a:cs typeface="Arial" panose="020B0604020202020204" pitchFamily="34" charset="0"/>
              </a:rPr>
              <a:t>[Introduce video] </a:t>
            </a:r>
          </a:p>
          <a:p>
            <a:endParaRPr lang="en-US" sz="1200" b="1" dirty="0">
              <a:effectLst/>
              <a:latin typeface="Arial" panose="020B0604020202020204" pitchFamily="34" charset="0"/>
              <a:ea typeface="Geneva" panose="020B0503030404040204"/>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This is </a:t>
            </a:r>
            <a:r>
              <a:rPr lang="en-US" sz="1200" dirty="0">
                <a:effectLst/>
                <a:latin typeface="Arial" panose="020B0604020202020204" pitchFamily="34" charset="0"/>
                <a:ea typeface="Times New Roman" panose="02020603050405020304" pitchFamily="18" charset="0"/>
                <a:cs typeface="Arial" panose="020B0604020202020204" pitchFamily="34" charset="0"/>
              </a:rPr>
              <a:t>Caroline</a:t>
            </a:r>
            <a:r>
              <a:rPr lang="en-US" sz="1200" dirty="0">
                <a:effectLst/>
                <a:latin typeface="Arial" panose="020B0604020202020204" pitchFamily="34" charset="0"/>
                <a:ea typeface="Geneva" panose="020B0503030404040204"/>
                <a:cs typeface="Arial" panose="020B0604020202020204" pitchFamily="34" charset="0"/>
              </a:rPr>
              <a:t>’s story, in her own words, about stopping smoking while dealing with a mental health illness. Let’s watch.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27</a:t>
            </a:fld>
            <a:endParaRPr lang="en-US" dirty="0"/>
          </a:p>
        </p:txBody>
      </p:sp>
    </p:spTree>
    <p:extLst>
      <p:ext uri="{BB962C8B-B14F-4D97-AF65-F5344CB8AC3E}">
        <p14:creationId xmlns:p14="http://schemas.microsoft.com/office/powerpoint/2010/main" val="18775692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effectLst/>
                <a:latin typeface="Arial" panose="020B0604020202020204" pitchFamily="34" charset="0"/>
                <a:ea typeface="Calibri" panose="020F0502020204030204" pitchFamily="34" charset="0"/>
                <a:cs typeface="Arial" panose="020B0604020202020204" pitchFamily="34" charset="0"/>
              </a:rPr>
              <a:t>[Play video, 3:15 mins]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Introduce next section on vapes, which is the method Caroline opted to use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28</a:t>
            </a:fld>
            <a:endParaRPr lang="en-US" dirty="0"/>
          </a:p>
        </p:txBody>
      </p:sp>
    </p:spTree>
    <p:extLst>
      <p:ext uri="{BB962C8B-B14F-4D97-AF65-F5344CB8AC3E}">
        <p14:creationId xmlns:p14="http://schemas.microsoft.com/office/powerpoint/2010/main" val="38217070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GB" b="1" dirty="0">
                <a:latin typeface="Arial" panose="020B0604020202020204" pitchFamily="34" charset="0"/>
                <a:ea typeface="Times New Roman" panose="02020603050405020304" pitchFamily="18" charset="0"/>
                <a:cs typeface="Arial" panose="020B0604020202020204" pitchFamily="34" charset="0"/>
              </a:rPr>
              <a:t>What</a:t>
            </a:r>
            <a:r>
              <a:rPr lang="en-GB" sz="1200" b="1" dirty="0">
                <a:effectLst/>
                <a:latin typeface="Arial" panose="020B0604020202020204" pitchFamily="34" charset="0"/>
                <a:ea typeface="Times New Roman" panose="02020603050405020304" pitchFamily="18" charset="0"/>
                <a:cs typeface="Arial" panose="020B0604020202020204" pitchFamily="34" charset="0"/>
              </a:rPr>
              <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Vapes (also known as electronic cigarettes or e-cigarettes)</a:t>
            </a:r>
            <a:r>
              <a:rPr lang="en-CA" sz="1200" dirty="0">
                <a:effectLst/>
                <a:latin typeface="Arial" panose="020B0604020202020204" pitchFamily="34" charset="0"/>
                <a:ea typeface="Times New Roman" panose="02020603050405020304" pitchFamily="18" charset="0"/>
                <a:cs typeface="Arial" panose="020B0604020202020204" pitchFamily="34" charset="0"/>
              </a:rPr>
              <a:t> are devices that allow users to inhale nicotine in a vapour rather than smoke. They work by heating and vaporising a solution that typically contains nicotine, propylene glycol and/or vegetable glycerine, and flavourings. Using a vape is known as vaping.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While there are hundreds of vaping devices available, they all work in a similar manner: they essentially consist of a mouthpiece, a cartridge or tank where the e-liquid is placed, a heating element which creates the vapour, and a battery.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SzPts val="1400"/>
              <a:buFont typeface="Arial" panose="020B0604020202020204" pitchFamily="34" charset="0"/>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There are a wide variety of vaping devices and e-liquid flavours available.</a:t>
            </a:r>
            <a:r>
              <a:rPr lang="en-US"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SzPts val="1400"/>
              <a:buFont typeface="Arial" panose="020B0604020202020204" pitchFamily="34" charset="0"/>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Importantly, unlike cigarettes, </a:t>
            </a:r>
            <a:r>
              <a:rPr lang="en-CA" sz="1200" dirty="0">
                <a:effectLst/>
                <a:latin typeface="Arial" panose="020B0604020202020204" pitchFamily="34" charset="0"/>
                <a:ea typeface="Times New Roman" panose="02020603050405020304" pitchFamily="18" charset="0"/>
                <a:cs typeface="Arial" panose="020B0604020202020204" pitchFamily="34" charset="0"/>
              </a:rPr>
              <a:t>vapes do not burn tobacco and do not produce tar or carbon monoxide, two of the most damaging elements in tobacco smoke.</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SzPts val="1400"/>
              <a:buFont typeface="Arial" panose="020B0604020202020204" pitchFamily="34" charset="0"/>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The e-liquid  is inhaled and therefore delivers nicotine more rapidly when compared to NRT (as inhaling nicotine delivers it more rapidly to the brain than delivery via the blood system, which is how NRT works), which many people who smoke find appealing.</a:t>
            </a:r>
            <a:r>
              <a:rPr lang="en-US"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Some devices have a light-emitting diode on the end to simulate the glow of a burning cigarette.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Used regularly throughout the day and when cravings occur.</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Nicotine-containing vapes are recommended.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More frequent puffing (“grazing”) compared to smoking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Sources: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SzPts val="1400"/>
              <a:buFont typeface="Arial" panose="020B0604020202020204" pitchFamily="34" charset="0"/>
              <a:buChar char="•"/>
            </a:pPr>
            <a:r>
              <a:rPr lang="en-GB" sz="1200" dirty="0">
                <a:effectLst/>
                <a:latin typeface="Arial" panose="020B0604020202020204" pitchFamily="34" charset="0"/>
                <a:ea typeface="Times New Roman" panose="02020603050405020304" pitchFamily="18" charset="0"/>
                <a:cs typeface="Arial" panose="020B0604020202020204" pitchFamily="34" charset="0"/>
              </a:rPr>
              <a:t>Action on Smoking and Health. ASH Fact Sheet on the use of electronic cigarettes among adults in Great Britain 2022 </a:t>
            </a: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3"/>
              </a:rPr>
              <a:t>https://ash.org.uk/information-and-resources/fact-sheets/statistical/use-of-e-cigarettes-among-young-people-in-great-britain-2022</a:t>
            </a:r>
            <a:r>
              <a:rPr lang="en-GB"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GB" sz="1200" dirty="0">
                <a:effectLst/>
                <a:latin typeface="Arial" panose="020B0604020202020204" pitchFamily="34" charset="0"/>
                <a:ea typeface="Times New Roman" panose="02020603050405020304" pitchFamily="18" charset="0"/>
                <a:cs typeface="Arial" panose="020B0604020202020204" pitchFamily="34" charset="0"/>
              </a:rPr>
              <a:t>Farsalinos, K. E. et al. Impact of flavour variability on electronic cigarette use experience: an internet survey. Int. J. Environ. Res. Public. Health 10, 727282 (2013).</a:t>
            </a:r>
          </a:p>
          <a:p>
            <a:pPr marL="171450" indent="-171450" eaLnBrk="1" hangingPunct="1">
              <a:buFont typeface="Arial" panose="020B0604020202020204" pitchFamily="34" charset="0"/>
              <a:buChar char="•"/>
            </a:pPr>
            <a:endParaRPr lang="en-GB" altLang="en-US" sz="1200" dirty="0">
              <a:latin typeface="Century Gothic" panose="020B0502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29</a:t>
            </a:fld>
            <a:endParaRPr lang="en-US" dirty="0"/>
          </a:p>
        </p:txBody>
      </p:sp>
    </p:spTree>
    <p:extLst>
      <p:ext uri="{BB962C8B-B14F-4D97-AF65-F5344CB8AC3E}">
        <p14:creationId xmlns:p14="http://schemas.microsoft.com/office/powerpoint/2010/main" val="1666155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US" b="1" dirty="0">
                <a:latin typeface="Arial" panose="020B0604020202020204" pitchFamily="34" charset="0"/>
                <a:cs typeface="Arial" panose="020B0604020202020204" pitchFamily="34" charset="0"/>
              </a:rPr>
              <a:t>[Use the slide to briefly review the five elements of the Admission bundle]</a:t>
            </a:r>
          </a:p>
          <a:p>
            <a:endParaRPr lang="en-US" b="1" dirty="0">
              <a:latin typeface="Arial" panose="020B0604020202020204" pitchFamily="34" charset="0"/>
              <a:cs typeface="Arial" panose="020B0604020202020204" pitchFamily="34" charset="0"/>
            </a:endParaRPr>
          </a:p>
          <a:p>
            <a:pPr>
              <a:lnSpc>
                <a:spcPts val="2000"/>
              </a:lnSpc>
              <a:spcBef>
                <a:spcPts val="0"/>
              </a:spcBef>
              <a:spcAft>
                <a:spcPts val="0"/>
              </a:spcAft>
            </a:pPr>
            <a:r>
              <a:rPr lang="en-US" b="1" dirty="0">
                <a:latin typeface="Arial" panose="020B0604020202020204" pitchFamily="34" charset="0"/>
                <a:cs typeface="Arial" panose="020B0604020202020204" pitchFamily="34" charset="0"/>
              </a:rPr>
              <a:t>IDENTIFY -</a:t>
            </a:r>
            <a:r>
              <a:rPr lang="en-US" dirty="0">
                <a:latin typeface="Arial" panose="020B0604020202020204" pitchFamily="34" charset="0"/>
                <a:cs typeface="Arial" panose="020B0604020202020204" pitchFamily="34" charset="0"/>
              </a:rPr>
              <a:t> Identify tobacco dependence (within last 14 days) and vaping, conduct CO testing, review smoking and medications interactions. We will have a more in-depth review of the smoking and </a:t>
            </a:r>
          </a:p>
          <a:p>
            <a:pPr>
              <a:lnSpc>
                <a:spcPts val="2000"/>
              </a:lnSpc>
              <a:spcBef>
                <a:spcPts val="0"/>
              </a:spcBef>
              <a:spcAft>
                <a:spcPts val="0"/>
              </a:spcAft>
            </a:pP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“Do you currently smoke or use any other form of tobacco?” </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“Have you used any form of tobacco in the last two weeks?”</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"Do you use a vape?"</a:t>
            </a:r>
            <a:endParaRPr lang="en-US" dirty="0">
              <a:latin typeface="Arial" panose="020B0604020202020204" pitchFamily="34" charset="0"/>
              <a:cs typeface="Arial" panose="020B0604020202020204" pitchFamily="34" charset="0"/>
            </a:endParaRPr>
          </a:p>
          <a:p>
            <a:pPr>
              <a:lnSpc>
                <a:spcPts val="2000"/>
              </a:lnSpc>
              <a:spcBef>
                <a:spcPts val="0"/>
              </a:spcBef>
              <a:spcAft>
                <a:spcPts val="0"/>
              </a:spcAft>
            </a:pPr>
            <a:endParaRPr lang="en-US" dirty="0">
              <a:latin typeface="Arial" panose="020B0604020202020204" pitchFamily="34" charset="0"/>
              <a:cs typeface="Arial" panose="020B0604020202020204" pitchFamily="34" charset="0"/>
            </a:endParaRPr>
          </a:p>
          <a:p>
            <a:r>
              <a:rPr lang="en-US" b="1" dirty="0">
                <a:latin typeface="Arial"/>
                <a:cs typeface="Arial"/>
              </a:rPr>
              <a:t>ADVISE -</a:t>
            </a:r>
            <a:r>
              <a:rPr lang="en-US" dirty="0">
                <a:latin typeface="Arial"/>
                <a:cs typeface="Arial"/>
              </a:rPr>
              <a:t> Provide brief advice on: </a:t>
            </a:r>
          </a:p>
          <a:p>
            <a:r>
              <a:rPr lang="en-US" i="1" dirty="0">
                <a:latin typeface="Arial" panose="020B0604020202020204" pitchFamily="34" charset="0"/>
                <a:cs typeface="Arial" panose="020B0604020202020204" pitchFamily="34" charset="0"/>
              </a:rPr>
              <a:t>■ Hospital’s smokefree policy and importance of smokefree admission</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“All NHS hospitals including this one are completely smoke free both in the buildings</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and on the grounds. This is to protect the health and wellbeing of patients and staff.”</a:t>
            </a:r>
            <a:endParaRPr lang="en-US" dirty="0">
              <a:latin typeface="Arial" panose="020B0604020202020204" pitchFamily="34" charset="0"/>
              <a:cs typeface="Arial" panose="020B0604020202020204" pitchFamily="34" charset="0"/>
            </a:endParaRPr>
          </a:p>
          <a:p>
            <a:endParaRPr lang="en-US" i="1"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 Managing withdrawal symptoms and urges to smoke</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“Because your body is used to getting regular doses of nicotine from the cigarettes</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you smoke, it must now learn to adjust to being without it, or having much less of it</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if you are using NRT or vaping. Within the first few hours of stopping smoking your</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body will start getting used to not having the regular hits of nicotine that you were</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getting from your cigarettes. This adjustment can result in unpleasant withdrawal</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symptoms and urges to smoke.”</a:t>
            </a:r>
            <a:endParaRPr lang="en-US" dirty="0">
              <a:latin typeface="Arial" panose="020B0604020202020204" pitchFamily="34" charset="0"/>
              <a:cs typeface="Arial" panose="020B0604020202020204" pitchFamily="34" charset="0"/>
            </a:endParaRPr>
          </a:p>
          <a:p>
            <a:endParaRPr lang="en-US" i="1"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 Nicotine not being source of harm from smoking (a very common misunderstanding)</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 Available treatment and support</a:t>
            </a:r>
            <a:endParaRPr lang="en-US" dirty="0">
              <a:latin typeface="Arial" panose="020B0604020202020204" pitchFamily="34" charset="0"/>
              <a:cs typeface="Arial" panose="020B0604020202020204" pitchFamily="34" charset="0"/>
            </a:endParaRPr>
          </a:p>
          <a:p>
            <a:endParaRPr lang="en-US" i="1"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“We will provide treatment for your tobacco dependence to help you remain</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smokefree during your admission. By providing effective medication and support during your stay, you should find</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it much easier not to smoke.”</a:t>
            </a:r>
            <a:endParaRPr lang="en-US" dirty="0">
              <a:latin typeface="Arial" panose="020B0604020202020204" pitchFamily="34" charset="0"/>
              <a:cs typeface="Arial" panose="020B0604020202020204" pitchFamily="34" charset="0"/>
            </a:endParaRPr>
          </a:p>
          <a:p>
            <a:endParaRPr lang="en-US" i="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TREAT - </a:t>
            </a:r>
            <a:r>
              <a:rPr lang="en-US" dirty="0">
                <a:latin typeface="Arial" panose="020B0604020202020204" pitchFamily="34" charset="0"/>
                <a:cs typeface="Arial" panose="020B0604020202020204" pitchFamily="34" charset="0"/>
              </a:rPr>
              <a:t>Initiate treatment with evidence-based tobacco harm reduction and cessation aids. Point of admission care typically will include initiation of a nicotine vape or combination NRT</a:t>
            </a:r>
          </a:p>
          <a:p>
            <a:r>
              <a:rPr lang="en-US" i="1" dirty="0">
                <a:latin typeface="Arial" panose="020B0604020202020204" pitchFamily="34" charset="0"/>
                <a:cs typeface="Arial" panose="020B0604020202020204" pitchFamily="34" charset="0"/>
              </a:rPr>
              <a:t>■ Select NRT treatment and arrange for supply (initiate rapid NRT protocol)</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 Provide instructions for use of NRT products</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 As appropriate, consider use of nicotine vape or nicotine analogue medication</a:t>
            </a:r>
            <a:endParaRPr lang="en-US"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REFER -</a:t>
            </a:r>
            <a:r>
              <a:rPr lang="en-US" dirty="0">
                <a:latin typeface="Arial" panose="020B0604020202020204" pitchFamily="34" charset="0"/>
                <a:cs typeface="Arial" panose="020B0604020202020204" pitchFamily="34" charset="0"/>
              </a:rPr>
              <a:t> Inform patient a member of the Tobacco Dependence Team will come by to see them</a:t>
            </a:r>
          </a:p>
          <a:p>
            <a:r>
              <a:rPr lang="en-US" i="1" dirty="0">
                <a:latin typeface="Arial" panose="020B0604020202020204" pitchFamily="34" charset="0"/>
                <a:cs typeface="Arial" panose="020B0604020202020204" pitchFamily="34" charset="0"/>
              </a:rPr>
              <a:t>“A member of our Tobacco Dependence Team will come and see you shortly to check how</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you’re doing and provide additional support to you.”</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RECORD -</a:t>
            </a:r>
            <a:r>
              <a:rPr lang="en-US" dirty="0">
                <a:latin typeface="Arial" panose="020B0604020202020204" pitchFamily="34" charset="0"/>
                <a:cs typeface="Arial" panose="020B0604020202020204" pitchFamily="34" charset="0"/>
              </a:rPr>
              <a:t> Tobacco dependence in the </a:t>
            </a:r>
            <a:r>
              <a:rPr lang="en-US" b="1" dirty="0">
                <a:latin typeface="Arial" panose="020B0604020202020204" pitchFamily="34" charset="0"/>
                <a:cs typeface="Arial" panose="020B0604020202020204" pitchFamily="34" charset="0"/>
              </a:rPr>
              <a:t>admission diagnosis</a:t>
            </a:r>
            <a:r>
              <a:rPr lang="en-US" dirty="0">
                <a:latin typeface="Arial" panose="020B0604020202020204" pitchFamily="34" charset="0"/>
                <a:cs typeface="Arial" panose="020B0604020202020204" pitchFamily="34" charset="0"/>
              </a:rPr>
              <a:t> list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and </a:t>
            </a:r>
            <a:r>
              <a:rPr lang="en-US" b="1" dirty="0">
                <a:latin typeface="Arial" panose="020B0604020202020204" pitchFamily="34" charset="0"/>
                <a:cs typeface="Arial" panose="020B0604020202020204" pitchFamily="34" charset="0"/>
              </a:rPr>
              <a:t>disease management plan </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2A2382-4541-B845-B6D5-E8B5A330E247}"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36404051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CA" sz="1200" b="1" dirty="0">
                <a:effectLst/>
                <a:latin typeface="Arial" panose="020B0604020202020204" pitchFamily="34" charset="0"/>
                <a:ea typeface="Times New Roman" panose="02020603050405020304" pitchFamily="18" charset="0"/>
                <a:cs typeface="Arial" panose="020B0604020202020204" pitchFamily="34" charset="0"/>
              </a:rPr>
              <a:t>[At this point you can remind participants that Day 2, Handout 1: Stop smoking aids: Quick reference contains details on the different types of vaping devices]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There have been significant improvements in their design over time. Whilst development of new technology and new devices is so rapid, and vaping devices so varied in their design, they can still be placed into a number of different categories.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CA" sz="1200" b="1"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‘Cig-a-like’ products</a:t>
            </a:r>
            <a:r>
              <a:rPr lang="en-CA" sz="1200" b="1" i="1" dirty="0">
                <a:effectLst/>
                <a:latin typeface="Arial" panose="020B0604020202020204" pitchFamily="34" charset="0"/>
                <a:ea typeface="Times New Roman" panose="02020603050405020304" pitchFamily="18" charset="0"/>
                <a:cs typeface="Arial" panose="020B0604020202020204" pitchFamily="34" charset="0"/>
              </a:rPr>
              <a:t>:</a:t>
            </a:r>
            <a:r>
              <a:rPr lang="en-CA" sz="1200" i="1" dirty="0">
                <a:effectLst/>
                <a:latin typeface="Arial" panose="020B0604020202020204" pitchFamily="34" charset="0"/>
                <a:ea typeface="Times New Roman" panose="02020603050405020304" pitchFamily="18" charset="0"/>
                <a:cs typeface="Arial" panose="020B0604020202020204" pitchFamily="34" charset="0"/>
              </a:rPr>
              <a:t> </a:t>
            </a:r>
          </a:p>
          <a:p>
            <a:r>
              <a:rPr lang="en-CA" sz="1200" dirty="0">
                <a:effectLst/>
                <a:latin typeface="Arial" panose="020B0604020202020204" pitchFamily="34" charset="0"/>
                <a:ea typeface="Times New Roman" panose="02020603050405020304" pitchFamily="18" charset="0"/>
                <a:cs typeface="Arial" panose="020B0604020202020204" pitchFamily="34" charset="0"/>
              </a:rPr>
              <a:t>The first e-cigarettes to come to market were designed to closely resemble tobacco cigarettes. They include non-rechargeable single-use models and reusable models with rechargeable atomisers and replaceable cartridges. The use of ‘cig-a-like’ products is now relatively uncommon and some would describe them as obsolete. Typical users are older adults who’ve been using them for over 10 years and don’t like change.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Tank models or vape pens:</a:t>
            </a:r>
            <a:r>
              <a:rPr lang="en-CA" sz="1200" dirty="0">
                <a:effectLst/>
                <a:latin typeface="Arial" panose="020B0604020202020204" pitchFamily="34" charset="0"/>
                <a:ea typeface="Times New Roman" panose="02020603050405020304" pitchFamily="18" charset="0"/>
                <a:cs typeface="Arial" panose="020B0604020202020204" pitchFamily="34" charset="0"/>
              </a:rPr>
              <a:t> </a:t>
            </a:r>
          </a:p>
          <a:p>
            <a:r>
              <a:rPr lang="en-CA" sz="1200" dirty="0">
                <a:effectLst/>
                <a:latin typeface="Arial" panose="020B0604020202020204" pitchFamily="34" charset="0"/>
                <a:ea typeface="Times New Roman" panose="02020603050405020304" pitchFamily="18" charset="0"/>
                <a:cs typeface="Arial" panose="020B0604020202020204" pitchFamily="34" charset="0"/>
              </a:rPr>
              <a:t>Typically the size of a large pen, they have a more powerful battery than single-use devices and a 'tank' that the patient fills with their choice of e-liquid. The patient can choose their own flavour and strength of e-liquid. With repeated use, experienced users can obtain blood nicotine levels comparable to that achieved from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Mods: </a:t>
            </a:r>
          </a:p>
          <a:p>
            <a:r>
              <a:rPr lang="en-CA" sz="1200" dirty="0">
                <a:effectLst/>
                <a:latin typeface="Arial" panose="020B0604020202020204" pitchFamily="34" charset="0"/>
                <a:ea typeface="Times New Roman" panose="02020603050405020304" pitchFamily="18" charset="0"/>
                <a:cs typeface="Arial" panose="020B0604020202020204" pitchFamily="34" charset="0"/>
              </a:rPr>
              <a:t>These contain a chip that controls the power being delivered to the atomiser which prevents the device from short-circuiting. Many devices allow the patient to adjust the voltage or wattage applied to the coil and some offer temperature control as well. </a:t>
            </a:r>
            <a:r>
              <a:rPr lang="en-CA" sz="1200" b="1" dirty="0">
                <a:effectLst/>
                <a:latin typeface="Arial" panose="020B0604020202020204" pitchFamily="34" charset="0"/>
                <a:ea typeface="Times New Roman" panose="02020603050405020304" pitchFamily="18" charset="0"/>
                <a:cs typeface="Arial" panose="020B0604020202020204" pitchFamily="34" charset="0"/>
              </a:rPr>
              <a:t>These devices are generally recommended for more experienced vapers and likely won’t be the best choice for the SMI population.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Pod systems:</a:t>
            </a:r>
            <a:r>
              <a:rPr lang="en-CA" sz="1200" dirty="0">
                <a:effectLst/>
                <a:latin typeface="Arial" panose="020B0604020202020204" pitchFamily="34" charset="0"/>
                <a:ea typeface="Times New Roman" panose="02020603050405020304" pitchFamily="18" charset="0"/>
                <a:cs typeface="Arial" panose="020B0604020202020204" pitchFamily="34" charset="0"/>
              </a:rPr>
              <a:t> </a:t>
            </a:r>
          </a:p>
          <a:p>
            <a:r>
              <a:rPr lang="en-CA" sz="1200" dirty="0">
                <a:effectLst/>
                <a:latin typeface="Arial" panose="020B0604020202020204" pitchFamily="34" charset="0"/>
                <a:ea typeface="Times New Roman" panose="02020603050405020304" pitchFamily="18" charset="0"/>
                <a:cs typeface="Arial" panose="020B0604020202020204" pitchFamily="34" charset="0"/>
              </a:rPr>
              <a:t>Compact rechargeable devices, often shaped like a USB stick. They use pods (small refills of e-liquid) made specifically for the device, often using nicotine salts. Pods are replaced when empty. Most pods come pre-filled with a chosen flavour, although some newer models have refillable pods that allow a choice of flavour. Pods offer patients simplicity (you don’t refill) and are more compact in size and appearance than tanks. Due to their smaller battery and the limit on nicotine content, delivery of nicotine is currently not comparable to other devices.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Single use: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Newer to the market, single-use vapes are compact and prefilled with flavoured e-liquid or nicotine salts. </a:t>
            </a:r>
            <a:r>
              <a:rPr lang="en-GB" sz="1200" dirty="0">
                <a:effectLst/>
                <a:latin typeface="Arial" panose="020B0604020202020204" pitchFamily="34" charset="0"/>
                <a:ea typeface="Times New Roman" panose="02020603050405020304" pitchFamily="18" charset="0"/>
                <a:cs typeface="Arial" panose="020B0604020202020204" pitchFamily="34" charset="0"/>
              </a:rPr>
              <a:t>They are most commonly pre-loaded with one strength of 20mg nicotine salt. </a:t>
            </a:r>
            <a:r>
              <a:rPr lang="en-CA" sz="1200" dirty="0">
                <a:effectLst/>
                <a:latin typeface="Arial" panose="020B0604020202020204" pitchFamily="34" charset="0"/>
                <a:ea typeface="Times New Roman" panose="02020603050405020304" pitchFamily="18" charset="0"/>
                <a:cs typeface="Arial" panose="020B0604020202020204" pitchFamily="34" charset="0"/>
              </a:rPr>
              <a:t>They are draw-activated and once the flavour/taste diminishes, they are designed to be disposed of and replaced with a new one. They require no filling or practice to use and are relatively cheap. Patients not ready to commit to vaping may experiment with them.</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CA" sz="1200" dirty="0">
                <a:effectLst/>
                <a:latin typeface="Arial" panose="020B0604020202020204" pitchFamily="34" charset="0"/>
                <a:ea typeface="Times New Roman" panose="02020603050405020304" pitchFamily="18" charset="0"/>
                <a:cs typeface="Arial" panose="020B0604020202020204" pitchFamily="34" charset="0"/>
              </a:rPr>
              <a:t>The effectiveness of nicotine delivery is yet to be established, although reports from users are favourable</a:t>
            </a: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30</a:t>
            </a:fld>
            <a:endParaRPr lang="en-US" dirty="0"/>
          </a:p>
        </p:txBody>
      </p:sp>
    </p:spTree>
    <p:extLst>
      <p:ext uri="{BB962C8B-B14F-4D97-AF65-F5344CB8AC3E}">
        <p14:creationId xmlns:p14="http://schemas.microsoft.com/office/powerpoint/2010/main" val="22157509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lvl="0" indent="0">
              <a:buSzPts val="1400"/>
              <a:buFont typeface="Symbol" panose="05050102010706020507" pitchFamily="18" charset="2"/>
              <a:buNone/>
              <a:tabLst>
                <a:tab pos="457200" algn="l"/>
              </a:tabLst>
            </a:pPr>
            <a:r>
              <a:rPr lang="en-GB" sz="1200" b="1" dirty="0">
                <a:effectLst/>
                <a:latin typeface="Arial" panose="020B0604020202020204" pitchFamily="34" charset="0"/>
                <a:ea typeface="Times New Roman" panose="02020603050405020304" pitchFamily="18" charset="0"/>
                <a:cs typeface="Arial" panose="020B0604020202020204" pitchFamily="34" charset="0"/>
              </a:rPr>
              <a:t>Flavours</a:t>
            </a:r>
          </a:p>
          <a:p>
            <a:pPr marL="0" lvl="0" indent="0">
              <a:buSzPts val="1400"/>
              <a:buFont typeface="Symbol" panose="05050102010706020507" pitchFamily="18" charset="2"/>
              <a:buNone/>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A wide range of flavours of e-liquid is available, from classic tobacco to fruit flavours.</a:t>
            </a:r>
          </a:p>
          <a:p>
            <a:pPr marL="171450" lvl="0" indent="-171450">
              <a:buSzPts val="1400"/>
              <a:buFont typeface="Arial" panose="020B0604020202020204" pitchFamily="34" charset="0"/>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New vapers tend to choose tobacco flavours </a:t>
            </a:r>
            <a:r>
              <a:rPr lang="en-CA" sz="1200" dirty="0">
                <a:effectLst/>
                <a:latin typeface="Arial" panose="020B0604020202020204" pitchFamily="34" charset="0"/>
                <a:ea typeface="Times New Roman" panose="02020603050405020304" pitchFamily="18" charset="0"/>
                <a:cs typeface="Arial" panose="020B0604020202020204" pitchFamily="34" charset="0"/>
              </a:rPr>
              <a:t>(note: these don’t contain tobacco)</a:t>
            </a:r>
            <a:r>
              <a:rPr lang="en-GB" sz="1200" dirty="0">
                <a:effectLst/>
                <a:latin typeface="Arial" panose="020B0604020202020204" pitchFamily="34" charset="0"/>
                <a:ea typeface="Times New Roman" panose="02020603050405020304" pitchFamily="18" charset="0"/>
                <a:cs typeface="Arial" panose="020B0604020202020204" pitchFamily="34" charset="0"/>
              </a:rPr>
              <a:t>, with more experienced vapers gravitating towards fruit and menthol flavours. On average, vapers use three different types of e-liquid flavour.</a:t>
            </a:r>
          </a:p>
          <a:p>
            <a:pPr marL="171450" indent="-171450">
              <a:buSzPts val="1400"/>
              <a:buFont typeface="Arial" panose="020B0604020202020204" pitchFamily="34" charset="0"/>
              <a:buChar char="•"/>
              <a:tabLst>
                <a:tab pos="457200" algn="l"/>
              </a:tabLst>
            </a:pPr>
            <a:r>
              <a:rPr lang="en-CA" sz="1200" dirty="0">
                <a:effectLst/>
                <a:latin typeface="Arial" panose="020B0604020202020204" pitchFamily="34" charset="0"/>
                <a:ea typeface="Times New Roman" panose="02020603050405020304" pitchFamily="18" charset="0"/>
                <a:cs typeface="Arial" panose="020B0604020202020204" pitchFamily="34" charset="0"/>
              </a:rPr>
              <a:t>For a number of years fruit flavours have been the most popular, both in the UK and internationally.</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dirty="0">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CA" sz="1200" dirty="0">
                <a:effectLst/>
                <a:latin typeface="Arial" panose="020B0604020202020204" pitchFamily="34" charset="0"/>
                <a:ea typeface="Times New Roman" panose="02020603050405020304" pitchFamily="18" charset="0"/>
                <a:cs typeface="Arial" panose="020B0604020202020204" pitchFamily="34" charset="0"/>
              </a:rPr>
              <a:t>Flavours are very important to users, and choosing a preferred flavour is one of the keys to successful stopping. Recent research has shown they can lead to greater satisfaction and success with stopping.</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Nicotine concentrations: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SzPts val="1400"/>
              <a:buFont typeface="Arial" panose="020B0604020202020204" pitchFamily="34" charset="0"/>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Vaping solutions come in various concentrations of nicotine, or with no nicotine at all. </a:t>
            </a:r>
            <a:r>
              <a:rPr lang="en-CA" sz="1200" dirty="0">
                <a:effectLst/>
                <a:latin typeface="Arial" panose="020B0604020202020204" pitchFamily="34" charset="0"/>
                <a:ea typeface="Times New Roman" panose="02020603050405020304" pitchFamily="18" charset="0"/>
                <a:cs typeface="Arial" panose="020B0604020202020204" pitchFamily="34" charset="0"/>
              </a:rPr>
              <a:t>The maximum nicotine concentration permitted in the UK is </a:t>
            </a:r>
            <a:r>
              <a:rPr lang="en-CA" dirty="0">
                <a:latin typeface="Arial" panose="020B0604020202020204" pitchFamily="34" charset="0"/>
                <a:ea typeface="Times New Roman" panose="02020603050405020304" pitchFamily="18" charset="0"/>
                <a:cs typeface="Arial" panose="020B0604020202020204" pitchFamily="34" charset="0"/>
              </a:rPr>
              <a:t>20mg/ml</a:t>
            </a:r>
            <a:endParaRPr lang="en-GB" dirty="0">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CA" sz="1200" dirty="0">
                <a:effectLst/>
                <a:latin typeface="Arial" panose="020B0604020202020204" pitchFamily="34" charset="0"/>
                <a:ea typeface="Times New Roman" panose="02020603050405020304" pitchFamily="18" charset="0"/>
                <a:cs typeface="Arial" panose="020B0604020202020204" pitchFamily="34" charset="0"/>
              </a:rPr>
              <a:t>Typically, nicotine content in e-liquid comes as 0mg/ml (0%), 3mg/ml (0.3%), 6mg/ml (0.6%), 12mg/ml (1.2%), and 18mg/ml (1.8%)</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The liquid is often labelled as weight (mg) per millilitre (ml), or as a percentage of volume (%). </a:t>
            </a:r>
            <a:r>
              <a:rPr lang="en-CA" sz="1200" dirty="0">
                <a:effectLst/>
                <a:latin typeface="Arial" panose="020B0604020202020204" pitchFamily="34" charset="0"/>
                <a:ea typeface="Times New Roman" panose="02020603050405020304" pitchFamily="18" charset="0"/>
                <a:cs typeface="Arial" panose="020B0604020202020204" pitchFamily="34" charset="0"/>
              </a:rPr>
              <a:t>So 12mg/ml of nicotine in an e-liquid could be expressed as 12mg nicotine or 1.2% ‒ they mean the same thing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 </a:t>
            </a:r>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31</a:t>
            </a:fld>
            <a:endParaRPr lang="en-US" dirty="0"/>
          </a:p>
        </p:txBody>
      </p:sp>
    </p:spTree>
    <p:extLst>
      <p:ext uri="{BB962C8B-B14F-4D97-AF65-F5344CB8AC3E}">
        <p14:creationId xmlns:p14="http://schemas.microsoft.com/office/powerpoint/2010/main" val="33642974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b="1" dirty="0">
                <a:latin typeface="Arial" panose="020B0604020202020204" pitchFamily="34" charset="0"/>
                <a:cs typeface="Arial" panose="020B0604020202020204" pitchFamily="34" charset="0"/>
              </a:rPr>
              <a:t>[Optional slide – hide to remove]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We know the speed of nicotine delivery has a direct impact on the ability of aids to assist with relieving withdrawal and urges to smoke, whilst also giving people who smoke a substitute for cigarette smoking.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 speed of nicotine delivery from newer vaping device has increased, improving satisfaction among users. In fact, as this technology progresses, they are coming closer to achieving the speed of nicotine delivered via cigarettes. Users report greater satisfaction and relief of cravings.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This slide gives us a visual of the speed of nicotine delivery for first generation devices [depicted by the blue line] and newer generation vaping devices [depicted in orange]. You can see the newer generation devices have improved speed of delivery.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Some patients may tell you that they tried using a vape in the past and found it was not a good substitute to smoking (“it didn’t work for me’). You can explain to these patients that, because improved technology has led to increased nicotine delivery speeds, newer devices may be able to effectively relieve their withdrawal symptoms and urges to smoke.</a:t>
            </a:r>
          </a:p>
          <a:p>
            <a:endParaRPr lang="en-US" dirty="0">
              <a:latin typeface="Calibri"/>
              <a:cs typeface="Calibri"/>
            </a:endParaRPr>
          </a:p>
          <a:p>
            <a:r>
              <a:rPr lang="en-US" b="1" dirty="0">
                <a:latin typeface="Arial" panose="020B0604020202020204" pitchFamily="34" charset="0"/>
                <a:cs typeface="Arial" panose="020B0604020202020204" pitchFamily="34" charset="0"/>
              </a:rPr>
              <a:t>Sources:</a:t>
            </a:r>
          </a:p>
          <a:p>
            <a:pPr marL="171450" indent="-171450">
              <a:buFont typeface="Arial" panose="020B0604020202020204" pitchFamily="34" charset="0"/>
              <a:buChar char="•"/>
            </a:pPr>
            <a:r>
              <a:rPr lang="en-CA" b="0" i="0" dirty="0">
                <a:solidFill>
                  <a:srgbClr val="212121"/>
                </a:solidFill>
                <a:effectLst/>
                <a:latin typeface="Arial" panose="020B0604020202020204" pitchFamily="34" charset="0"/>
                <a:cs typeface="Arial" panose="020B0604020202020204" pitchFamily="34" charset="0"/>
              </a:rPr>
              <a:t>Hajek P, Pittaccio K, Pesola F, Myers Smith K, Phillips-Waller A, Przulj D. Nicotine delivery and users' reactions to Juul compared with cigarettes and other e-cigarette products. Addiction. 2020 Jun;115(6):1141-1148. doi: 10.1111/add.14936. Epub 2020 Jan 29. PMID: 31994254; PMCID: PMC7318270.</a:t>
            </a:r>
            <a:endParaRPr 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CA" b="0" i="0" dirty="0">
                <a:solidFill>
                  <a:srgbClr val="212121"/>
                </a:solidFill>
                <a:effectLst/>
                <a:latin typeface="Arial" panose="020B0604020202020204" pitchFamily="34" charset="0"/>
                <a:cs typeface="Arial" panose="020B0604020202020204" pitchFamily="34" charset="0"/>
              </a:rPr>
              <a:t>Phillips-Waller A, Przulj D, Pesola F, Smith KM, Hajek P. Nicotine Delivery and User Ratings of IQOS Heated Tobacco System Compared With Cigarettes, Juul, and Refillable E-Cigarettes. Nicotine Tob Res. 2021 Oct 7;23(11):1889-1894. doi: 10.1093/ntr/ntab094. PMID: 33983450; PMCID: PMC8496472.</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32</a:t>
            </a:fld>
            <a:endParaRPr lang="en-US" dirty="0"/>
          </a:p>
        </p:txBody>
      </p:sp>
    </p:spTree>
    <p:extLst>
      <p:ext uri="{BB962C8B-B14F-4D97-AF65-F5344CB8AC3E}">
        <p14:creationId xmlns:p14="http://schemas.microsoft.com/office/powerpoint/2010/main" val="41197345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Arial" panose="020B0604020202020204" pitchFamily="34" charset="0"/>
                <a:ea typeface="Times New Roman" panose="02020603050405020304" pitchFamily="18" charset="0"/>
                <a:cs typeface="Arial" panose="020B0604020202020204" pitchFamily="34" charset="0"/>
              </a:rPr>
              <a:t>So, </a:t>
            </a:r>
            <a:r>
              <a:rPr lang="en-US" sz="1200" dirty="0">
                <a:effectLst/>
                <a:latin typeface="Arial" panose="020B0604020202020204" pitchFamily="34" charset="0"/>
                <a:ea typeface="Times New Roman" panose="02020603050405020304" pitchFamily="18" charset="0"/>
                <a:cs typeface="Arial" panose="020B0604020202020204" pitchFamily="34" charset="0"/>
              </a:rPr>
              <a:t>let’s see what your response is to this multiple-choice question.</a:t>
            </a:r>
            <a:r>
              <a:rPr lang="en-US"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[Invite participants to place their answer – A, B or C – in the chat or respond verbally]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58775" indent="-350838">
              <a:spcBef>
                <a:spcPts val="1000"/>
              </a:spcBef>
              <a:spcAft>
                <a:spcPts val="1000"/>
              </a:spcAft>
              <a:buAutoNum type="alphaUcPeriod"/>
            </a:pPr>
            <a:r>
              <a:rPr lang="en-US" dirty="0">
                <a:solidFill>
                  <a:schemeClr val="bg1"/>
                </a:solidFill>
                <a:latin typeface="Arial" panose="020B0604020202020204" pitchFamily="34" charset="0"/>
                <a:cs typeface="Arial" panose="020B0604020202020204" pitchFamily="34" charset="0"/>
              </a:rPr>
              <a:t>Vaping is equally harmful to smoking cigarettes</a:t>
            </a:r>
          </a:p>
          <a:p>
            <a:pPr marL="358775" indent="-350838">
              <a:spcBef>
                <a:spcPts val="1000"/>
              </a:spcBef>
              <a:spcAft>
                <a:spcPts val="1000"/>
              </a:spcAft>
              <a:buAutoNum type="alphaUcPeriod"/>
            </a:pPr>
            <a:r>
              <a:rPr lang="en-US" dirty="0">
                <a:solidFill>
                  <a:schemeClr val="bg1"/>
                </a:solidFill>
                <a:latin typeface="Arial" panose="020B0604020202020204" pitchFamily="34" charset="0"/>
                <a:cs typeface="Arial" panose="020B0604020202020204" pitchFamily="34" charset="0"/>
              </a:rPr>
              <a:t>Vaping less harmful than smoking cigarettes, but not by much</a:t>
            </a:r>
          </a:p>
          <a:p>
            <a:pPr marL="358775" indent="-350838">
              <a:spcBef>
                <a:spcPts val="1000"/>
              </a:spcBef>
              <a:spcAft>
                <a:spcPts val="1000"/>
              </a:spcAft>
              <a:buFont typeface="Lucida Grande" panose="020B0600040502020204" pitchFamily="34" charset="0"/>
              <a:buAutoNum type="alphaUcPeriod"/>
            </a:pPr>
            <a:r>
              <a:rPr lang="en-US" dirty="0">
                <a:solidFill>
                  <a:schemeClr val="bg1"/>
                </a:solidFill>
                <a:latin typeface="Arial" panose="020B0604020202020204" pitchFamily="34" charset="0"/>
                <a:cs typeface="Arial" panose="020B0604020202020204" pitchFamily="34" charset="0"/>
              </a:rPr>
              <a:t>Vaping is much less harmful than smoking cigarettes (</a:t>
            </a:r>
            <a:r>
              <a:rPr lang="en-US" b="1" dirty="0">
                <a:solidFill>
                  <a:schemeClr val="bg1"/>
                </a:solidFill>
                <a:latin typeface="Arial" panose="020B0604020202020204" pitchFamily="34" charset="0"/>
                <a:cs typeface="Arial" panose="020B0604020202020204" pitchFamily="34" charset="0"/>
              </a:rPr>
              <a:t>CORRECT RESPONSE</a:t>
            </a:r>
            <a:r>
              <a:rPr lang="en-US" dirty="0">
                <a:solidFill>
                  <a:schemeClr val="bg1"/>
                </a:solidFill>
                <a:latin typeface="Arial" panose="020B0604020202020204" pitchFamily="34" charset="0"/>
                <a:cs typeface="Arial" panose="020B0604020202020204" pitchFamily="34" charset="0"/>
              </a:rPr>
              <a:t>)</a:t>
            </a:r>
          </a:p>
          <a:p>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Ok, let’s have a look then at the latest evidence.</a:t>
            </a:r>
            <a:r>
              <a:rPr lang="en-US"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0" i="0" kern="1200" baseline="0" dirty="0">
              <a:solidFill>
                <a:schemeClr val="tx1"/>
              </a:solidFill>
              <a:effectLst/>
              <a:latin typeface="Century Gothic" panose="020B0502020202020204" pitchFamily="34" charset="0"/>
              <a:ea typeface="Geneva" pitchFamily="-109" charset="0"/>
              <a:cs typeface="Geneva" pitchFamily="-109" charset="0"/>
            </a:endParaRP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33</a:t>
            </a:fld>
            <a:endParaRPr lang="en-US" dirty="0"/>
          </a:p>
        </p:txBody>
      </p:sp>
    </p:spTree>
    <p:extLst>
      <p:ext uri="{BB962C8B-B14F-4D97-AF65-F5344CB8AC3E}">
        <p14:creationId xmlns:p14="http://schemas.microsoft.com/office/powerpoint/2010/main" val="31058780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eaLnBrk="1" hangingPunct="1">
              <a:spcBef>
                <a:spcPct val="0"/>
              </a:spcBef>
            </a:pPr>
            <a:r>
              <a:rPr lang="en-US" sz="1200" dirty="0">
                <a:latin typeface="Arial" panose="020B0604020202020204" pitchFamily="34" charset="0"/>
                <a:cs typeface="Arial" panose="020B0604020202020204" pitchFamily="34" charset="0"/>
              </a:rPr>
              <a:t>Since 2015 Public Health England (now the Office for Health Disparities and Inequalities or OHID) has published an annual report summarising the latest research evidence related to vaping safety and effectiveness. The latest report was published in September 2022.  </a:t>
            </a:r>
          </a:p>
          <a:p>
            <a:pPr eaLnBrk="1" hangingPunct="1">
              <a:spcBef>
                <a:spcPct val="0"/>
              </a:spcBef>
            </a:pPr>
            <a:endParaRPr lang="en-US" sz="1200" dirty="0">
              <a:latin typeface="Arial" panose="020B0604020202020204" pitchFamily="34" charset="0"/>
              <a:cs typeface="Arial" panose="020B0604020202020204" pitchFamily="34" charset="0"/>
            </a:endParaRPr>
          </a:p>
          <a:p>
            <a:pPr marL="171450" indent="-171450" eaLnBrk="1" hangingPunct="1">
              <a:spcBef>
                <a:spcPct val="0"/>
              </a:spcBef>
              <a:buFont typeface="Arial" panose="020B0604020202020204" pitchFamily="34" charset="0"/>
              <a:buChar char="•"/>
            </a:pPr>
            <a:r>
              <a:rPr lang="en-US" sz="1200" dirty="0">
                <a:latin typeface="Arial" panose="020B0604020202020204" pitchFamily="34" charset="0"/>
                <a:cs typeface="Arial" panose="020B0604020202020204" pitchFamily="34" charset="0"/>
              </a:rPr>
              <a:t>The report concluded that, while not completely risk-free, vaping is significantly less harmful than smoking cigarettes and poses only a small fraction of the risk of smoking.  </a:t>
            </a:r>
          </a:p>
          <a:p>
            <a:pPr marL="171450" indent="-171450" eaLnBrk="1" hangingPunct="1">
              <a:spcBef>
                <a:spcPct val="0"/>
              </a:spcBef>
              <a:buFont typeface="Arial" panose="020B0604020202020204" pitchFamily="34" charset="0"/>
              <a:buChar char="•"/>
            </a:pPr>
            <a:r>
              <a:rPr lang="en-US" sz="1200" dirty="0">
                <a:latin typeface="Arial" panose="020B0604020202020204" pitchFamily="34" charset="0"/>
                <a:cs typeface="Arial" panose="020B0604020202020204" pitchFamily="34" charset="0"/>
              </a:rPr>
              <a:t>Although the vapour produced by vapes has been found to contain some toxicants, these are at much lower levels than levels found in cigarettes. </a:t>
            </a:r>
          </a:p>
          <a:p>
            <a:pPr marL="171450" indent="-171450" eaLnBrk="1" hangingPunct="1">
              <a:spcBef>
                <a:spcPct val="0"/>
              </a:spcBef>
              <a:buFont typeface="Arial" panose="020B0604020202020204" pitchFamily="34" charset="0"/>
              <a:buChar char="•"/>
            </a:pPr>
            <a:r>
              <a:rPr lang="en-US" sz="1200" dirty="0">
                <a:latin typeface="Arial" panose="020B0604020202020204" pitchFamily="34" charset="0"/>
                <a:cs typeface="Arial" panose="020B0604020202020204" pitchFamily="34" charset="0"/>
              </a:rPr>
              <a:t>Unlike cigarettes, vapes do not burn tobacco and do not produce tar or carbon monoxide ‒ the two components of tobacco smoke responsible for most smoking-related illness.</a:t>
            </a:r>
          </a:p>
          <a:p>
            <a:pPr eaLnBrk="1" hangingPunct="1">
              <a:spcBef>
                <a:spcPct val="0"/>
              </a:spcBef>
            </a:pPr>
            <a:endParaRPr lang="en-US" sz="1200" dirty="0">
              <a:latin typeface="Arial" panose="020B0604020202020204" pitchFamily="34" charset="0"/>
              <a:cs typeface="Arial" panose="020B0604020202020204" pitchFamily="34" charset="0"/>
            </a:endParaRPr>
          </a:p>
          <a:p>
            <a:r>
              <a:rPr lang="en-CA" sz="1200" b="1" i="0" dirty="0">
                <a:solidFill>
                  <a:srgbClr val="0B0C0C"/>
                </a:solidFill>
                <a:effectLst/>
                <a:latin typeface="Arial" panose="020B0604020202020204" pitchFamily="34" charset="0"/>
                <a:cs typeface="Arial" panose="020B0604020202020204" pitchFamily="34" charset="0"/>
              </a:rPr>
              <a:t>Statement from the 2022 OHID report</a:t>
            </a:r>
            <a:r>
              <a:rPr lang="en-CA" sz="1200" b="1" dirty="0">
                <a:solidFill>
                  <a:srgbClr val="0B0C0C"/>
                </a:solidFill>
                <a:latin typeface="Arial" panose="020B0604020202020204" pitchFamily="34" charset="0"/>
                <a:cs typeface="Arial" panose="020B0604020202020204" pitchFamily="34" charset="0"/>
              </a:rPr>
              <a:t> </a:t>
            </a:r>
            <a:r>
              <a:rPr lang="en-CA" sz="1200" b="1" i="0" dirty="0">
                <a:solidFill>
                  <a:srgbClr val="0B0C0C"/>
                </a:solidFill>
                <a:effectLst/>
                <a:latin typeface="Arial" panose="020B0604020202020204" pitchFamily="34" charset="0"/>
                <a:cs typeface="Arial" panose="020B0604020202020204" pitchFamily="34" charset="0"/>
              </a:rPr>
              <a:t>on the change from “95% less harmful” to “small faction of risks”</a:t>
            </a:r>
            <a:endParaRPr lang="en-CA" sz="1200" b="1" dirty="0">
              <a:solidFill>
                <a:srgbClr val="0B0C0C"/>
              </a:solidFill>
              <a:latin typeface="Arial" panose="020B0604020202020204" pitchFamily="34" charset="0"/>
              <a:cs typeface="Arial" panose="020B0604020202020204" pitchFamily="34" charset="0"/>
            </a:endParaRPr>
          </a:p>
          <a:p>
            <a:r>
              <a:rPr lang="en-CA" sz="1200" b="0" i="0" dirty="0">
                <a:solidFill>
                  <a:srgbClr val="0B0C0C"/>
                </a:solidFill>
                <a:effectLst/>
                <a:latin typeface="Arial" panose="020B0604020202020204" pitchFamily="34" charset="0"/>
                <a:cs typeface="Arial" panose="020B0604020202020204" pitchFamily="34" charset="0"/>
              </a:rPr>
              <a:t>We have previously stated, in </a:t>
            </a:r>
            <a:r>
              <a:rPr lang="en-CA" sz="1200" b="0" i="0" dirty="0">
                <a:solidFill>
                  <a:srgbClr val="1D70B8"/>
                </a:solidFill>
                <a:effectLst/>
                <a:latin typeface="Arial" panose="020B0604020202020204" pitchFamily="34" charset="0"/>
                <a:cs typeface="Arial" panose="020B0604020202020204" pitchFamily="34" charset="0"/>
                <a:hlinkClick r:id="rId3"/>
              </a:rPr>
              <a:t>our 2015 report</a:t>
            </a:r>
            <a:r>
              <a:rPr lang="en-CA" sz="1200" b="0" i="0" dirty="0">
                <a:solidFill>
                  <a:srgbClr val="0B0C0C"/>
                </a:solidFill>
                <a:effectLst/>
                <a:latin typeface="Arial" panose="020B0604020202020204" pitchFamily="34" charset="0"/>
                <a:cs typeface="Arial" panose="020B0604020202020204" pitchFamily="34" charset="0"/>
              </a:rPr>
              <a:t>, vaping poses only a small fraction of the risk of smoking and is at least 95% less harmful than smoking (that is, smoking is at least 20 times more harmful to users than vaping). This was to help the public and health professionals make sense of the difference in the magnitude of risk between vaping and smoking.</a:t>
            </a:r>
            <a:endParaRPr lang="en-CA" sz="1200" dirty="0">
              <a:latin typeface="Arial" panose="020B0604020202020204" pitchFamily="34" charset="0"/>
              <a:cs typeface="Arial" panose="020B0604020202020204" pitchFamily="34" charset="0"/>
            </a:endParaRPr>
          </a:p>
          <a:p>
            <a:pPr algn="l"/>
            <a:r>
              <a:rPr lang="en-CA" sz="1200" b="0" i="0" dirty="0">
                <a:solidFill>
                  <a:srgbClr val="0B0C0C"/>
                </a:solidFill>
                <a:effectLst/>
                <a:latin typeface="Arial" panose="020B0604020202020204" pitchFamily="34" charset="0"/>
                <a:cs typeface="Arial" panose="020B0604020202020204" pitchFamily="34" charset="0"/>
              </a:rPr>
              <a:t>We are aware that summarising the relative risks of vaping versus smoking across a range of different products and behaviours and assessed across multiple biomarkers can be simplistic and misinterpreted. Based on the reviewed evidence, we believe that the ‘at least 95% less harmful’ estimate remains broadly accurate, at least over short term and medium term periods. However, it might now be more appropriate and unifying to summarise our findings using our other firm statement: that vaping poses only a small fraction of the risks of smoking. As we have also previously stated and reiterate, this does not mean vaping is risk-free, particularly for people who have never smoked.</a:t>
            </a:r>
          </a:p>
          <a:p>
            <a:pPr algn="l"/>
            <a:r>
              <a:rPr lang="en-CA" sz="1200" b="0" i="0" dirty="0">
                <a:solidFill>
                  <a:srgbClr val="0B0C0C"/>
                </a:solidFill>
                <a:effectLst/>
                <a:latin typeface="Arial" panose="020B0604020202020204" pitchFamily="34" charset="0"/>
                <a:cs typeface="Arial" panose="020B0604020202020204" pitchFamily="34" charset="0"/>
              </a:rPr>
              <a:t>This magnitude of relative risk between vaping and smoking is not reflected in current public perceptions which, as our review has shown, can be influenced by interventions.</a:t>
            </a:r>
          </a:p>
          <a:p>
            <a:endParaRPr lang="en-US" sz="1200" dirty="0">
              <a:latin typeface="Arial" panose="020B0604020202020204" pitchFamily="34" charset="0"/>
              <a:cs typeface="Arial" panose="020B0604020202020204" pitchFamily="34" charset="0"/>
            </a:endParaRPr>
          </a:p>
          <a:p>
            <a:pPr eaLnBrk="1" hangingPunct="1">
              <a:spcBef>
                <a:spcPct val="0"/>
              </a:spcBef>
            </a:pPr>
            <a:r>
              <a:rPr lang="en-US" sz="1200" b="1" dirty="0">
                <a:latin typeface="Arial" panose="020B0604020202020204" pitchFamily="34" charset="0"/>
                <a:cs typeface="Arial" panose="020B0604020202020204" pitchFamily="34" charset="0"/>
              </a:rPr>
              <a:t>Sources:</a:t>
            </a:r>
          </a:p>
          <a:p>
            <a:pPr marL="171450" marR="0" indent="-1714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sz="1200" dirty="0">
                <a:latin typeface="Arial" panose="020B0604020202020204" pitchFamily="34" charset="0"/>
                <a:cs typeface="Arial" panose="020B0604020202020204" pitchFamily="34" charset="0"/>
              </a:rPr>
              <a:t>Public Health England. Vaping in England: evidence update,</a:t>
            </a:r>
            <a:r>
              <a:rPr lang="en-US" sz="1200" baseline="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2021</a:t>
            </a:r>
          </a:p>
          <a:p>
            <a:pPr marL="171450" marR="0" lvl="0" indent="-1714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sz="1200" dirty="0">
                <a:latin typeface="Arial" panose="020B0604020202020204" pitchFamily="34" charset="0"/>
                <a:cs typeface="Arial" panose="020B0604020202020204" pitchFamily="34" charset="0"/>
              </a:rPr>
              <a:t>Office for Health Improvement and Disparities. Nicotine vaping in England: an evidence update including health risks and perceptions,</a:t>
            </a:r>
            <a:r>
              <a:rPr lang="en-US" sz="1200" baseline="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2022</a:t>
            </a:r>
            <a:endParaRPr lang="en-GB" sz="1200" dirty="0">
              <a:latin typeface="Arial" panose="020B0604020202020204" pitchFamily="34" charset="0"/>
              <a:cs typeface="Arial" panose="020B0604020202020204" pitchFamily="34" charset="0"/>
            </a:endParaRPr>
          </a:p>
          <a:p>
            <a:pPr marL="171450" marR="0" indent="-1714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lang="en-GB" sz="1200" dirty="0"/>
          </a:p>
          <a:p>
            <a:pPr eaLnBrk="1" hangingPunct="1">
              <a:spcBef>
                <a:spcPct val="0"/>
              </a:spcBef>
            </a:pPr>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34</a:t>
            </a:fld>
            <a:endParaRPr lang="en-US" dirty="0"/>
          </a:p>
        </p:txBody>
      </p:sp>
    </p:spTree>
    <p:extLst>
      <p:ext uri="{BB962C8B-B14F-4D97-AF65-F5344CB8AC3E}">
        <p14:creationId xmlns:p14="http://schemas.microsoft.com/office/powerpoint/2010/main" val="33085010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sz="1200" dirty="0">
                <a:effectLst/>
                <a:latin typeface="Arial" panose="020B0604020202020204" pitchFamily="34" charset="0"/>
                <a:ea typeface="Times New Roman" panose="02020603050405020304" pitchFamily="18" charset="0"/>
                <a:cs typeface="Arial" panose="020B0604020202020204" pitchFamily="34" charset="0"/>
              </a:rPr>
              <a:t>Most things that we do carry some risk and so it is unlikely that we will ever be able to say that vapes are completely safe.</a:t>
            </a: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However, when considering the safety of vaping we need to take into account that virtually all vape users are either current or ex-smokers (smoked in past). It is therefore more appropriate to ask the question: how much less harmful than smoking is vaping?</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dirty="0">
                <a:effectLst/>
                <a:latin typeface="Arial" panose="020B0604020202020204" pitchFamily="34" charset="0"/>
                <a:ea typeface="Times New Roman" panose="02020603050405020304" pitchFamily="18" charset="0"/>
                <a:cs typeface="Arial" panose="020B0604020202020204" pitchFamily="34" charset="0"/>
              </a:rPr>
              <a:t>Short-term exposure to vaping appears to pose few if any risks. Mouth and throat irritation are the most commonly reported symptoms (drinking more water helps with the typical dry mouth that new vapers experience), and these subside over time. There is no high-quality safety data from long-term vape use, but there is no good reason to expect that their use would be anywhere near as risky as smoking. </a:t>
            </a: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This slide puts things in perspective. When we compare the risk of various nicotine-containing products with smoking cigarettes (with a reference point of 100) we can see where products lie relative to the risk of continuing to smoke cigarettes.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Source: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Estimating the Harms of Nicotine-Containing Products Using the MCDA Approach: Nutt, Phillips, Balfour, Curran, Dockrell, Foulds, Fagerstrom, Letlape, Milton, Polosa, Ramsey, Sweanor. </a:t>
            </a:r>
            <a:r>
              <a:rPr lang="is-IS" sz="1200" dirty="0">
                <a:effectLst/>
                <a:latin typeface="Arial" panose="020B0604020202020204" pitchFamily="34" charset="0"/>
                <a:ea typeface="Times New Roman" panose="02020603050405020304" pitchFamily="18" charset="0"/>
                <a:cs typeface="Arial" panose="020B0604020202020204" pitchFamily="34" charset="0"/>
              </a:rPr>
              <a:t>Eur Addict Res 2014;20:218-225</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b="1" dirty="0">
                <a:effectLst/>
                <a:latin typeface="Arial" panose="020B0604020202020204" pitchFamily="34" charset="0"/>
                <a:ea typeface="Times New Roman" panose="02020603050405020304" pitchFamily="18" charset="0"/>
                <a:cs typeface="Arial" panose="020B0604020202020204" pitchFamily="34" charset="0"/>
              </a:rPr>
              <a:t>Vaping deaths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During 2019, the Centers for Disease Control and Prevention (CDC) in the US reported over 2,000 confirmed and probable e-cigarette or vaping product use-associated lung injuries (EVALI), and over 50 fatalities. </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dirty="0">
                <a:effectLst/>
                <a:latin typeface="Arial" panose="020B0604020202020204" pitchFamily="34" charset="0"/>
                <a:ea typeface="Times New Roman" panose="02020603050405020304" pitchFamily="18" charset="0"/>
                <a:cs typeface="Arial" panose="020B0604020202020204" pitchFamily="34" charset="0"/>
              </a:rPr>
              <a:t>The deaths occurred in very specific circumstances: mainly young men who used THC (cannabis) containing liquids in their devices. Subsequently, a specific additive (vitamin E acetate) has been identified as a likely cause of EVALI. </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dirty="0">
                <a:effectLst/>
                <a:latin typeface="Arial" panose="020B0604020202020204" pitchFamily="34" charset="0"/>
                <a:ea typeface="Times New Roman" panose="02020603050405020304" pitchFamily="18" charset="0"/>
                <a:cs typeface="Arial" panose="020B0604020202020204" pitchFamily="34" charset="0"/>
              </a:rPr>
              <a:t>Public Health England consider that, on balance, these cases of lung disease, and in some cases death, are not related to the vaping of nicotine.</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b="1" dirty="0">
                <a:effectLst/>
                <a:latin typeface="Arial" panose="020B0604020202020204" pitchFamily="34" charset="0"/>
                <a:ea typeface="Times New Roman" panose="02020603050405020304" pitchFamily="18" charset="0"/>
                <a:cs typeface="Arial" panose="020B0604020202020204" pitchFamily="34" charset="0"/>
              </a:rPr>
              <a:t>Popcorn lung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There have never been any confirmed cases of ‘popcorn lung’ from vaping nicotine. </a:t>
            </a:r>
            <a:r>
              <a:rPr lang="en-GB" sz="1200" dirty="0">
                <a:effectLst/>
                <a:latin typeface="Arial" panose="020B0604020202020204" pitchFamily="34" charset="0"/>
                <a:ea typeface="Times New Roman" panose="02020603050405020304" pitchFamily="18" charset="0"/>
                <a:cs typeface="Arial" panose="020B0604020202020204" pitchFamily="34" charset="0"/>
              </a:rPr>
              <a:t>Diacetyl (a flavour used in popcorn) is safe for oral consumption but, when heated and inhaled in large doses over a long period, can cause permanent bronchiolitis ('popcorn lung'). </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dirty="0">
                <a:effectLst/>
                <a:latin typeface="Arial" panose="020B0604020202020204" pitchFamily="34" charset="0"/>
                <a:ea typeface="Times New Roman" panose="02020603050405020304" pitchFamily="18" charset="0"/>
                <a:cs typeface="Arial" panose="020B0604020202020204" pitchFamily="34" charset="0"/>
              </a:rPr>
              <a:t>In the UK, diacetyl was banned in e-cigarette liquids under the EU Tobacco Products Directive (TPD) in 2016. So, e-liquids sold in the UK shouldn’t contain diacetyl. It is worth noting that cigarette smoke contains diacetyl. </a:t>
            </a:r>
          </a:p>
          <a:p>
            <a:br>
              <a:rPr lang="en-GB" sz="1200" dirty="0">
                <a:effectLst/>
                <a:latin typeface="Arial" panose="020B0604020202020204" pitchFamily="34" charset="0"/>
                <a:ea typeface="Times New Roman" panose="02020603050405020304" pitchFamily="18" charset="0"/>
                <a:cs typeface="Arial" panose="020B0604020202020204" pitchFamily="34" charset="0"/>
              </a:rPr>
            </a:br>
            <a:r>
              <a:rPr lang="en-GB" sz="1200" dirty="0">
                <a:effectLst/>
                <a:latin typeface="Arial" panose="020B0604020202020204" pitchFamily="34" charset="0"/>
                <a:ea typeface="Times New Roman" panose="02020603050405020304" pitchFamily="18" charset="0"/>
                <a:cs typeface="Arial" panose="020B0604020202020204" pitchFamily="34" charset="0"/>
              </a:rPr>
              <a:t>Although there is no research to date that shows any clear dangers of flavours in e-cigarette vapour, health risks from long-term use could emerge. Again, these risks are likely to be significantly lower than the risks of continued smoking.</a:t>
            </a:r>
          </a:p>
          <a:p>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35</a:t>
            </a:fld>
            <a:endParaRPr lang="en-US" dirty="0"/>
          </a:p>
        </p:txBody>
      </p:sp>
    </p:spTree>
    <p:extLst>
      <p:ext uri="{BB962C8B-B14F-4D97-AF65-F5344CB8AC3E}">
        <p14:creationId xmlns:p14="http://schemas.microsoft.com/office/powerpoint/2010/main" val="23730858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defRPr/>
            </a:pPr>
            <a:r>
              <a:rPr lang="en-US" dirty="0">
                <a:latin typeface="Arial" panose="020B0604020202020204" pitchFamily="34" charset="0"/>
                <a:cs typeface="Arial" panose="020B0604020202020204" pitchFamily="34" charset="0"/>
              </a:rPr>
              <a:t>We</a:t>
            </a:r>
            <a:r>
              <a:rPr lang="en-US" sz="1200" dirty="0">
                <a:latin typeface="Arial" panose="020B0604020202020204" pitchFamily="34" charset="0"/>
                <a:cs typeface="Arial" panose="020B0604020202020204" pitchFamily="34" charset="0"/>
              </a:rPr>
              <a:t> often hear concerns </a:t>
            </a:r>
            <a:r>
              <a:rPr lang="en-US" dirty="0">
                <a:latin typeface="Arial" panose="020B0604020202020204" pitchFamily="34" charset="0"/>
                <a:cs typeface="Arial" panose="020B0604020202020204" pitchFamily="34" charset="0"/>
              </a:rPr>
              <a:t>from </a:t>
            </a:r>
            <a:r>
              <a:rPr lang="en-US" sz="1200" dirty="0">
                <a:latin typeface="Arial" panose="020B0604020202020204" pitchFamily="34" charset="0"/>
                <a:cs typeface="Arial" panose="020B0604020202020204" pitchFamily="34" charset="0"/>
              </a:rPr>
              <a:t>healthcare professionals, patients and/or family that vapes are </a:t>
            </a:r>
            <a:r>
              <a:rPr lang="en-CA" sz="1200" dirty="0">
                <a:latin typeface="Arial" panose="020B0604020202020204" pitchFamily="34" charset="0"/>
                <a:cs typeface="Arial" panose="020B0604020202020204" pitchFamily="34" charset="0"/>
              </a:rPr>
              <a:t>unregulated and no one knows what’s in them. </a:t>
            </a:r>
          </a:p>
          <a:p>
            <a:pPr eaLnBrk="1" hangingPunct="1">
              <a:spcBef>
                <a:spcPct val="0"/>
              </a:spcBef>
              <a:defRPr/>
            </a:pPr>
            <a:endParaRPr lang="en-CA" sz="1200" dirty="0">
              <a:latin typeface="Arial" panose="020B0604020202020204" pitchFamily="34" charset="0"/>
              <a:cs typeface="Arial" panose="020B0604020202020204" pitchFamily="34" charset="0"/>
            </a:endParaRPr>
          </a:p>
          <a:p>
            <a:pPr eaLnBrk="1" hangingPunct="1">
              <a:spcBef>
                <a:spcPct val="0"/>
              </a:spcBef>
              <a:defRPr/>
            </a:pPr>
            <a:r>
              <a:rPr lang="en-CA" sz="1200" dirty="0">
                <a:latin typeface="Arial" panose="020B0604020202020204" pitchFamily="34" charset="0"/>
                <a:cs typeface="Arial" panose="020B0604020202020204" pitchFamily="34" charset="0"/>
              </a:rPr>
              <a:t>However, nicotine-containing vapes are regulated by the </a:t>
            </a:r>
            <a:r>
              <a:rPr lang="en-GB" sz="1200" dirty="0">
                <a:latin typeface="Arial" panose="020B0604020202020204" pitchFamily="34" charset="0"/>
                <a:cs typeface="Arial" panose="020B0604020202020204" pitchFamily="34" charset="0"/>
              </a:rPr>
              <a:t>Medicines and Healthcare products Regulatory Agency (</a:t>
            </a:r>
            <a:r>
              <a:rPr lang="en-CA" sz="1200" dirty="0">
                <a:latin typeface="Arial" panose="020B0604020202020204" pitchFamily="34" charset="0"/>
                <a:cs typeface="Arial" panose="020B0604020202020204" pitchFamily="34" charset="0"/>
              </a:rPr>
              <a:t>MHRA) and non-nicotine vapes by Trading Standards. </a:t>
            </a:r>
          </a:p>
          <a:p>
            <a:pPr eaLnBrk="1" hangingPunct="1">
              <a:spcBef>
                <a:spcPct val="0"/>
              </a:spcBef>
              <a:defRPr/>
            </a:pPr>
            <a:endParaRPr lang="en-US" sz="1200" baseline="0" dirty="0">
              <a:latin typeface="Arial" panose="020B0604020202020204" pitchFamily="34" charset="0"/>
              <a:cs typeface="Arial" panose="020B0604020202020204" pitchFamily="34" charset="0"/>
            </a:endParaRPr>
          </a:p>
          <a:p>
            <a:r>
              <a:rPr lang="en-US" sz="1200" baseline="0" dirty="0">
                <a:latin typeface="Arial" panose="020B0604020202020204" pitchFamily="34" charset="0"/>
                <a:cs typeface="Arial" panose="020B0604020202020204" pitchFamily="34" charset="0"/>
              </a:rPr>
              <a:t>As of 2016, vaping devices are regulated by the government as part of the EU Tobacco Products directive to ensure safety standards are met. </a:t>
            </a:r>
            <a:r>
              <a:rPr lang="en-GB" sz="1200" b="0" i="0" u="none" strike="noStrike" kern="1200" dirty="0">
                <a:solidFill>
                  <a:schemeClr val="tx1"/>
                </a:solidFill>
                <a:effectLst/>
                <a:latin typeface="Arial" panose="020B0604020202020204" pitchFamily="34" charset="0"/>
                <a:cs typeface="Arial" panose="020B0604020202020204" pitchFamily="34" charset="0"/>
              </a:rPr>
              <a:t>Post-Brexit these are going through consultation and may change.</a:t>
            </a:r>
            <a:endParaRPr lang="en-US" sz="1200" baseline="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Marketing and promotion are restricted and manufacturers/suppliers cannot make medicinal claims unless products are licensed (there are no medicinally-licensed vaping devices currently available).</a:t>
            </a:r>
            <a:r>
              <a:rPr lang="en-US" altLang="en-US" dirty="0">
                <a:latin typeface="Arial" panose="020B0604020202020204" pitchFamily="34" charset="0"/>
                <a:cs typeface="Arial" panose="020B0604020202020204" pitchFamily="34" charset="0"/>
              </a:rPr>
              <a:t> </a:t>
            </a:r>
          </a:p>
          <a:p>
            <a:pPr marL="171450" indent="-171450">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The size of tanks (maximim size: 2ml), e-liquid containers (maximum size: 10ml) and nicotine concentrations (maximum strength: 20mg/ml or 2%) are all restricted.</a:t>
            </a:r>
            <a:r>
              <a:rPr lang="en-US" altLang="en-US" dirty="0">
                <a:latin typeface="Arial" panose="020B0604020202020204" pitchFamily="34" charset="0"/>
                <a:cs typeface="Arial" panose="020B0604020202020204" pitchFamily="34" charset="0"/>
              </a:rPr>
              <a:t> </a:t>
            </a:r>
            <a:endParaRPr lang="en-US" alt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dirty="0">
                <a:solidFill>
                  <a:srgbClr val="3F3F3F"/>
                </a:solidFill>
                <a:effectLst/>
                <a:latin typeface="Arial" panose="020B0604020202020204" pitchFamily="34" charset="0"/>
                <a:cs typeface="Arial" panose="020B0604020202020204" pitchFamily="34" charset="0"/>
              </a:rPr>
              <a:t> </a:t>
            </a:r>
            <a:r>
              <a:rPr lang="en-CA" dirty="0">
                <a:solidFill>
                  <a:srgbClr val="3F3F3F"/>
                </a:solidFill>
                <a:latin typeface="Arial" panose="020B0604020202020204" pitchFamily="34" charset="0"/>
                <a:cs typeface="Arial" panose="020B0604020202020204" pitchFamily="34" charset="0"/>
              </a:rPr>
              <a:t>It</a:t>
            </a:r>
            <a:r>
              <a:rPr lang="en-CA" dirty="0">
                <a:solidFill>
                  <a:srgbClr val="3F3F3F"/>
                </a:solidFill>
                <a:effectLst/>
                <a:latin typeface="Arial" panose="020B0604020202020204" pitchFamily="34" charset="0"/>
                <a:cs typeface="Arial" panose="020B0604020202020204" pitchFamily="34" charset="0"/>
              </a:rPr>
              <a:t> is illegal to sell a vape or purchase a vape for a person under 18 years in the UK.</a:t>
            </a: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36</a:t>
            </a:fld>
            <a:endParaRPr lang="en-US" dirty="0"/>
          </a:p>
        </p:txBody>
      </p:sp>
    </p:spTree>
    <p:extLst>
      <p:ext uri="{BB962C8B-B14F-4D97-AF65-F5344CB8AC3E}">
        <p14:creationId xmlns:p14="http://schemas.microsoft.com/office/powerpoint/2010/main" val="39983654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255aba8491d_0_175:notes"/>
          <p:cNvSpPr>
            <a:spLocks noGrp="1" noRot="1" noChangeAspect="1"/>
          </p:cNvSpPr>
          <p:nvPr>
            <p:ph type="sldImg" idx="2"/>
          </p:nvPr>
        </p:nvSpPr>
        <p:spPr>
          <a:xfrm>
            <a:off x="917575" y="744538"/>
            <a:ext cx="4962525"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39" name="Google Shape;239;g255aba8491d_0_175:notes"/>
          <p:cNvSpPr txBox="1">
            <a:spLocks noGrp="1"/>
          </p:cNvSpPr>
          <p:nvPr>
            <p:ph type="body" idx="1"/>
          </p:nvPr>
        </p:nvSpPr>
        <p:spPr>
          <a:xfrm>
            <a:off x="679450" y="4716463"/>
            <a:ext cx="5438700" cy="4467300"/>
          </a:xfrm>
          <a:prstGeom prst="rect">
            <a:avLst/>
          </a:prstGeom>
          <a:noFill/>
          <a:ln>
            <a:noFill/>
          </a:ln>
        </p:spPr>
        <p:txBody>
          <a:bodyPr spcFirstLastPara="1" wrap="square" lIns="91425" tIns="45700" rIns="91425" bIns="45700" anchor="t" anchorCtr="0">
            <a:noAutofit/>
          </a:bodyPr>
          <a:lstStyle/>
          <a:p>
            <a:pPr>
              <a:spcBef>
                <a:spcPts val="0"/>
              </a:spcBef>
              <a:spcAft>
                <a:spcPts val="0"/>
              </a:spcAft>
            </a:pPr>
            <a:r>
              <a:rPr lang="en-CA" b="1" dirty="0">
                <a:latin typeface="Arial" panose="020B0604020202020204" pitchFamily="34" charset="0"/>
                <a:cs typeface="Arial" panose="020B0604020202020204" pitchFamily="34" charset="0"/>
              </a:rPr>
              <a:t>[Review key points from slide]</a:t>
            </a:r>
          </a:p>
          <a:p>
            <a:pPr>
              <a:spcBef>
                <a:spcPts val="0"/>
              </a:spcBef>
              <a:spcAft>
                <a:spcPts val="0"/>
              </a:spcAft>
            </a:pPr>
            <a:endParaRPr lang="en-CA" b="1" dirty="0">
              <a:latin typeface="Arial" panose="020B0604020202020204" pitchFamily="34" charset="0"/>
              <a:cs typeface="Arial" panose="020B0604020202020204" pitchFamily="34" charset="0"/>
            </a:endParaRPr>
          </a:p>
          <a:p>
            <a:pPr marL="171450" indent="-171450">
              <a:lnSpc>
                <a:spcPts val="2000"/>
              </a:lnSpc>
              <a:spcBef>
                <a:spcPts val="500"/>
              </a:spcBef>
              <a:spcAft>
                <a:spcPts val="1000"/>
              </a:spcAft>
              <a:buFont typeface="Arial" panose="020B0604020202020204" pitchFamily="34" charset="0"/>
              <a:buChar char="•"/>
            </a:pPr>
            <a:r>
              <a:rPr lang="en-GB" b="1" dirty="0">
                <a:latin typeface="Arial" panose="020B0604020202020204" pitchFamily="34" charset="0"/>
                <a:cs typeface="Arial" panose="020B0604020202020204" pitchFamily="34" charset="0"/>
              </a:rPr>
              <a:t>Nicotine vapes</a:t>
            </a:r>
            <a:r>
              <a:rPr lang="en-GB" dirty="0">
                <a:latin typeface="Arial" panose="020B0604020202020204" pitchFamily="34" charset="0"/>
                <a:cs typeface="Arial" panose="020B0604020202020204" pitchFamily="34" charset="0"/>
              </a:rPr>
              <a:t> are now categorised as </a:t>
            </a:r>
            <a:r>
              <a:rPr lang="en-GB" b="1" dirty="0">
                <a:latin typeface="Arial" panose="020B0604020202020204" pitchFamily="34" charset="0"/>
                <a:cs typeface="Arial" panose="020B0604020202020204" pitchFamily="34" charset="0"/>
              </a:rPr>
              <a:t>a first-choice tobacco dependence aid (use to replace some of nicotine)</a:t>
            </a:r>
            <a:endParaRPr lang="en-US" dirty="0">
              <a:latin typeface="Arial" panose="020B0604020202020204" pitchFamily="34" charset="0"/>
              <a:cs typeface="Arial" panose="020B0604020202020204" pitchFamily="34" charset="0"/>
            </a:endParaRPr>
          </a:p>
          <a:p>
            <a:pPr marL="171450" indent="-171450">
              <a:lnSpc>
                <a:spcPts val="2000"/>
              </a:lnSpc>
              <a:spcBef>
                <a:spcPts val="500"/>
              </a:spcBef>
              <a:spcAft>
                <a:spcPts val="1000"/>
              </a:spcAft>
              <a:buFont typeface="Arial"/>
              <a:buChar char="•"/>
            </a:pPr>
            <a:r>
              <a:rPr lang="en-GB" dirty="0">
                <a:latin typeface="Arial" panose="020B0604020202020204" pitchFamily="34" charset="0"/>
                <a:cs typeface="Arial" panose="020B0604020202020204" pitchFamily="34" charset="0"/>
              </a:rPr>
              <a:t>Recent research shows that nicotine vapes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were more effective than combination NRT</a:t>
            </a:r>
            <a:endParaRPr lang="en-US" dirty="0">
              <a:latin typeface="Arial" panose="020B0604020202020204" pitchFamily="34" charset="0"/>
              <a:cs typeface="Arial" panose="020B0604020202020204" pitchFamily="34" charset="0"/>
            </a:endParaRPr>
          </a:p>
          <a:p>
            <a:pPr marL="171450" indent="-171450">
              <a:lnSpc>
                <a:spcPts val="2000"/>
              </a:lnSpc>
              <a:spcBef>
                <a:spcPts val="500"/>
              </a:spcBef>
              <a:spcAft>
                <a:spcPts val="1000"/>
              </a:spcAft>
              <a:buFont typeface="Arial"/>
              <a:buChar char="•"/>
            </a:pPr>
            <a:r>
              <a:rPr lang="en-GB" b="1" dirty="0">
                <a:latin typeface="Arial" panose="020B0604020202020204" pitchFamily="34" charset="0"/>
                <a:cs typeface="Arial" panose="020B0604020202020204" pitchFamily="34" charset="0"/>
              </a:rPr>
              <a:t>Nicotine vapes</a:t>
            </a:r>
            <a:r>
              <a:rPr lang="en-GB" dirty="0">
                <a:latin typeface="Arial" panose="020B0604020202020204" pitchFamily="34" charset="0"/>
                <a:cs typeface="Arial" panose="020B0604020202020204" pitchFamily="34" charset="0"/>
              </a:rPr>
              <a:t> have been shown to </a:t>
            </a:r>
            <a:r>
              <a:rPr lang="en-GB" b="1" dirty="0">
                <a:latin typeface="Arial" panose="020B0604020202020204" pitchFamily="34" charset="0"/>
                <a:cs typeface="Arial" panose="020B0604020202020204" pitchFamily="34" charset="0"/>
              </a:rPr>
              <a:t>increase rates of stopping </a:t>
            </a:r>
            <a:r>
              <a:rPr lang="en-GB" dirty="0">
                <a:latin typeface="Arial" panose="020B0604020202020204" pitchFamily="34" charset="0"/>
                <a:cs typeface="Arial" panose="020B0604020202020204" pitchFamily="34" charset="0"/>
              </a:rPr>
              <a:t>(nicotine dose matched to HSI just like we do for NRT)</a:t>
            </a:r>
            <a:endParaRPr lang="en-US" dirty="0">
              <a:latin typeface="Arial" panose="020B0604020202020204" pitchFamily="34" charset="0"/>
              <a:cs typeface="Arial" panose="020B0604020202020204" pitchFamily="34" charset="0"/>
            </a:endParaRPr>
          </a:p>
          <a:p>
            <a:pPr marL="171450" indent="-171450">
              <a:lnSpc>
                <a:spcPts val="2000"/>
              </a:lnSpc>
              <a:spcBef>
                <a:spcPts val="500"/>
              </a:spcBef>
              <a:spcAft>
                <a:spcPts val="1000"/>
              </a:spcAft>
              <a:buFont typeface="Arial"/>
              <a:buChar char="•"/>
            </a:pPr>
            <a:r>
              <a:rPr lang="en-GB" dirty="0">
                <a:latin typeface="Arial" panose="020B0604020202020204" pitchFamily="34" charset="0"/>
                <a:cs typeface="Arial" panose="020B0604020202020204" pitchFamily="34" charset="0"/>
              </a:rPr>
              <a:t>Newer devices </a:t>
            </a:r>
            <a:r>
              <a:rPr lang="en-GB" b="1" dirty="0">
                <a:latin typeface="Arial" panose="020B0604020202020204" pitchFamily="34" charset="0"/>
                <a:cs typeface="Arial" panose="020B0604020202020204" pitchFamily="34" charset="0"/>
              </a:rPr>
              <a:t>deliver nicotine more rapidly</a:t>
            </a:r>
            <a:r>
              <a:rPr lang="en-GB" dirty="0">
                <a:latin typeface="Arial" panose="020B0604020202020204" pitchFamily="34" charset="0"/>
                <a:cs typeface="Arial" panose="020B0604020202020204" pitchFamily="34" charset="0"/>
              </a:rPr>
              <a:t>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than NRT products, meaning greater satisfaction </a:t>
            </a:r>
          </a:p>
          <a:p>
            <a:pPr marL="171450" indent="-171450">
              <a:lnSpc>
                <a:spcPts val="2000"/>
              </a:lnSpc>
              <a:spcBef>
                <a:spcPts val="500"/>
              </a:spcBef>
              <a:spcAft>
                <a:spcPts val="1000"/>
              </a:spcAft>
              <a:buFont typeface="Arial"/>
              <a:buChar char="•"/>
            </a:pPr>
            <a:r>
              <a:rPr lang="en-GB" b="1" dirty="0">
                <a:latin typeface="Arial" panose="020B0604020202020204" pitchFamily="34" charset="0"/>
                <a:cs typeface="Arial" panose="020B0604020202020204" pitchFamily="34" charset="0"/>
              </a:rPr>
              <a:t>Popular</a:t>
            </a:r>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although some confusion about health risks</a:t>
            </a:r>
            <a:endParaRPr lang="en-CA" dirty="0">
              <a:latin typeface="Arial" panose="020B0604020202020204" pitchFamily="34" charset="0"/>
              <a:cs typeface="Arial" panose="020B0604020202020204" pitchFamily="34" charset="0"/>
            </a:endParaRPr>
          </a:p>
          <a:p>
            <a:pPr>
              <a:spcBef>
                <a:spcPts val="0"/>
              </a:spcBef>
              <a:spcAft>
                <a:spcPts val="0"/>
              </a:spcAft>
            </a:pPr>
            <a:endParaRPr lang="en-CA" b="1" dirty="0">
              <a:latin typeface="Arial" panose="020B0604020202020204" pitchFamily="34" charset="0"/>
              <a:cs typeface="Arial" panose="020B0604020202020204" pitchFamily="34" charset="0"/>
            </a:endParaRPr>
          </a:p>
          <a:p>
            <a:pPr marL="0" lvl="0" indent="0" algn="l">
              <a:spcBef>
                <a:spcPts val="0"/>
              </a:spcBef>
              <a:spcAft>
                <a:spcPts val="0"/>
              </a:spcAft>
              <a:buNone/>
            </a:pPr>
            <a:r>
              <a:rPr lang="en-CA" b="1" dirty="0">
                <a:latin typeface="Arial" panose="020B0604020202020204" pitchFamily="34" charset="0"/>
                <a:cs typeface="Arial" panose="020B0604020202020204" pitchFamily="34" charset="0"/>
              </a:rPr>
              <a:t>Sources:</a:t>
            </a:r>
            <a:endParaRPr lang="en-CA" dirty="0">
              <a:latin typeface="Arial" panose="020B0604020202020204" pitchFamily="34" charset="0"/>
              <a:cs typeface="Arial" panose="020B0604020202020204" pitchFamily="34" charset="0"/>
            </a:endParaRPr>
          </a:p>
          <a:p>
            <a:pPr marL="171450" lvl="0" indent="-171450" algn="l" rtl="0">
              <a:spcBef>
                <a:spcPts val="0"/>
              </a:spcBef>
              <a:spcAft>
                <a:spcPts val="0"/>
              </a:spcAft>
              <a:buFont typeface="Arial" panose="020B0604020202020204" pitchFamily="34" charset="0"/>
              <a:buChar char="•"/>
            </a:pPr>
            <a:r>
              <a:rPr lang="en-CA" dirty="0">
                <a:latin typeface="Arial" panose="020B0604020202020204" pitchFamily="34" charset="0"/>
                <a:cs typeface="Arial" panose="020B0604020202020204" pitchFamily="34" charset="0"/>
              </a:rPr>
              <a:t>Li J, Hajek P, Pesola F, Wu Q, Phillips-Waller A, Przulj D, et al. Cost-effectiveness of e-cigarettes compared with nicotine replacement therapy in stop smoking services in England (TEC study): a randomized controlled trial. Addiction. 2020 Mar;115(3):507-17. Available from: https://doi.org/10.1111/add.14829 15. </a:t>
            </a:r>
          </a:p>
          <a:p>
            <a:pPr marL="171450" lvl="0" indent="-171450" algn="l" rtl="0">
              <a:spcBef>
                <a:spcPts val="0"/>
              </a:spcBef>
              <a:spcAft>
                <a:spcPts val="0"/>
              </a:spcAft>
              <a:buFont typeface="Arial" panose="020B0604020202020204" pitchFamily="34" charset="0"/>
              <a:buChar char="•"/>
            </a:pPr>
            <a:r>
              <a:rPr lang="en-CA" dirty="0">
                <a:latin typeface="Arial" panose="020B0604020202020204" pitchFamily="34" charset="0"/>
                <a:cs typeface="Arial" panose="020B0604020202020204" pitchFamily="34" charset="0"/>
              </a:rPr>
              <a:t>Hartmann-Boyce J, McRobbie H, Lindson N, Bullen C, Begh R, Theodoulou A, et al. Cochrane review of e-cigarettes for smoking cessation: update on the latest evidence. ASH webinar: Using e-cigarettes to support smoking cessation in the NHS. April 2022. Available from: https://ash.org.uk/resources/view/using-e-cigarettes-to-support-smoking-cessation-in-the-nhs </a:t>
            </a:r>
            <a:endParaRPr dirty="0">
              <a:latin typeface="Arial" panose="020B0604020202020204" pitchFamily="34" charset="0"/>
              <a:cs typeface="Arial" panose="020B0604020202020204" pitchFamily="34" charset="0"/>
            </a:endParaRPr>
          </a:p>
        </p:txBody>
      </p:sp>
      <p:sp>
        <p:nvSpPr>
          <p:cNvPr id="240" name="Google Shape;240;g255aba8491d_0_175:notes"/>
          <p:cNvSpPr txBox="1">
            <a:spLocks noGrp="1"/>
          </p:cNvSpPr>
          <p:nvPr>
            <p:ph type="sldNum" idx="12"/>
          </p:nvPr>
        </p:nvSpPr>
        <p:spPr>
          <a:xfrm>
            <a:off x="3849688" y="9429750"/>
            <a:ext cx="2946300" cy="4968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sz="1200" b="0" i="0" u="none" strike="noStrike" cap="none">
                <a:solidFill>
                  <a:schemeClr val="dk1"/>
                </a:solidFill>
                <a:latin typeface="Arial"/>
                <a:ea typeface="Arial"/>
                <a:cs typeface="Arial"/>
                <a:sym typeface="Arial"/>
              </a:rPr>
              <a:t>37</a:t>
            </a:fld>
            <a:endParaRPr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0576616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CA" dirty="0">
                <a:solidFill>
                  <a:srgbClr val="3F3F3F"/>
                </a:solidFill>
                <a:latin typeface="Arial"/>
                <a:cs typeface="Arial"/>
              </a:rPr>
              <a:t>The use of vapes as an effective tobacco dependence aid has been endorsed by NICE, NCSCT, NHS, DOH, BMA, and all major colleges including the Royal College of Psychiatry.</a:t>
            </a:r>
          </a:p>
          <a:p>
            <a:pPr>
              <a:spcBef>
                <a:spcPct val="0"/>
              </a:spcBef>
            </a:pPr>
            <a:endParaRPr lang="en-CA" dirty="0">
              <a:solidFill>
                <a:srgbClr val="3F3F3F"/>
              </a:solidFill>
              <a:latin typeface="Arial"/>
              <a:cs typeface="Arial"/>
            </a:endParaRPr>
          </a:p>
          <a:p>
            <a:pPr>
              <a:spcBef>
                <a:spcPct val="0"/>
              </a:spcBef>
            </a:pPr>
            <a:r>
              <a:rPr lang="en-CA" dirty="0">
                <a:solidFill>
                  <a:srgbClr val="3F3F3F"/>
                </a:solidFill>
                <a:latin typeface="Arial"/>
                <a:cs typeface="Arial"/>
              </a:rPr>
              <a:t>Psychiatrists should advise patients who smoke that vapes may help them to quit, particularly when used in conjunction with tobacco dependence treatments, and are safer than continuing to smoke. </a:t>
            </a:r>
            <a:endParaRPr lang="en-US" dirty="0">
              <a:solidFill>
                <a:srgbClr val="3F3F3F"/>
              </a:solidFill>
              <a:latin typeface="Arial"/>
              <a:cs typeface="Arial"/>
            </a:endParaRPr>
          </a:p>
          <a:p>
            <a:pPr>
              <a:spcBef>
                <a:spcPct val="0"/>
              </a:spcBef>
            </a:pPr>
            <a:endParaRPr lang="en-CA" dirty="0">
              <a:solidFill>
                <a:srgbClr val="3F3F3F"/>
              </a:solidFill>
              <a:latin typeface="Arial" panose="020B0604020202020204" pitchFamily="34" charset="0"/>
              <a:cs typeface="Arial" panose="020B0604020202020204" pitchFamily="34" charset="0"/>
            </a:endParaRPr>
          </a:p>
          <a:p>
            <a:pPr>
              <a:spcBef>
                <a:spcPct val="0"/>
              </a:spcBef>
            </a:pPr>
            <a:r>
              <a:rPr lang="en-CA" dirty="0">
                <a:solidFill>
                  <a:srgbClr val="3F3F3F"/>
                </a:solidFill>
                <a:latin typeface="Arial" panose="020B0604020202020204" pitchFamily="34" charset="0"/>
                <a:cs typeface="Arial" panose="020B0604020202020204" pitchFamily="34" charset="0"/>
              </a:rPr>
              <a:t>They should be encouraged to avoid vape use in the long term where possible, provided this does not lead to a return to smoking. </a:t>
            </a:r>
            <a:endParaRPr lang="en-US" dirty="0">
              <a:solidFill>
                <a:srgbClr val="3F3F3F"/>
              </a:solidFill>
              <a:latin typeface="Arial" panose="020B0604020202020204" pitchFamily="34" charset="0"/>
              <a:cs typeface="Arial" panose="020B0604020202020204" pitchFamily="34" charset="0"/>
            </a:endParaRPr>
          </a:p>
          <a:p>
            <a:pPr>
              <a:spcBef>
                <a:spcPct val="0"/>
              </a:spcBef>
            </a:pPr>
            <a:endParaRPr lang="en-CA" dirty="0">
              <a:solidFill>
                <a:srgbClr val="3F3F3F"/>
              </a:solidFill>
              <a:latin typeface="Arial" panose="020B0604020202020204" pitchFamily="34" charset="0"/>
              <a:cs typeface="Arial" panose="020B0604020202020204" pitchFamily="34" charset="0"/>
            </a:endParaRPr>
          </a:p>
          <a:p>
            <a:pPr>
              <a:spcBef>
                <a:spcPct val="0"/>
              </a:spcBef>
            </a:pPr>
            <a:r>
              <a:rPr lang="en-CA" dirty="0">
                <a:solidFill>
                  <a:srgbClr val="3F3F3F"/>
                </a:solidFill>
                <a:latin typeface="Arial" panose="020B0604020202020204" pitchFamily="34" charset="0"/>
                <a:cs typeface="Arial" panose="020B0604020202020204" pitchFamily="34" charset="0"/>
              </a:rPr>
              <a:t>Mental health provider organisations should ensure they have policies in place that facilitate the use of vapes safely and effectively</a:t>
            </a:r>
            <a:endParaRPr lang="en-US" dirty="0">
              <a:solidFill>
                <a:srgbClr val="3F3F3F"/>
              </a:solidFill>
              <a:latin typeface="Arial" panose="020B0604020202020204" pitchFamily="34" charset="0"/>
              <a:cs typeface="Arial" panose="020B0604020202020204" pitchFamily="34" charset="0"/>
            </a:endParaRPr>
          </a:p>
          <a:p>
            <a:endParaRPr lang="en-CA" dirty="0">
              <a:solidFill>
                <a:srgbClr val="3F3F3F"/>
              </a:solidFill>
              <a:latin typeface="Arial" panose="020B0604020202020204" pitchFamily="34" charset="0"/>
              <a:cs typeface="Arial" panose="020B0604020202020204" pitchFamily="34" charset="0"/>
            </a:endParaRPr>
          </a:p>
          <a:p>
            <a:r>
              <a:rPr lang="en-CA" b="1" dirty="0">
                <a:solidFill>
                  <a:srgbClr val="3F3F3F"/>
                </a:solidFill>
                <a:latin typeface="Arial" panose="020B0604020202020204" pitchFamily="34" charset="0"/>
                <a:cs typeface="Arial" panose="020B0604020202020204" pitchFamily="34" charset="0"/>
              </a:rPr>
              <a:t>Sources:</a:t>
            </a:r>
          </a:p>
          <a:p>
            <a:pPr marL="171450" indent="-171450">
              <a:buFont typeface="Arial" panose="020B0604020202020204" pitchFamily="34" charset="0"/>
              <a:buChar char="•"/>
            </a:pPr>
            <a:r>
              <a:rPr lang="en-CA" dirty="0">
                <a:solidFill>
                  <a:srgbClr val="3F3F3F"/>
                </a:solidFill>
                <a:effectLst/>
                <a:latin typeface="Arial" panose="020B0604020202020204" pitchFamily="34" charset="0"/>
                <a:cs typeface="Arial" panose="020B0604020202020204" pitchFamily="34" charset="0"/>
              </a:rPr>
              <a:t>Royal College of Psychiatrists 2018 position statement </a:t>
            </a:r>
            <a:endParaRPr lang="en-CA" dirty="0">
              <a:solidFill>
                <a:schemeClr val="tx1"/>
              </a:solidFill>
              <a:effectLst/>
              <a:latin typeface="Arial" panose="020B0604020202020204" pitchFamily="34" charset="0"/>
              <a:cs typeface="Arial" panose="020B0604020202020204" pitchFamily="34" charset="0"/>
            </a:endParaRPr>
          </a:p>
          <a:p>
            <a:pPr marL="0" indent="0">
              <a:buFont typeface="Arial" panose="020B0604020202020204" pitchFamily="34" charset="0"/>
              <a:buNone/>
            </a:pPr>
            <a:r>
              <a:rPr lang="en-CA" dirty="0">
                <a:solidFill>
                  <a:srgbClr val="3F3F3F"/>
                </a:solidFill>
                <a:effectLst/>
                <a:latin typeface="Arial" panose="020B0604020202020204" pitchFamily="34" charset="0"/>
                <a:cs typeface="Arial" panose="020B0604020202020204" pitchFamily="34" charset="0"/>
              </a:rPr>
              <a:t>https://www.rcpsych.ac.uk/docs/default-source/improving-care/better-mh-policy/position-statements/ps05_18.pdf?sfvrsn=2bb7fdfe_8</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38</a:t>
            </a:fld>
            <a:endParaRPr lang="en-US" dirty="0"/>
          </a:p>
        </p:txBody>
      </p:sp>
    </p:spTree>
    <p:extLst>
      <p:ext uri="{BB962C8B-B14F-4D97-AF65-F5344CB8AC3E}">
        <p14:creationId xmlns:p14="http://schemas.microsoft.com/office/powerpoint/2010/main" val="38674443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56F026-C9F8-160C-9DBF-D7F3FF3913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73B950-D9C7-1B3A-CC2D-8AB46F5846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07B157-EF4C-2B26-DAC2-4E82A99FE6EC}"/>
              </a:ext>
            </a:extLst>
          </p:cNvPr>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[Use points on slide to review instructions for vape use to discuss with patients]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Depending on the trust, not all patients will be able to keep their vape charged at all times, so perhaps offer solutions.</a:t>
            </a:r>
          </a:p>
          <a:p>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54749129-A0F4-C296-93EB-601DFFE2BFDF}"/>
              </a:ext>
            </a:extLst>
          </p:cNvPr>
          <p:cNvSpPr>
            <a:spLocks noGrp="1"/>
          </p:cNvSpPr>
          <p:nvPr>
            <p:ph type="sldNum" sz="quarter" idx="5"/>
          </p:nvPr>
        </p:nvSpPr>
        <p:spPr/>
        <p:txBody>
          <a:bodyPr/>
          <a:lstStyle/>
          <a:p>
            <a:pPr>
              <a:defRPr/>
            </a:pPr>
            <a:fld id="{242A2382-4541-B845-B6D5-E8B5A330E247}" type="slidenum">
              <a:rPr lang="en-US" smtClean="0"/>
              <a:pPr>
                <a:defRPr/>
              </a:pPr>
              <a:t>39</a:t>
            </a:fld>
            <a:endParaRPr lang="en-US" dirty="0"/>
          </a:p>
        </p:txBody>
      </p:sp>
    </p:spTree>
    <p:extLst>
      <p:ext uri="{BB962C8B-B14F-4D97-AF65-F5344CB8AC3E}">
        <p14:creationId xmlns:p14="http://schemas.microsoft.com/office/powerpoint/2010/main" val="2612832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537E87-3D86-F17D-CEBD-F6F10013A6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68906A-3304-9D0E-0D0F-9179DD1416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F9AC98-2550-CB20-05F6-00CD26BB141D}"/>
              </a:ext>
            </a:extLst>
          </p:cNvPr>
          <p:cNvSpPr>
            <a:spLocks noGrp="1"/>
          </p:cNvSpPr>
          <p:nvPr>
            <p:ph type="body" idx="1"/>
          </p:nvPr>
        </p:nvSpPr>
        <p:spPr/>
        <p:txBody>
          <a:bodyPr/>
          <a:lstStyle/>
          <a:p>
            <a:pPr marL="171450" indent="-171450">
              <a:buFont typeface="Arial" panose="020B0604020202020204" pitchFamily="34" charset="0"/>
              <a:buChar char="•"/>
            </a:pPr>
            <a:r>
              <a:rPr lang="en-CA" dirty="0">
                <a:solidFill>
                  <a:srgbClr val="3F3F3F"/>
                </a:solidFill>
                <a:effectLst/>
                <a:latin typeface="Helvetica" pitchFamily="2" charset="0"/>
              </a:rPr>
              <a:t>Admission to a mental health hospital can be a frightening experience</a:t>
            </a:r>
          </a:p>
          <a:p>
            <a:pPr marL="171450" indent="-171450">
              <a:buFont typeface="Arial" panose="020B0604020202020204" pitchFamily="34" charset="0"/>
              <a:buChar char="•"/>
            </a:pPr>
            <a:r>
              <a:rPr lang="en-CA" dirty="0">
                <a:solidFill>
                  <a:srgbClr val="3F3F3F"/>
                </a:solidFill>
                <a:effectLst/>
                <a:latin typeface="Helvetica" pitchFamily="2" charset="0"/>
              </a:rPr>
              <a:t>The goal of the admitting nurse is to try to help the patient feel safe and comfortable </a:t>
            </a:r>
          </a:p>
          <a:p>
            <a:pPr marL="171450" indent="-171450">
              <a:buFont typeface="Arial" panose="020B0604020202020204" pitchFamily="34" charset="0"/>
              <a:buChar char="•"/>
            </a:pPr>
            <a:r>
              <a:rPr lang="en-CA" dirty="0">
                <a:solidFill>
                  <a:srgbClr val="3F3F3F"/>
                </a:solidFill>
                <a:effectLst/>
                <a:latin typeface="Helvetica" pitchFamily="2" charset="0"/>
              </a:rPr>
              <a:t>One way to achieve this is to offer a cup of tea and NRT or nicotine vape as the patient arrives</a:t>
            </a:r>
          </a:p>
          <a:p>
            <a:pPr marL="171450" indent="-171450">
              <a:buFont typeface="Arial" panose="020B0604020202020204" pitchFamily="34" charset="0"/>
              <a:buChar char="•"/>
            </a:pPr>
            <a:r>
              <a:rPr lang="en-CA" dirty="0">
                <a:solidFill>
                  <a:srgbClr val="3F3F3F"/>
                </a:solidFill>
                <a:effectLst/>
                <a:latin typeface="Helvetica" pitchFamily="2" charset="0"/>
              </a:rPr>
              <a:t>We know the half-life of nicotine is about two hours and so if we wait until we get to the end of the admission process before offering NRT it will be too late</a:t>
            </a:r>
          </a:p>
          <a:p>
            <a:endParaRPr lang="en-CA" dirty="0">
              <a:solidFill>
                <a:srgbClr val="3F3F3F"/>
              </a:solidFill>
              <a:effectLst/>
              <a:latin typeface="Helvetica" pitchFamily="2" charset="0"/>
            </a:endParaRPr>
          </a:p>
          <a:p>
            <a:r>
              <a:rPr lang="en-CA" b="1" dirty="0">
                <a:solidFill>
                  <a:srgbClr val="3F3F3F"/>
                </a:solidFill>
                <a:effectLst/>
                <a:latin typeface="Helvetica" pitchFamily="2" charset="0"/>
              </a:rPr>
              <a:t>Note: </a:t>
            </a:r>
            <a:r>
              <a:rPr lang="en-CA" dirty="0">
                <a:solidFill>
                  <a:srgbClr val="3F3F3F"/>
                </a:solidFill>
                <a:effectLst/>
                <a:latin typeface="Helvetica" pitchFamily="2" charset="0"/>
              </a:rPr>
              <a:t>acidic drinks such as orange juice should be avoided when using oral NRT products.</a:t>
            </a:r>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7F3E2367-D8D8-4D72-18B2-D95A62208F8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2A2382-4541-B845-B6D5-E8B5A330E247}"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10287220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lvl="0" indent="-228600">
              <a:buFont typeface="+mj-lt"/>
              <a:buAutoNum type="arabicPeriod"/>
              <a:tabLst>
                <a:tab pos="457200" algn="l"/>
              </a:tabLst>
            </a:pPr>
            <a:r>
              <a:rPr lang="en-CA" sz="1200" b="1" dirty="0">
                <a:effectLst/>
                <a:latin typeface="Arial" panose="020B0604020202020204" pitchFamily="34" charset="0"/>
                <a:ea typeface="Times New Roman" panose="02020603050405020304" pitchFamily="18" charset="0"/>
                <a:cs typeface="Arial" panose="020B0604020202020204" pitchFamily="34" charset="0"/>
              </a:rPr>
              <a:t>Patients should be advised that they should always purchase supplies from a reputable supplier. </a:t>
            </a:r>
            <a:r>
              <a:rPr lang="en-GB" sz="1200" dirty="0">
                <a:effectLst/>
                <a:latin typeface="Arial" panose="020B0604020202020204" pitchFamily="34" charset="0"/>
                <a:ea typeface="Times New Roman" panose="02020603050405020304" pitchFamily="18" charset="0"/>
                <a:cs typeface="Arial" panose="020B0604020202020204" pitchFamily="34" charset="0"/>
              </a:rPr>
              <a:t>(you may want to talk to staff in a few shops and get a feel for whether you would recommend that a patient goes there).</a:t>
            </a:r>
          </a:p>
          <a:p>
            <a:pPr marL="742950" lvl="1" indent="-285750">
              <a:buFont typeface="Courier New" panose="02070309020205020404" pitchFamily="49" charset="0"/>
              <a:buChar char="o"/>
              <a:tabLst>
                <a:tab pos="9144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Use only with the charger which comes with product, follow the instructions provided carefully. </a:t>
            </a:r>
          </a:p>
          <a:p>
            <a:pPr marL="742950" lvl="1" indent="-285750">
              <a:buFont typeface="Courier New" panose="02070309020205020404" pitchFamily="49" charset="0"/>
              <a:buChar char="o"/>
              <a:tabLst>
                <a:tab pos="9144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Look out for the CE mark that indicates chargers comply with European Safety Standards. </a:t>
            </a:r>
          </a:p>
          <a:p>
            <a:pPr marL="228600" indent="-228600">
              <a:buFont typeface="+mj-lt"/>
              <a:buAutoNum type="arabicPeriod"/>
            </a:pPr>
            <a:r>
              <a:rPr lang="en-GB" sz="1200" b="1" dirty="0">
                <a:effectLst/>
                <a:latin typeface="Arial" panose="020B0604020202020204" pitchFamily="34" charset="0"/>
                <a:ea typeface="Times New Roman" panose="02020603050405020304" pitchFamily="18" charset="0"/>
                <a:cs typeface="Arial" panose="020B0604020202020204" pitchFamily="34" charset="0"/>
              </a:rPr>
              <a:t>Heed any warnings supplied with the product.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228600" indent="-228600">
              <a:buFont typeface="+mj-lt"/>
              <a:buAutoNum type="arabicPeriod"/>
            </a:pPr>
            <a:r>
              <a:rPr lang="en-GB" sz="1200" b="1" dirty="0">
                <a:effectLst/>
                <a:latin typeface="Arial" panose="020B0604020202020204" pitchFamily="34" charset="0"/>
                <a:ea typeface="Times New Roman" panose="02020603050405020304" pitchFamily="18" charset="0"/>
                <a:cs typeface="Arial" panose="020B0604020202020204" pitchFamily="34" charset="0"/>
              </a:rPr>
              <a:t>Ensure that vaping devices are not left charging for long periods</a:t>
            </a:r>
            <a:r>
              <a:rPr lang="en-GB" sz="1200" dirty="0">
                <a:effectLst/>
                <a:latin typeface="Arial" panose="020B0604020202020204" pitchFamily="34" charset="0"/>
                <a:ea typeface="Times New Roman" panose="02020603050405020304" pitchFamily="18" charset="0"/>
                <a:cs typeface="Arial" panose="020B0604020202020204" pitchFamily="34" charset="0"/>
              </a:rPr>
              <a:t>. Do not leave devices plugged in overnight or whilst out of the house.</a:t>
            </a:r>
          </a:p>
          <a:p>
            <a:pPr marL="228600" indent="-228600">
              <a:buFont typeface="+mj-lt"/>
              <a:buAutoNum type="arabicPeriod"/>
            </a:pPr>
            <a:r>
              <a:rPr lang="en-GB" sz="1200" b="1" dirty="0">
                <a:effectLst/>
                <a:latin typeface="Arial" panose="020B0604020202020204" pitchFamily="34" charset="0"/>
                <a:ea typeface="Times New Roman" panose="02020603050405020304" pitchFamily="18" charset="0"/>
                <a:cs typeface="Arial" panose="020B0604020202020204" pitchFamily="34" charset="0"/>
              </a:rPr>
              <a:t>Do not keep spare batteries in pockets </a:t>
            </a:r>
            <a:r>
              <a:rPr lang="en-GB" sz="1200" dirty="0">
                <a:effectLst/>
                <a:latin typeface="Arial" panose="020B0604020202020204" pitchFamily="34" charset="0"/>
                <a:ea typeface="Times New Roman" panose="02020603050405020304" pitchFamily="18" charset="0"/>
                <a:cs typeface="Arial" panose="020B0604020202020204" pitchFamily="34" charset="0"/>
              </a:rPr>
              <a:t>as they can short circuit when in contact with metal objects like keys or coins.</a:t>
            </a:r>
          </a:p>
          <a:p>
            <a:pPr marL="228600" indent="-228600">
              <a:buFont typeface="+mj-lt"/>
              <a:buAutoNum type="arabicPeriod"/>
            </a:pPr>
            <a:r>
              <a:rPr lang="en-GB" sz="1200" b="1" dirty="0">
                <a:effectLst/>
                <a:latin typeface="Arial" panose="020B0604020202020204" pitchFamily="34" charset="0"/>
                <a:ea typeface="Times New Roman" panose="02020603050405020304" pitchFamily="18" charset="0"/>
                <a:cs typeface="Arial" panose="020B0604020202020204" pitchFamily="34" charset="0"/>
              </a:rPr>
              <a:t>Keep away from children and animals</a:t>
            </a:r>
            <a:r>
              <a:rPr lang="en-GB" sz="1200" dirty="0">
                <a:effectLst/>
                <a:latin typeface="Arial" panose="020B0604020202020204" pitchFamily="34" charset="0"/>
                <a:ea typeface="Times New Roman" panose="02020603050405020304" pitchFamily="18" charset="0"/>
                <a:cs typeface="Arial" panose="020B0604020202020204" pitchFamily="34" charset="0"/>
              </a:rPr>
              <a:t> as you would with many other everyday items and medications.</a:t>
            </a:r>
          </a:p>
          <a:p>
            <a:endParaRPr lang="en-US" sz="1200" b="1" u="sng" dirty="0">
              <a:latin typeface="Century Gothic" panose="020B0502020202020204" pitchFamily="34" charset="0"/>
              <a:cs typeface="Arial" panose="020B0604020202020204" pitchFamily="34" charset="0"/>
            </a:endParaRPr>
          </a:p>
          <a:p>
            <a:endParaRPr lang="en-US" sz="1200" dirty="0">
              <a:latin typeface="Century Gothic" panose="020B0502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40</a:t>
            </a:fld>
            <a:endParaRPr lang="en-US" dirty="0"/>
          </a:p>
        </p:txBody>
      </p:sp>
    </p:spTree>
    <p:extLst>
      <p:ext uri="{BB962C8B-B14F-4D97-AF65-F5344CB8AC3E}">
        <p14:creationId xmlns:p14="http://schemas.microsoft.com/office/powerpoint/2010/main" val="956032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726AC-3A07-2902-210A-119B670F9A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9049E6-F5B8-4145-54F7-D2C8C1BF38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A4977F-8A3A-511B-AFDC-28A72C30A9BE}"/>
              </a:ext>
            </a:extLst>
          </p:cNvPr>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(OPTIONAL) Activity 2: Considerations for vape use</a:t>
            </a:r>
          </a:p>
          <a:p>
            <a:endParaRPr lang="en-US" dirty="0">
              <a:latin typeface="Arial" panose="020B0604020202020204" pitchFamily="34" charset="0"/>
              <a:cs typeface="Arial" panose="020B0604020202020204" pitchFamily="34" charset="0"/>
            </a:endParaRPr>
          </a:p>
          <a:p>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Activity summary</a:t>
            </a:r>
          </a:p>
          <a:p>
            <a:pPr marL="0" indent="0">
              <a:buFontTx/>
              <a:buNone/>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Method: </a:t>
            </a: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Whole group</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Duration: </a:t>
            </a:r>
            <a:r>
              <a:rPr lang="en-GB" altLang="en-US" sz="1200" b="0" i="0" kern="1200" dirty="0">
                <a:solidFill>
                  <a:srgbClr val="0C7FFF"/>
                </a:solidFill>
                <a:effectLst/>
                <a:latin typeface="Arial" panose="020B0604020202020204" pitchFamily="34" charset="0"/>
                <a:ea typeface="Geneva" pitchFamily="-109" charset="0"/>
                <a:cs typeface="Arial" panose="020B0604020202020204" pitchFamily="34" charset="0"/>
              </a:rPr>
              <a:t>3‒5</a:t>
            </a:r>
            <a:r>
              <a:rPr lang="en-GB" sz="1200" b="0" dirty="0">
                <a:solidFill>
                  <a:srgbClr val="0C7FFF"/>
                </a:solidFill>
                <a:effectLst/>
                <a:latin typeface="Arial" panose="020B0604020202020204" pitchFamily="34" charset="0"/>
                <a:cs typeface="Arial" panose="020B0604020202020204" pitchFamily="34" charset="0"/>
              </a:rPr>
              <a:t> minutes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1" dirty="0">
              <a:solidFill>
                <a:srgbClr val="0C7FFF"/>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1" dirty="0">
                <a:solidFill>
                  <a:srgbClr val="0C7FFF"/>
                </a:solidFill>
                <a:effectLst/>
                <a:latin typeface="Arial" panose="020B0604020202020204" pitchFamily="34" charset="0"/>
                <a:cs typeface="Arial" panose="020B0604020202020204" pitchFamily="34" charset="0"/>
              </a:rPr>
              <a:t>Instructions: </a:t>
            </a:r>
            <a:endParaRPr lang="en-US" sz="1200" b="1" dirty="0">
              <a:solidFill>
                <a:srgbClr val="0C7FFF"/>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dirty="0">
                <a:solidFill>
                  <a:srgbClr val="0C7FFF"/>
                </a:solidFill>
                <a:effectLst/>
                <a:latin typeface="Arial" panose="020B0604020202020204" pitchFamily="34" charset="0"/>
                <a:cs typeface="Arial" panose="020B0604020202020204" pitchFamily="34" charset="0"/>
              </a:rPr>
              <a:t>Ask participants to share in the chat or verbally some considerations for a person using a vape in the inpatient mental health setting and the longer term.</a:t>
            </a:r>
            <a:endParaRPr lang="en-US" dirty="0">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dirty="0">
              <a:latin typeface="+mn-lt"/>
            </a:endParaRPr>
          </a:p>
        </p:txBody>
      </p:sp>
      <p:sp>
        <p:nvSpPr>
          <p:cNvPr id="4" name="Slide Number Placeholder 3">
            <a:extLst>
              <a:ext uri="{FF2B5EF4-FFF2-40B4-BE49-F238E27FC236}">
                <a16:creationId xmlns:a16="http://schemas.microsoft.com/office/drawing/2014/main" id="{2DFA62F5-0652-A98C-920D-114DA062C6CB}"/>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2A2382-4541-B845-B6D5-E8B5A330E247}"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24841389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a:latin typeface="Arial" panose="020B0604020202020204" pitchFamily="34" charset="0"/>
                <a:ea typeface="Times New Roman" panose="02020603050405020304" pitchFamily="18" charset="0"/>
                <a:cs typeface="Arial" panose="020B0604020202020204" pitchFamily="34" charset="0"/>
              </a:rPr>
              <a:t>The</a:t>
            </a:r>
            <a:r>
              <a:rPr lang="en-US" sz="1200" dirty="0">
                <a:effectLst/>
                <a:latin typeface="Arial" panose="020B0604020202020204" pitchFamily="34" charset="0"/>
                <a:ea typeface="Times New Roman" panose="02020603050405020304" pitchFamily="18" charset="0"/>
                <a:cs typeface="Arial" panose="020B0604020202020204" pitchFamily="34" charset="0"/>
              </a:rPr>
              <a:t> majority of mental health trusts in England allow the use of vapes.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 NHS Long Term Plan ambition is that, by 2023/24, all inpatients will receive a specialised offer of support in inpatient and community mental health settings. This includes the opportunity to switch to vaping. It will be important to be familiar with your trust’s vaping policy, particularly what types of vapes they provide or allow in inpatient settings. </a:t>
            </a:r>
          </a:p>
          <a:p>
            <a:r>
              <a:rPr lang="en-US"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You may be supporting some patients with stopping smoking or temporary abstinence as part of a planned admission and others who are in and out of an inpatient setting. Rechargeable and re-fillable vapes will be suitable for most patients. Disposable vapes may be the most suitable option for those who present with a high-risk profile.</a:t>
            </a:r>
            <a:r>
              <a:rPr lang="en-US"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Ensure trust infection control policy is followed and advise that vapes should be for personal use only. Ensure patients do not use vapes near oxygen.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There are no identified risks from secondhand vapour. Some studies have found traces of toxicants in secondhand vapour but at such low levels that they do not pose a health risk to bystanders.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42</a:t>
            </a:fld>
            <a:endParaRPr lang="en-US" dirty="0"/>
          </a:p>
        </p:txBody>
      </p:sp>
    </p:spTree>
    <p:extLst>
      <p:ext uri="{BB962C8B-B14F-4D97-AF65-F5344CB8AC3E}">
        <p14:creationId xmlns:p14="http://schemas.microsoft.com/office/powerpoint/2010/main" val="31847423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3446D6-01FF-CEE0-F3E2-1818747EF7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877812-A268-8609-1106-B4D9ECE103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CBB9FB-F377-E83E-3ED5-9184D41595D0}"/>
              </a:ext>
            </a:extLst>
          </p:cNvPr>
          <p:cNvSpPr>
            <a:spLocks noGrp="1"/>
          </p:cNvSpPr>
          <p:nvPr>
            <p:ph type="body" idx="1"/>
          </p:nvPr>
        </p:nvSpPr>
        <p:spPr/>
        <p:txBody>
          <a:bodyPr/>
          <a:lstStyle/>
          <a:p>
            <a:r>
              <a:rPr lang="en-US" dirty="0">
                <a:latin typeface="Arial" panose="020B0604020202020204" pitchFamily="34" charset="0"/>
                <a:cs typeface="Arial" panose="020B0604020202020204" pitchFamily="34" charset="0"/>
              </a:rPr>
              <a:t>Image is of the vaping charging unit that has been installed at the South London and Maudsley NHS Foundation Trust (SLAM). There are other trusts that have followed suit. </a:t>
            </a:r>
          </a:p>
        </p:txBody>
      </p:sp>
      <p:sp>
        <p:nvSpPr>
          <p:cNvPr id="4" name="Slide Number Placeholder 3">
            <a:extLst>
              <a:ext uri="{FF2B5EF4-FFF2-40B4-BE49-F238E27FC236}">
                <a16:creationId xmlns:a16="http://schemas.microsoft.com/office/drawing/2014/main" id="{865A7540-8B4A-017D-5A56-4E2F2C24F628}"/>
              </a:ext>
            </a:extLst>
          </p:cNvPr>
          <p:cNvSpPr>
            <a:spLocks noGrp="1"/>
          </p:cNvSpPr>
          <p:nvPr>
            <p:ph type="sldNum" sz="quarter" idx="5"/>
          </p:nvPr>
        </p:nvSpPr>
        <p:spPr/>
        <p:txBody>
          <a:bodyPr/>
          <a:lstStyle/>
          <a:p>
            <a:pPr>
              <a:defRPr/>
            </a:pPr>
            <a:fld id="{242A2382-4541-B845-B6D5-E8B5A330E247}" type="slidenum">
              <a:rPr lang="en-US" smtClean="0"/>
              <a:pPr>
                <a:defRPr/>
              </a:pPr>
              <a:t>43</a:t>
            </a:fld>
            <a:endParaRPr lang="en-US" dirty="0"/>
          </a:p>
        </p:txBody>
      </p:sp>
    </p:spTree>
    <p:extLst>
      <p:ext uri="{BB962C8B-B14F-4D97-AF65-F5344CB8AC3E}">
        <p14:creationId xmlns:p14="http://schemas.microsoft.com/office/powerpoint/2010/main" val="19907252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Arial" panose="020B0604020202020204" pitchFamily="34" charset="0"/>
                <a:ea typeface="Geneva" pitchFamily="-109" charset="0"/>
                <a:cs typeface="Arial" panose="020B0604020202020204" pitchFamily="34" charset="0"/>
              </a:rPr>
              <a:t>[Read out the summary points]</a:t>
            </a:r>
            <a:endParaRPr lang="en-US" b="1"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6DC4B217-821A-0B40-AC27-5C631E22CC1E}" type="slidenum">
              <a:rPr lang="en-US" smtClean="0"/>
              <a:t>44</a:t>
            </a:fld>
            <a:endParaRPr lang="en-US" dirty="0"/>
          </a:p>
        </p:txBody>
      </p:sp>
    </p:spTree>
    <p:extLst>
      <p:ext uri="{BB962C8B-B14F-4D97-AF65-F5344CB8AC3E}">
        <p14:creationId xmlns:p14="http://schemas.microsoft.com/office/powerpoint/2010/main" val="11333752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b="1" baseline="0" dirty="0">
                <a:latin typeface="Arial" panose="020B0604020202020204" pitchFamily="34" charset="0"/>
                <a:cs typeface="Arial" panose="020B0604020202020204" pitchFamily="34" charset="0"/>
              </a:rPr>
              <a:t>Nicotine replacement therapy</a:t>
            </a:r>
          </a:p>
          <a:p>
            <a:r>
              <a:rPr lang="en-US" altLang="en-US" sz="1200" baseline="0" dirty="0">
                <a:latin typeface="Arial" panose="020B0604020202020204" pitchFamily="34" charset="0"/>
                <a:cs typeface="Arial" panose="020B0604020202020204" pitchFamily="34" charset="0"/>
              </a:rPr>
              <a:t>Let’s have a closer look at nicotine replacement therapy and how it is used to assist in a quit attempt</a:t>
            </a:r>
            <a:endParaRPr lang="en-US" altLang="en-US" sz="1200" dirty="0">
              <a:latin typeface="Arial" panose="020B0604020202020204" pitchFamily="34" charset="0"/>
              <a:cs typeface="Arial" panose="020B0604020202020204" pitchFamily="34" charset="0"/>
            </a:endParaRPr>
          </a:p>
          <a:p>
            <a:endParaRPr lang="en-GB" altLang="en-US" sz="1200"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45</a:t>
            </a:fld>
            <a:endParaRPr lang="en-US" dirty="0"/>
          </a:p>
        </p:txBody>
      </p:sp>
    </p:spTree>
    <p:extLst>
      <p:ext uri="{BB962C8B-B14F-4D97-AF65-F5344CB8AC3E}">
        <p14:creationId xmlns:p14="http://schemas.microsoft.com/office/powerpoint/2010/main" val="22436426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Arial" panose="020B0604020202020204" pitchFamily="34" charset="0"/>
                <a:ea typeface="Geneva" panose="020B0503030404040204"/>
                <a:cs typeface="Arial" panose="020B0604020202020204" pitchFamily="34" charset="0"/>
              </a:rPr>
              <a:t>The slide shows the seven NRT products available, including the long-acting nicotine patch and faster-acting products: nicotine gum, inhalator, nasal spray, mouth spray, microtab, and lozenge and mini lozenge.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These products differ in the way they are used and in how much, and how rapidly, they deliver nicotine to the brain. We will look in detail at each NRT product in a few moments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46</a:t>
            </a:fld>
            <a:endParaRPr lang="en-US" dirty="0"/>
          </a:p>
        </p:txBody>
      </p:sp>
    </p:spTree>
    <p:extLst>
      <p:ext uri="{BB962C8B-B14F-4D97-AF65-F5344CB8AC3E}">
        <p14:creationId xmlns:p14="http://schemas.microsoft.com/office/powerpoint/2010/main" val="37850953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dirty="0">
                <a:effectLst/>
                <a:latin typeface="Arial" panose="020B0604020202020204" pitchFamily="34" charset="0"/>
                <a:ea typeface="Geneva" panose="020B0503030404040204"/>
                <a:cs typeface="Arial" panose="020B0604020202020204" pitchFamily="34" charset="0"/>
              </a:rPr>
              <a:t>Firstly, how much nicotine does NRT deliver versus nicotine delivery via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This graph shows nicotine blood concentration levels one hour following the smoking of a cigarette or administration of various forms of NRT. It illustrates the different speed of delivery and elimination of nicotine delivered in cigarettes compared with NRT.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Black line: </a:t>
            </a:r>
            <a:r>
              <a:rPr lang="en-CA" sz="1200" b="1" dirty="0">
                <a:effectLst/>
                <a:latin typeface="Arial" panose="020B0604020202020204" pitchFamily="34" charset="0"/>
                <a:ea typeface="Geneva" panose="020B0503030404040204"/>
                <a:cs typeface="Arial" panose="020B0604020202020204" pitchFamily="34" charset="0"/>
              </a:rPr>
              <a:t>cigarettes</a:t>
            </a:r>
            <a:r>
              <a:rPr lang="en-CA" sz="1200" dirty="0">
                <a:effectLst/>
                <a:latin typeface="Arial" panose="020B0604020202020204" pitchFamily="34" charset="0"/>
                <a:ea typeface="Geneva" panose="020B0503030404040204"/>
                <a:cs typeface="Arial" panose="020B0604020202020204" pitchFamily="34" charset="0"/>
              </a:rPr>
              <a:t> are very efficient in delivering nicotine to the brain. Nicotine contained in a bolus of tobacco smoke is rapidly absorbed through the lining of the lungs and reaches the brain in about 10 seconds. </a:t>
            </a:r>
            <a:r>
              <a:rPr lang="en-US" sz="1200" dirty="0">
                <a:effectLst/>
                <a:latin typeface="Arial" panose="020B0604020202020204" pitchFamily="34" charset="0"/>
                <a:ea typeface="Geneva" panose="020B0503030404040204"/>
                <a:cs typeface="Arial" panose="020B0604020202020204" pitchFamily="34" charset="0"/>
              </a:rPr>
              <a:t>Peak levels of nicotine are reached after about 10 minutes after smoking a cigarette and fall rapidly after that.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Blue line</a:t>
            </a:r>
            <a:r>
              <a:rPr lang="en-US" sz="1200" dirty="0">
                <a:effectLst/>
                <a:latin typeface="Arial" panose="020B0604020202020204" pitchFamily="34" charset="0"/>
                <a:ea typeface="Geneva" panose="020B0503030404040204"/>
                <a:cs typeface="Arial" panose="020B0604020202020204" pitchFamily="34" charset="0"/>
              </a:rPr>
              <a:t>: with </a:t>
            </a:r>
            <a:r>
              <a:rPr lang="en-CA" sz="1200" b="1" dirty="0">
                <a:effectLst/>
                <a:latin typeface="Arial" panose="020B0604020202020204" pitchFamily="34" charset="0"/>
                <a:ea typeface="Geneva" panose="020B0503030404040204"/>
                <a:cs typeface="Arial" panose="020B0604020202020204" pitchFamily="34" charset="0"/>
              </a:rPr>
              <a:t>patches </a:t>
            </a:r>
            <a:r>
              <a:rPr lang="en-CA" sz="1200" dirty="0">
                <a:effectLst/>
                <a:latin typeface="Arial" panose="020B0604020202020204" pitchFamily="34" charset="0"/>
                <a:ea typeface="Geneva" panose="020B0503030404040204"/>
                <a:cs typeface="Arial" panose="020B0604020202020204" pitchFamily="34" charset="0"/>
              </a:rPr>
              <a:t>nicotine is absorbed through the skin and peak blood nicotine concentrations can take 2-3 hours to reach.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Green, yellow and red lines</a:t>
            </a:r>
            <a:r>
              <a:rPr lang="en-US" sz="1200" dirty="0">
                <a:effectLst/>
                <a:latin typeface="Arial" panose="020B0604020202020204" pitchFamily="34" charset="0"/>
                <a:ea typeface="Geneva" panose="020B0503030404040204"/>
                <a:cs typeface="Arial" panose="020B0604020202020204" pitchFamily="34" charset="0"/>
              </a:rPr>
              <a:t>: Faster-acting NRT products (</a:t>
            </a:r>
            <a:r>
              <a:rPr lang="en-US" sz="1200" b="1" dirty="0">
                <a:effectLst/>
                <a:latin typeface="Arial" panose="020B0604020202020204" pitchFamily="34" charset="0"/>
                <a:ea typeface="Geneva" panose="020B0503030404040204"/>
                <a:cs typeface="Arial" panose="020B0604020202020204" pitchFamily="34" charset="0"/>
              </a:rPr>
              <a:t>gum, inhalator, microtab, lozenge, mouth spray </a:t>
            </a:r>
            <a:r>
              <a:rPr lang="en-US" sz="1200" dirty="0">
                <a:effectLst/>
                <a:latin typeface="Arial" panose="020B0604020202020204" pitchFamily="34" charset="0"/>
                <a:ea typeface="Geneva" panose="020B0503030404040204"/>
                <a:cs typeface="Arial" panose="020B0604020202020204" pitchFamily="34" charset="0"/>
              </a:rPr>
              <a:t>and </a:t>
            </a:r>
            <a:r>
              <a:rPr lang="en-US" sz="1200" b="1" dirty="0">
                <a:effectLst/>
                <a:latin typeface="Arial" panose="020B0604020202020204" pitchFamily="34" charset="0"/>
                <a:ea typeface="Geneva" panose="020B0503030404040204"/>
                <a:cs typeface="Arial" panose="020B0604020202020204" pitchFamily="34" charset="0"/>
              </a:rPr>
              <a:t>nasal spray</a:t>
            </a:r>
            <a:r>
              <a:rPr lang="en-US" sz="1200" dirty="0">
                <a:effectLst/>
                <a:latin typeface="Arial" panose="020B0604020202020204" pitchFamily="34" charset="0"/>
                <a:ea typeface="Geneva" panose="020B0503030404040204"/>
                <a:cs typeface="Arial" panose="020B0604020202020204" pitchFamily="34" charset="0"/>
              </a:rPr>
              <a:t>) fall somewhere between the peak nicotine doses delivered by cigarettes and the steady dose delivery of patches. The fastest delivery is from the nasal spray and mouth spray.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It will be necessary to manage patient expectations of what NRT can do for them and how it can never get nicotine to the brain as fast as tobacco smoke. Patients often feel dissatisfied with NRT, complaining that it doesn’t remove cravings straight away, underscoring the importance of getting ahead of the urge to smoke.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0" i="0" kern="1200" baseline="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1" i="0" u="none" kern="1200" baseline="0" dirty="0">
                <a:solidFill>
                  <a:schemeClr val="tx1"/>
                </a:solidFill>
                <a:effectLst/>
                <a:latin typeface="Arial" panose="020B0604020202020204" pitchFamily="34" charset="0"/>
                <a:ea typeface="Geneva" pitchFamily="-109" charset="0"/>
                <a:cs typeface="Arial" panose="020B0604020202020204" pitchFamily="34" charset="0"/>
              </a:rPr>
              <a:t>Sources:</a:t>
            </a:r>
            <a:r>
              <a:rPr kumimoji="0" lang="en-US" sz="1200" b="1" i="0" u="none" kern="1200" baseline="0" dirty="0">
                <a:solidFill>
                  <a:schemeClr val="tx1"/>
                </a:solidFill>
                <a:effectLst/>
                <a:latin typeface="Arial" panose="020B0604020202020204" pitchFamily="34" charset="0"/>
                <a:ea typeface="Geneva" pitchFamily="-109" charset="0"/>
                <a:cs typeface="Arial" panose="020B0604020202020204" pitchFamily="34" charset="0"/>
              </a:rPr>
              <a:t> </a:t>
            </a:r>
          </a:p>
          <a:p>
            <a:pPr marL="171450" indent="-171450">
              <a:buFont typeface="Arial" panose="020B0604020202020204" pitchFamily="34" charset="0"/>
              <a:buChar char="•"/>
            </a:pPr>
            <a:r>
              <a:rPr lang="en-GB" sz="1200" dirty="0">
                <a:solidFill>
                  <a:schemeClr val="tx1"/>
                </a:solidFill>
                <a:latin typeface="Arial" panose="020B0604020202020204" pitchFamily="34" charset="0"/>
                <a:cs typeface="Arial" panose="020B0604020202020204" pitchFamily="34" charset="0"/>
              </a:rPr>
              <a:t>Royal College of Physicians, </a:t>
            </a:r>
            <a:r>
              <a:rPr lang="en-GB" sz="1200" i="1" dirty="0">
                <a:solidFill>
                  <a:schemeClr val="tx1"/>
                </a:solidFill>
                <a:latin typeface="Arial" panose="020B0604020202020204" pitchFamily="34" charset="0"/>
                <a:cs typeface="Arial" panose="020B0604020202020204" pitchFamily="34" charset="0"/>
              </a:rPr>
              <a:t>Nicotine Addiction in Britain. </a:t>
            </a:r>
            <a:r>
              <a:rPr lang="en-GB" sz="1200" dirty="0">
                <a:solidFill>
                  <a:schemeClr val="tx1"/>
                </a:solidFill>
                <a:latin typeface="Arial" panose="020B0604020202020204" pitchFamily="34" charset="0"/>
                <a:cs typeface="Arial" panose="020B0604020202020204" pitchFamily="34" charset="0"/>
              </a:rPr>
              <a:t>A report of the Tobacco Advisory Group of the Royal College of Physicians. London, RCP</a:t>
            </a:r>
            <a:r>
              <a:rPr lang="en-GB" sz="1200" i="1" dirty="0">
                <a:solidFill>
                  <a:schemeClr val="tx1"/>
                </a:solidFill>
                <a:latin typeface="Arial" panose="020B0604020202020204" pitchFamily="34" charset="0"/>
                <a:cs typeface="Arial" panose="020B0604020202020204" pitchFamily="34" charset="0"/>
              </a:rPr>
              <a:t>, </a:t>
            </a:r>
            <a:r>
              <a:rPr lang="en-GB" sz="1200" dirty="0">
                <a:solidFill>
                  <a:schemeClr val="tx1"/>
                </a:solidFill>
                <a:latin typeface="Arial" panose="020B0604020202020204" pitchFamily="34" charset="0"/>
                <a:cs typeface="Arial" panose="020B0604020202020204" pitchFamily="34" charset="0"/>
              </a:rPr>
              <a:t>2000</a:t>
            </a:r>
          </a:p>
          <a:p>
            <a:endParaRPr lang="en-US" sz="1200" dirty="0">
              <a:latin typeface="Arial" panose="020B0604020202020204" pitchFamily="34" charset="0"/>
              <a:cs typeface="Arial" panose="020B0604020202020204" pitchFamily="34" charset="0"/>
            </a:endParaRP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47</a:t>
            </a:fld>
            <a:endParaRPr lang="en-US" dirty="0"/>
          </a:p>
        </p:txBody>
      </p:sp>
    </p:spTree>
    <p:extLst>
      <p:ext uri="{BB962C8B-B14F-4D97-AF65-F5344CB8AC3E}">
        <p14:creationId xmlns:p14="http://schemas.microsoft.com/office/powerpoint/2010/main" val="46446532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Arial" panose="020B0604020202020204" pitchFamily="34" charset="0"/>
                <a:ea typeface="Geneva" panose="020B0503030404040204"/>
                <a:cs typeface="Arial" panose="020B0604020202020204" pitchFamily="34" charset="0"/>
              </a:rPr>
              <a:t>By combining two forms of NRT we can achieve a therapeutic dose of nicotine to assist with urges to smoke and withdrawal.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Meta-analyses have shown that, while NRT monotherapy approximately doubles the abstinence rates compared to placebo, </a:t>
            </a:r>
            <a:r>
              <a:rPr lang="en-CA" sz="1200" dirty="0">
                <a:effectLst/>
                <a:latin typeface="Arial" panose="020B0604020202020204" pitchFamily="34" charset="0"/>
                <a:ea typeface="MS PGothic" panose="020B0600070205080204" pitchFamily="34" charset="-128"/>
                <a:cs typeface="Arial" panose="020B0604020202020204" pitchFamily="34" charset="0"/>
              </a:rPr>
              <a:t>combining NRT products has been shown to significantly increase success with stopping.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MS PGothic" panose="020B0600070205080204" pitchFamily="34" charset="-128"/>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A 16-hour or 24-hour NRT patch and oral NRT (i.e. combination NRT) is generally recommended.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Sour</a:t>
            </a:r>
            <a:r>
              <a:rPr lang="en-US" sz="1200" b="1" dirty="0">
                <a:effectLst/>
                <a:latin typeface="Arial" panose="020B0604020202020204" pitchFamily="34" charset="0"/>
                <a:ea typeface="Geneva" panose="020B0503030404040204"/>
                <a:cs typeface="Arial" panose="020B0604020202020204" pitchFamily="34" charset="0"/>
              </a:rPr>
              <a:t>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dirty="0">
                <a:effectLst/>
                <a:latin typeface="Arial" panose="020B0604020202020204" pitchFamily="34" charset="0"/>
                <a:ea typeface="Geneva" panose="020B0503030404040204"/>
                <a:cs typeface="Arial" panose="020B0604020202020204" pitchFamily="34" charset="0"/>
              </a:rPr>
              <a:t>Cahill K, Stevens S, Perera R, Lancaster T. Pharmacological interventions for smoking cessation: an overview and network meta‐analysis. Cochrane Database of Systematic Reviews 2013, 5. Art. No.: CD009329. DOI: </a:t>
            </a:r>
            <a:r>
              <a:rPr lang="en-US" sz="1200" u="sng" dirty="0">
                <a:solidFill>
                  <a:srgbClr val="0563C1"/>
                </a:solidFill>
                <a:effectLst/>
                <a:latin typeface="Arial" panose="020B0604020202020204" pitchFamily="34" charset="0"/>
                <a:ea typeface="Geneva" panose="020B0503030404040204"/>
                <a:cs typeface="Arial" panose="020B0604020202020204" pitchFamily="34" charset="0"/>
                <a:hlinkClick r:id="rId3"/>
              </a:rPr>
              <a:t>http://dx.doi.org/10.1002/14651858.CD009329.pub2</a:t>
            </a:r>
            <a:r>
              <a:rPr lang="en-US"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dirty="0">
                <a:effectLst/>
                <a:latin typeface="Arial" panose="020B0604020202020204" pitchFamily="34" charset="0"/>
                <a:ea typeface="MS PGothic" panose="020B0600070205080204" pitchFamily="34" charset="-128"/>
                <a:cs typeface="Arial" panose="020B0604020202020204" pitchFamily="34" charset="0"/>
              </a:rPr>
              <a:t>Lindson N, Chepkin SC, Ye W, et al. Different doses, duration, and modes of delivery of nicotine replacement therapy for smoking cessation. Cochrane Database Syst </a:t>
            </a:r>
            <a:r>
              <a:rPr lang="pt-BR" sz="1200" dirty="0">
                <a:effectLst/>
                <a:latin typeface="Arial" panose="020B0604020202020204" pitchFamily="34" charset="0"/>
                <a:ea typeface="MS PGothic" panose="020B0600070205080204" pitchFamily="34" charset="-128"/>
                <a:cs typeface="Arial" panose="020B0604020202020204" pitchFamily="34" charset="0"/>
              </a:rPr>
              <a:t>Rev. 2019, Issue 4. Art. No.: CD013308.</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0" i="0" kern="1200" baseline="0" dirty="0">
              <a:solidFill>
                <a:schemeClr val="tx1"/>
              </a:solidFill>
              <a:effectLst/>
              <a:latin typeface="Century Gothic" panose="020B0502020202020204" pitchFamily="34" charset="0"/>
              <a:ea typeface="Geneva" pitchFamily="-109" charset="0"/>
              <a:cs typeface="Geneva" pitchFamily="-109" charset="0"/>
            </a:endParaRP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48</a:t>
            </a:fld>
            <a:endParaRPr lang="en-US" dirty="0"/>
          </a:p>
        </p:txBody>
      </p:sp>
    </p:spTree>
    <p:extLst>
      <p:ext uri="{BB962C8B-B14F-4D97-AF65-F5344CB8AC3E}">
        <p14:creationId xmlns:p14="http://schemas.microsoft.com/office/powerpoint/2010/main" val="20818324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indent="0">
              <a:spcAft>
                <a:spcPts val="0"/>
              </a:spcAft>
              <a:buNone/>
            </a:pPr>
            <a:r>
              <a:rPr lang="en-CA" sz="1200" b="1" dirty="0">
                <a:solidFill>
                  <a:schemeClr val="accent1"/>
                </a:solidFill>
                <a:effectLst/>
                <a:latin typeface="Arial" panose="020B0604020202020204" pitchFamily="34" charset="0"/>
                <a:cs typeface="Arial" panose="020B0604020202020204" pitchFamily="34" charset="0"/>
              </a:rPr>
              <a:t>Suicidal/</a:t>
            </a:r>
            <a:r>
              <a:rPr lang="en-CA" sz="1200" b="1" dirty="0">
                <a:solidFill>
                  <a:schemeClr val="accent1"/>
                </a:solidFill>
                <a:latin typeface="Arial" panose="020B0604020202020204" pitchFamily="34" charset="0"/>
                <a:cs typeface="Arial" panose="020B0604020202020204" pitchFamily="34" charset="0"/>
              </a:rPr>
              <a:t>s</a:t>
            </a:r>
            <a:r>
              <a:rPr lang="en-CA" sz="1200" b="1" dirty="0">
                <a:solidFill>
                  <a:schemeClr val="accent1"/>
                </a:solidFill>
                <a:effectLst/>
                <a:latin typeface="Arial" panose="020B0604020202020204" pitchFamily="34" charset="0"/>
                <a:cs typeface="Arial" panose="020B0604020202020204" pitchFamily="34" charset="0"/>
              </a:rPr>
              <a:t>elf-harm patients </a:t>
            </a:r>
          </a:p>
          <a:p>
            <a:pPr marL="171450" indent="-171450">
              <a:lnSpc>
                <a:spcPts val="2600"/>
              </a:lnSpc>
              <a:spcAft>
                <a:spcPts val="1800"/>
              </a:spcAft>
              <a:buFont typeface="Arial" panose="020B0604020202020204" pitchFamily="34" charset="0"/>
              <a:buChar char="•"/>
            </a:pPr>
            <a:r>
              <a:rPr lang="en-CA" sz="1200" dirty="0">
                <a:solidFill>
                  <a:srgbClr val="3F3F3F"/>
                </a:solidFill>
                <a:effectLst/>
                <a:latin typeface="Arial" panose="020B0604020202020204" pitchFamily="34" charset="0"/>
                <a:cs typeface="Arial" panose="020B0604020202020204" pitchFamily="34" charset="0"/>
              </a:rPr>
              <a:t>NRT is safe to use, but some patients can misuse NRT products, such as swallowing mouth/nasal spray containers or using broken plastic inhalators to cause skin lacerations/bleeding. Appropriate risk assessment and supervised use of NRT products for high-risk patients is recommended</a:t>
            </a:r>
          </a:p>
          <a:p>
            <a:pPr marL="0" indent="0">
              <a:lnSpc>
                <a:spcPts val="2600"/>
              </a:lnSpc>
              <a:spcAft>
                <a:spcPts val="0"/>
              </a:spcAft>
              <a:buNone/>
            </a:pPr>
            <a:endParaRPr lang="en-US" sz="1200" b="1" dirty="0">
              <a:solidFill>
                <a:schemeClr val="accent1"/>
              </a:solidFill>
              <a:latin typeface="Arial" panose="020B0604020202020204" pitchFamily="34" charset="0"/>
              <a:cs typeface="Arial" panose="020B0604020202020204" pitchFamily="34" charset="0"/>
            </a:endParaRPr>
          </a:p>
          <a:p>
            <a:pPr marL="0" indent="0">
              <a:lnSpc>
                <a:spcPts val="2600"/>
              </a:lnSpc>
              <a:spcAft>
                <a:spcPts val="0"/>
              </a:spcAft>
              <a:buNone/>
            </a:pPr>
            <a:r>
              <a:rPr lang="en-US" sz="1200" b="1" dirty="0">
                <a:solidFill>
                  <a:schemeClr val="accent1"/>
                </a:solidFill>
                <a:latin typeface="Arial" panose="020B0604020202020204" pitchFamily="34" charset="0"/>
                <a:cs typeface="Arial" panose="020B0604020202020204" pitchFamily="34" charset="0"/>
              </a:rPr>
              <a:t>Body weight</a:t>
            </a:r>
          </a:p>
          <a:p>
            <a:pPr marL="171450" indent="-171450">
              <a:lnSpc>
                <a:spcPts val="2600"/>
              </a:lnSpc>
              <a:spcAft>
                <a:spcPts val="1800"/>
              </a:spcAft>
              <a:buFont typeface="Arial" panose="020B0604020202020204" pitchFamily="34" charset="0"/>
              <a:buChar char="•"/>
            </a:pPr>
            <a:r>
              <a:rPr lang="en-US" sz="1200" dirty="0">
                <a:latin typeface="Arial" panose="020B0604020202020204" pitchFamily="34" charset="0"/>
                <a:cs typeface="Arial" panose="020B0604020202020204" pitchFamily="34" charset="0"/>
              </a:rPr>
              <a:t>Can affect efficacy and side effects experienced</a:t>
            </a:r>
          </a:p>
          <a:p>
            <a:pPr marL="0" indent="0">
              <a:lnSpc>
                <a:spcPts val="2600"/>
              </a:lnSpc>
              <a:spcAft>
                <a:spcPts val="0"/>
              </a:spcAft>
              <a:buNone/>
            </a:pPr>
            <a:endParaRPr lang="en-US" sz="1200" b="1" dirty="0">
              <a:solidFill>
                <a:schemeClr val="accent1"/>
              </a:solidFill>
              <a:latin typeface="Arial" panose="020B0604020202020204" pitchFamily="34" charset="0"/>
              <a:cs typeface="Arial" panose="020B0604020202020204" pitchFamily="34" charset="0"/>
            </a:endParaRPr>
          </a:p>
          <a:p>
            <a:pPr marL="0" indent="0">
              <a:lnSpc>
                <a:spcPts val="2600"/>
              </a:lnSpc>
              <a:spcAft>
                <a:spcPts val="0"/>
              </a:spcAft>
              <a:buNone/>
            </a:pPr>
            <a:r>
              <a:rPr lang="en-US" sz="1200" b="1" dirty="0">
                <a:solidFill>
                  <a:schemeClr val="accent1"/>
                </a:solidFill>
                <a:latin typeface="Arial" panose="020B0604020202020204" pitchFamily="34" charset="0"/>
                <a:cs typeface="Arial" panose="020B0604020202020204" pitchFamily="34" charset="0"/>
              </a:rPr>
              <a:t>Pregnant and breastfeeding women</a:t>
            </a:r>
            <a:r>
              <a:rPr lang="en-US" sz="1200" dirty="0">
                <a:latin typeface="Arial" panose="020B0604020202020204" pitchFamily="34" charset="0"/>
                <a:cs typeface="Arial" panose="020B0604020202020204" pitchFamily="34" charset="0"/>
              </a:rPr>
              <a:t> </a:t>
            </a:r>
          </a:p>
          <a:p>
            <a:pPr marL="171450" indent="-171450">
              <a:lnSpc>
                <a:spcPts val="2600"/>
              </a:lnSpc>
              <a:spcAft>
                <a:spcPts val="200"/>
              </a:spcAft>
              <a:buFont typeface="Arial" panose="020B0604020202020204" pitchFamily="34" charset="0"/>
              <a:buChar char="•"/>
            </a:pPr>
            <a:r>
              <a:rPr lang="en-US" sz="1200" dirty="0">
                <a:latin typeface="Arial" panose="020B0604020202020204" pitchFamily="34" charset="0"/>
                <a:cs typeface="Arial" panose="020B0604020202020204" pitchFamily="34" charset="0"/>
              </a:rPr>
              <a:t>Combination NRT recommended </a:t>
            </a:r>
          </a:p>
          <a:p>
            <a:pPr marL="171450" indent="-171450">
              <a:lnSpc>
                <a:spcPts val="2600"/>
              </a:lnSpc>
              <a:spcAft>
                <a:spcPts val="1200"/>
              </a:spcAft>
              <a:buFont typeface="Arial" panose="020B0604020202020204" pitchFamily="34" charset="0"/>
              <a:buChar char="•"/>
            </a:pPr>
            <a:r>
              <a:rPr lang="en-US" sz="1200" dirty="0">
                <a:latin typeface="Arial" panose="020B0604020202020204" pitchFamily="34" charset="0"/>
                <a:cs typeface="Arial" panose="020B0604020202020204" pitchFamily="34" charset="0"/>
              </a:rPr>
              <a:t>16-hour patch (remove at night) plus faster-acting product</a:t>
            </a:r>
            <a:endParaRPr lang="en-US" sz="1200" b="1" dirty="0">
              <a:solidFill>
                <a:schemeClr val="accent1"/>
              </a:solidFill>
              <a:latin typeface="Arial" panose="020B060402020202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49</a:t>
            </a:fld>
            <a:endParaRPr lang="en-US" dirty="0"/>
          </a:p>
        </p:txBody>
      </p:sp>
    </p:spTree>
    <p:extLst>
      <p:ext uri="{BB962C8B-B14F-4D97-AF65-F5344CB8AC3E}">
        <p14:creationId xmlns:p14="http://schemas.microsoft.com/office/powerpoint/2010/main" val="1466468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Engaging patients in treatment</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2A2382-4541-B845-B6D5-E8B5A330E247}"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12514167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50</a:t>
            </a:fld>
            <a:endParaRPr lang="en-US" dirty="0"/>
          </a:p>
        </p:txBody>
      </p:sp>
    </p:spTree>
    <p:extLst>
      <p:ext uri="{BB962C8B-B14F-4D97-AF65-F5344CB8AC3E}">
        <p14:creationId xmlns:p14="http://schemas.microsoft.com/office/powerpoint/2010/main" val="1129366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13E0C-1C25-628C-FC3C-7D8BE9A7F6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451D6F-D2D0-9E9E-E116-96AE38A090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9CA340-2DA9-BEC8-65A4-B52D0C7E1C18}"/>
              </a:ext>
            </a:extLst>
          </p:cNvPr>
          <p:cNvSpPr>
            <a:spLocks noGrp="1"/>
          </p:cNvSpPr>
          <p:nvPr>
            <p:ph type="body" idx="1"/>
          </p:nvPr>
        </p:nvSpPr>
        <p:spPr/>
        <p:txBody>
          <a:bodyPr>
            <a:normAutofit/>
          </a:bodyPr>
          <a:lstStyle/>
          <a:p>
            <a:r>
              <a:rPr lang="en-US" b="0" dirty="0">
                <a:latin typeface="Arial" panose="020B0604020202020204" pitchFamily="34" charset="0"/>
                <a:cs typeface="Arial" panose="020B0604020202020204" pitchFamily="34" charset="0"/>
              </a:rPr>
              <a:t>Please reference the Tobacco dependence aids quick reference (Day 1 Handout 3)</a:t>
            </a:r>
          </a:p>
          <a:p>
            <a:endParaRPr lang="en-US" b="0" dirty="0">
              <a:latin typeface="Arial" panose="020B0604020202020204" pitchFamily="34" charset="0"/>
              <a:cs typeface="Arial" panose="020B0604020202020204" pitchFamily="34" charset="0"/>
            </a:endParaRPr>
          </a:p>
          <a:p>
            <a:r>
              <a:rPr lang="en-US" b="0" dirty="0">
                <a:latin typeface="Arial" panose="020B0604020202020204" pitchFamily="34" charset="0"/>
                <a:cs typeface="Arial" panose="020B0604020202020204" pitchFamily="34" charset="0"/>
              </a:rPr>
              <a:t>The quick reference is found as Appendix 4 to 6 in the STP.</a:t>
            </a:r>
          </a:p>
          <a:p>
            <a:endParaRPr lang="en-US" b="0" dirty="0"/>
          </a:p>
        </p:txBody>
      </p:sp>
      <p:sp>
        <p:nvSpPr>
          <p:cNvPr id="4" name="Slide Number Placeholder 3">
            <a:extLst>
              <a:ext uri="{FF2B5EF4-FFF2-40B4-BE49-F238E27FC236}">
                <a16:creationId xmlns:a16="http://schemas.microsoft.com/office/drawing/2014/main" id="{9540B853-DDD4-96FA-A470-8A1E9DEF54C7}"/>
              </a:ext>
            </a:extLst>
          </p:cNvPr>
          <p:cNvSpPr>
            <a:spLocks noGrp="1"/>
          </p:cNvSpPr>
          <p:nvPr>
            <p:ph type="sldNum" sz="quarter" idx="5"/>
          </p:nvPr>
        </p:nvSpPr>
        <p:spPr/>
        <p:txBody>
          <a:bodyPr/>
          <a:lstStyle/>
          <a:p>
            <a:pPr>
              <a:defRPr/>
            </a:pPr>
            <a:fld id="{242A2382-4541-B845-B6D5-E8B5A330E247}" type="slidenum">
              <a:rPr lang="en-US" smtClean="0"/>
              <a:pPr>
                <a:defRPr/>
              </a:pPr>
              <a:t>51</a:t>
            </a:fld>
            <a:endParaRPr lang="en-US" dirty="0"/>
          </a:p>
        </p:txBody>
      </p:sp>
    </p:spTree>
    <p:extLst>
      <p:ext uri="{BB962C8B-B14F-4D97-AF65-F5344CB8AC3E}">
        <p14:creationId xmlns:p14="http://schemas.microsoft.com/office/powerpoint/2010/main" val="41782886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B4ED7-0D1A-3E65-0799-15DB5D8DBD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EAB46C-C6F3-3C12-D756-D768984CAC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DB96AE-B925-59EF-3FE3-77E2C44F07CC}"/>
              </a:ext>
            </a:extLst>
          </p:cNvPr>
          <p:cNvSpPr>
            <a:spLocks noGrp="1"/>
          </p:cNvSpPr>
          <p:nvPr>
            <p:ph type="body" idx="1"/>
          </p:nvPr>
        </p:nvSpPr>
        <p:spPr/>
        <p:txBody>
          <a:bodyPr>
            <a:normAutofit fontScale="92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Full instructions: Trainer guide Day 1, page 20: Activity 3: Presenting NRT products and addressing barriers to use.</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CA"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endParaRPr kumimoji="0" lang="en-CA"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Activity summary:</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Sans-Serif"/>
              <a:buChar char="•"/>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Method: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Breakout rooms</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Sans-Serif"/>
              <a:buChar char="•"/>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Number per group</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5</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Sans-Serif"/>
              <a:buChar char="•"/>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Duration: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10 minutes</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Sans-Serif"/>
              <a:buChar char="•"/>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Handout: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Day 1, Handout 3: Tobacco dependence aids quick reference and Day 1, Handout 4: Medication and aids worksheet</a:t>
            </a:r>
          </a:p>
          <a:p>
            <a:pPr marL="0" marR="0" lvl="0" indent="0" algn="l" defTabSz="457200" rtl="0" eaLnBrk="0" fontAlgn="base" latinLnBrk="0" hangingPunct="0">
              <a:lnSpc>
                <a:spcPct val="100000"/>
              </a:lnSpc>
              <a:spcBef>
                <a:spcPct val="30000"/>
              </a:spcBef>
              <a:spcAft>
                <a:spcPct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Method:</a:t>
            </a:r>
          </a:p>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Each group has 10 minutes to complete answer the following questions about their allocated NRT product:</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How would you present this product to a patient with SMI?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­What barriers might there be for a person with SMI to using this product ?</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15000"/>
              </a:lnSpc>
              <a:spcBef>
                <a:spcPct val="30000"/>
              </a:spcBef>
              <a:spcAft>
                <a:spcPct val="0"/>
              </a:spcAft>
              <a:buClrTx/>
              <a:buSzPts val="1400"/>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Ask participants to discuss, note down their answers and nominate one person from their group to give feedback.</a:t>
            </a:r>
            <a:r>
              <a:rPr kumimoji="0" lang="en-GB" sz="12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a:t>
            </a:r>
          </a:p>
          <a:p>
            <a:pPr marL="171450" marR="0" lvl="0" indent="-171450" algn="l" defTabSz="457200" rtl="0" eaLnBrk="0" fontAlgn="base" latinLnBrk="0" hangingPunct="0">
              <a:lnSpc>
                <a:spcPct val="115000"/>
              </a:lnSpc>
              <a:spcBef>
                <a:spcPct val="30000"/>
              </a:spcBef>
              <a:spcAft>
                <a:spcPct val="0"/>
              </a:spcAft>
              <a:buClrTx/>
              <a:buSzPts val="1400"/>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Ask each group in turn to give feedback on their medication.</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a:t>
            </a:r>
          </a:p>
          <a:p>
            <a:pPr marL="171450" marR="0" lvl="0" indent="-171450" algn="l" defTabSz="457200" rtl="0" eaLnBrk="0" fontAlgn="base" latinLnBrk="0" hangingPunct="0">
              <a:lnSpc>
                <a:spcPct val="115000"/>
              </a:lnSpc>
              <a:spcBef>
                <a:spcPct val="30000"/>
              </a:spcBef>
              <a:spcAft>
                <a:spcPct val="0"/>
              </a:spcAft>
              <a:buClrTx/>
              <a:buSzPts val="1400"/>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Use the slides on each NRT as a background to feedback and add anything groups have missed.</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4305F703-8332-3EF8-BF11-98E56CB31528}"/>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2A2382-4541-B845-B6D5-E8B5A330E247}"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394111964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The Nicotine Patch is the only long-acting nicotine replacement therapy. The patch comes in both 16-hour and 24-hour formulations. There is no difference in efficacy between the 16- and 24-hour patch.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16-hour formulation comes in 10, 15 and 25 mg. The 24-hour patch comes in 7, 14 and 21mg.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Pregnant women should only use the 16-hour </a:t>
            </a:r>
            <a:r>
              <a:rPr lang="en-CA" sz="1200" dirty="0">
                <a:effectLst/>
                <a:latin typeface="Arial" panose="020B0604020202020204" pitchFamily="34" charset="0"/>
                <a:ea typeface="Geneva" panose="020B0503030404040204"/>
                <a:cs typeface="Arial" panose="020B0604020202020204" pitchFamily="34" charset="0"/>
              </a:rPr>
              <a:t>patch.</a:t>
            </a:r>
          </a:p>
          <a:p>
            <a:pPr marL="0" lvl="0" indent="0">
              <a:buSzPts val="1400"/>
              <a:buFont typeface="Symbol" panose="05050102010706020507" pitchFamily="18" charset="2"/>
              <a:buNone/>
              <a:tabLst>
                <a:tab pos="457200" algn="l"/>
              </a:tabLst>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works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Delivers a steady dose of nicotine to bloodstream via skin.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Peak levels reached 2-6 hours after applying the patch.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Absorption rate:  approx. 1 mg per hour.</a:t>
            </a:r>
          </a:p>
          <a:p>
            <a:pPr marL="0" lvl="0" indent="0">
              <a:buSzPts val="1400"/>
              <a:buFont typeface="Symbol" panose="05050102010706020507" pitchFamily="18" charset="2"/>
              <a:buNone/>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One patch a day, on a dry and hairless spot.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Rotate site daily.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Duration of treatment: </a:t>
            </a:r>
            <a:r>
              <a:rPr lang="en-US" sz="1200" dirty="0">
                <a:effectLst/>
                <a:latin typeface="Arial" panose="020B0604020202020204" pitchFamily="34" charset="0"/>
                <a:ea typeface="Geneva" panose="020B0503030404040204"/>
                <a:cs typeface="Arial" panose="020B0604020202020204" pitchFamily="34" charset="0"/>
              </a:rPr>
              <a:t>Patch dosage is usually titrated down after 6-8 weeks or patients can remain at the full dose for 12 weeks. The duration of treatment is 12 weeks and this can be extended as needed. Some patients benefit from using NRT over an extended period of time. </a:t>
            </a:r>
          </a:p>
          <a:p>
            <a:pPr marL="0" lvl="0" indent="0">
              <a:buSzPts val="1400"/>
              <a:buFont typeface="Symbol" panose="05050102010706020507" pitchFamily="18" charset="2"/>
              <a:buNone/>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Side effects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Redness and rash from adhesive is common; ensure rotation of site</a:t>
            </a:r>
            <a:r>
              <a:rPr lang="en-GB" sz="1200" dirty="0">
                <a:effectLst/>
                <a:latin typeface="Arial" panose="020B0604020202020204" pitchFamily="34" charset="0"/>
                <a:ea typeface="MS PGothic" panose="020B0600070205080204" pitchFamily="34" charset="-128"/>
                <a:cs typeface="Arial" panose="020B0604020202020204" pitchFamily="34" charset="0"/>
              </a:rPr>
              <a:t>; topical creams may be applied</a:t>
            </a:r>
            <a:r>
              <a:rPr lang="en-CA" sz="1200" dirty="0">
                <a:effectLst/>
                <a:latin typeface="Arial" panose="020B0604020202020204" pitchFamily="34" charset="0"/>
                <a:ea typeface="MS PGothic" panose="020B0600070205080204" pitchFamily="34" charset="-128"/>
                <a:cs typeface="Arial" panose="020B0604020202020204" pitchFamily="34" charset="0"/>
              </a:rPr>
              <a:t>.</a:t>
            </a:r>
            <a:r>
              <a:rPr lang="en-US" sz="1200" dirty="0">
                <a:effectLst/>
                <a:latin typeface="Arial" panose="020B0604020202020204" pitchFamily="34" charset="0"/>
                <a:ea typeface="Geneva" panose="020B0503030404040204"/>
                <a:cs typeface="Arial" panose="020B0604020202020204" pitchFamily="34" charset="0"/>
              </a:rPr>
              <a:t> If rash is raised or broken, you may wish to discontinue and switch to something else.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Itching (usually disappears within a few days).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Disturbed sleep (remember, disturbed sleep is also a withdrawal symptom).</a:t>
            </a:r>
          </a:p>
          <a:p>
            <a:pPr marL="0" lvl="0" indent="0">
              <a:buSzPts val="1400"/>
              <a:buFont typeface="Symbol" panose="05050102010706020507" pitchFamily="18" charset="2"/>
              <a:buNone/>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dirty="0">
                <a:solidFill>
                  <a:srgbClr val="3F3F3F"/>
                </a:solidFill>
                <a:effectLst/>
                <a:latin typeface="Arial" panose="020B0604020202020204" pitchFamily="34" charset="0"/>
                <a:cs typeface="Arial" panose="020B0604020202020204" pitchFamily="34" charset="0"/>
              </a:rPr>
              <a:t>Good quality sleep is a vital factor for people receiving mental health care. Because of this, where possible the 16-hour patch should be used and removed before bedtime to reduce the risk of disturbed sleep. Of course, people who usually smoke through the night might need the 24-hour patch, but using this should be avoided when possible.</a:t>
            </a:r>
            <a:br>
              <a:rPr lang="en-CA" dirty="0">
                <a:solidFill>
                  <a:srgbClr val="3F3F3F"/>
                </a:solidFill>
                <a:effectLst/>
                <a:latin typeface="Arial" panose="020B0604020202020204" pitchFamily="34" charset="0"/>
                <a:cs typeface="Arial" panose="020B0604020202020204" pitchFamily="34" charset="0"/>
              </a:rPr>
            </a:br>
            <a:endParaRPr lang="en-CA" dirty="0">
              <a:solidFill>
                <a:srgbClr val="3F3F3F"/>
              </a:solidFill>
              <a:effectLst/>
              <a:latin typeface="Arial" panose="020B0604020202020204" pitchFamily="34" charset="0"/>
              <a:cs typeface="Arial" panose="020B0604020202020204" pitchFamily="34" charset="0"/>
            </a:endParaRPr>
          </a:p>
          <a:p>
            <a:r>
              <a:rPr lang="en-CA" dirty="0">
                <a:solidFill>
                  <a:srgbClr val="3F3F3F"/>
                </a:solidFill>
                <a:effectLst/>
                <a:latin typeface="Arial" panose="020B0604020202020204" pitchFamily="34" charset="0"/>
                <a:cs typeface="Arial" panose="020B0604020202020204" pitchFamily="34" charset="0"/>
              </a:rPr>
              <a:t>Hypoallergenic options are available. These will not be available as a stock item but should be ordered for people who have sensitive skin.</a:t>
            </a:r>
          </a:p>
          <a:p>
            <a:pPr marL="0" lvl="0" indent="0">
              <a:buSzPts val="1400"/>
              <a:buFont typeface="Symbol" panose="05050102010706020507" pitchFamily="18" charset="2"/>
              <a:buNone/>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MS PGothic" panose="020B0600070205080204" pitchFamily="34" charset="-128"/>
                <a:cs typeface="Arial" panose="020B0604020202020204" pitchFamily="34" charset="0"/>
              </a:rPr>
              <a:t>Prescribing Guidelines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1 week’s supply = 1 box of 7 patches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Initial dose of nicotine based on heaviness of smoking index (number of cigarettes and time to first cigarette).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53</a:t>
            </a:fld>
            <a:endParaRPr lang="en-US" dirty="0"/>
          </a:p>
        </p:txBody>
      </p:sp>
    </p:spTree>
    <p:extLst>
      <p:ext uri="{BB962C8B-B14F-4D97-AF65-F5344CB8AC3E}">
        <p14:creationId xmlns:p14="http://schemas.microsoft.com/office/powerpoint/2010/main" val="403976817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dirty="0">
                <a:effectLst/>
                <a:latin typeface="Arial" panose="020B0604020202020204" pitchFamily="34" charset="0"/>
                <a:ea typeface="Geneva" panose="020B0503030404040204"/>
                <a:cs typeface="Arial" panose="020B0604020202020204" pitchFamily="34" charset="0"/>
              </a:rPr>
              <a:t>All of the oral, faster-acting NRT products can be used in combination with the patch.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The patient should not wait for cravings to start before using their product; the key is to use the oral products regularly – on the hour, every hour – to keep nicotine levels at a level that effectively manages urges and withdrawal.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Nicotine isn’t absorbed very well in an acidic environment and so avoid drinking fruit juice for 15 minutes before or during use.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To ensure appropriate advice can be given, it is important for TDAs to understand tobacco dependence aid side effects so they can distinguish between what may be a nicotine withdrawal symptom, side effect of medication or something else.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Warning patients of the initial effects beforehand and getting them to practice using the product before their quit date can be helpful.</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Side effects usually become less troublesome with continued and correct use (e.g. people get used to the taste).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Side effects are often caused by incorrect technique and so it is important to discuss with the patient how they are using their NRT to ensure correct use and that they are getting the most out of it.</a:t>
            </a: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54</a:t>
            </a:fld>
            <a:endParaRPr lang="en-US" dirty="0"/>
          </a:p>
        </p:txBody>
      </p:sp>
    </p:spTree>
    <p:extLst>
      <p:ext uri="{BB962C8B-B14F-4D97-AF65-F5344CB8AC3E}">
        <p14:creationId xmlns:p14="http://schemas.microsoft.com/office/powerpoint/2010/main" val="25091143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defRPr/>
            </a:pPr>
            <a:r>
              <a:rPr lang="en-US" sz="1200" b="1" dirty="0">
                <a:effectLst/>
                <a:latin typeface="Arial" panose="020B0604020202020204" pitchFamily="34" charset="0"/>
                <a:ea typeface="Geneva" panose="020B0503030404040204"/>
                <a:cs typeface="Arial" panose="020B0604020202020204" pitchFamily="34" charset="0"/>
              </a:rPr>
              <a:t>Ask participants to note how they would advise patients to use the </a:t>
            </a:r>
            <a:r>
              <a:rPr lang="en-US" b="1" dirty="0">
                <a:latin typeface="Arial" panose="020B0604020202020204" pitchFamily="34" charset="0"/>
                <a:ea typeface="Geneva" panose="020B0503030404040204"/>
                <a:cs typeface="Arial" panose="020B0604020202020204" pitchFamily="34" charset="0"/>
              </a:rPr>
              <a:t>mouth spray in</a:t>
            </a:r>
            <a:r>
              <a:rPr lang="en-US" sz="1200" b="1" dirty="0">
                <a:effectLst/>
                <a:latin typeface="Arial" panose="020B0604020202020204" pitchFamily="34" charset="0"/>
                <a:ea typeface="Geneva" panose="020B0503030404040204"/>
                <a:cs typeface="Arial" panose="020B0604020202020204" pitchFamily="34" charset="0"/>
              </a:rPr>
              <a:t> the chat or respond verbally.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1" dirty="0">
              <a:effectLst/>
              <a:latin typeface="Arial" panose="020B0604020202020204" pitchFamily="34" charset="0"/>
              <a:ea typeface="Geneva" panose="020B0503030404040204"/>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A 1mg/spray mouth spray: brand name Quick Mist.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pPr>
            <a:r>
              <a:rPr lang="en-CA" dirty="0">
                <a:latin typeface="Arial" panose="020B0604020202020204" pitchFamily="34" charset="0"/>
                <a:cs typeface="Arial" panose="020B0604020202020204" pitchFamily="34" charset="0"/>
              </a:rPr>
              <a:t>Contains negligible amounts of medicinal alcohol (7mg/spray) and will not have any noticeable effects. Although negligible, the presence of alcohol in these products may be an issue for some people because of their cultural and religious beliefs, or because of issues with alcohol.</a:t>
            </a:r>
            <a:endParaRPr lang="en-CA" dirty="0">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Geneva" panose="020B0503030404040204"/>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nicotine mouth spray is a faster-acting product that takes only a few minutes to reach the bloodstream; 1 to 2 sprays are recommended every 30 minutes.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to use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1 to 2 sprays every 30 minutes to 1 hour, up to a maximum of 4 sprays/hour and 64 sprays/day.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Try to avoid inhalation while spraying or </a:t>
            </a:r>
            <a:r>
              <a:rPr lang="en-US" sz="1200" dirty="0">
                <a:effectLst/>
                <a:latin typeface="Arial" panose="020B0604020202020204" pitchFamily="34" charset="0"/>
                <a:ea typeface="Geneva" panose="020B0503030404040204"/>
                <a:cs typeface="Arial" panose="020B0604020202020204" pitchFamily="34" charset="0"/>
              </a:rPr>
              <a:t>swallowing for a few seconds after administration as nicotine isn’t absorbed particularly well from the stomach, and it causes wind and hiccups.</a:t>
            </a:r>
            <a:r>
              <a:rPr lang="en-US" dirty="0">
                <a:latin typeface="Arial" panose="020B0604020202020204" pitchFamily="34" charset="0"/>
                <a:ea typeface="Geneva" panose="020B0503030404040204"/>
                <a:cs typeface="Arial" panose="020B0604020202020204" pitchFamily="34" charset="0"/>
              </a:rPr>
              <a:t> </a:t>
            </a:r>
            <a:endParaRPr lang="en-GB" dirty="0">
              <a:latin typeface="Arial" panose="020B0604020202020204" pitchFamily="34" charset="0"/>
              <a:ea typeface="Geneva" panose="020B0503030404040204"/>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Direct spray into side of mouth.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Avoid inhalation as the mouth spray is being administered.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Maximum dose leads to higher average nicotine plasma concentrations than one 4mg gum or lozenge hourly (i.e. 28.8ng/mL vs 23.3ng/mL and 25.5ng/mL respectively).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Geneva" panose="020B0503030404040204"/>
                <a:cs typeface="Arial" panose="020B0604020202020204" pitchFamily="34" charset="0"/>
              </a:rPr>
              <a:t>Prescribing Guidelines:</a:t>
            </a:r>
            <a:r>
              <a:rPr lang="en-CA" b="1"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pPr>
            <a:r>
              <a:rPr lang="en-CA" sz="1200" dirty="0">
                <a:effectLst/>
                <a:latin typeface="Arial" panose="020B0604020202020204" pitchFamily="34" charset="0"/>
                <a:ea typeface="Geneva" panose="020B0503030404040204"/>
                <a:cs typeface="Arial" panose="020B0604020202020204" pitchFamily="34" charset="0"/>
              </a:rPr>
              <a:t>1 week’s supply =</a:t>
            </a:r>
            <a:r>
              <a:rPr lang="en-CA" dirty="0">
                <a:latin typeface="Arial" panose="020B0604020202020204" pitchFamily="34" charset="0"/>
                <a:ea typeface="Geneva" panose="020B0503030404040204"/>
                <a:cs typeface="Arial" panose="020B0604020202020204" pitchFamily="34" charset="0"/>
              </a:rPr>
              <a:t> </a:t>
            </a:r>
            <a:r>
              <a:rPr lang="en-CA" sz="1200" dirty="0">
                <a:effectLst/>
                <a:latin typeface="Arial" panose="020B0604020202020204" pitchFamily="34" charset="0"/>
                <a:ea typeface="Geneva" panose="020B0503030404040204"/>
                <a:cs typeface="Arial" panose="020B0604020202020204" pitchFamily="34" charset="0"/>
              </a:rPr>
              <a:t> 1 to 3 bottles of spray (each bottle is min 150 sprays).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55</a:t>
            </a:fld>
            <a:endParaRPr lang="en-US" dirty="0"/>
          </a:p>
        </p:txBody>
      </p:sp>
    </p:spTree>
    <p:extLst>
      <p:ext uri="{BB962C8B-B14F-4D97-AF65-F5344CB8AC3E}">
        <p14:creationId xmlns:p14="http://schemas.microsoft.com/office/powerpoint/2010/main" val="124032825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sz="1200" b="1" dirty="0">
                <a:latin typeface="Arial" panose="020B0604020202020204" pitchFamily="34" charset="0"/>
                <a:ea typeface="Geneva" panose="020B0503030404040204" pitchFamily="34" charset="0"/>
                <a:cs typeface="Arial" panose="020B0604020202020204" pitchFamily="34" charset="0"/>
              </a:rPr>
              <a:t>Ask participants to note any important points to tell patients in the chat or respond verbally.</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sz="1200" b="1" dirty="0">
              <a:latin typeface="Arial" panose="020B0604020202020204" pitchFamily="34" charset="0"/>
              <a:ea typeface="Geneva" panose="020B050303040404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sz="1200" b="1" dirty="0">
                <a:latin typeface="Arial" panose="020B0604020202020204" pitchFamily="34" charset="0"/>
                <a:ea typeface="Geneva" panose="020B0503030404040204" pitchFamily="34" charset="0"/>
                <a:cs typeface="Arial" panose="020B0604020202020204" pitchFamily="34" charset="0"/>
              </a:rPr>
              <a:t>What it is</a:t>
            </a:r>
          </a:p>
          <a:p>
            <a:pPr marL="171450" marR="0" lvl="0" indent="-1714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altLang="en-US" sz="1200" dirty="0">
                <a:latin typeface="Arial" panose="020B0604020202020204" pitchFamily="34" charset="0"/>
                <a:ea typeface="Geneva" panose="020B0503030404040204" pitchFamily="34" charset="0"/>
                <a:cs typeface="Arial" panose="020B0604020202020204" pitchFamily="34" charset="0"/>
              </a:rPr>
              <a:t>The cartridges contain 15mg of nicotine, however only small amount of nicotine (2-4 mg) is typically absorbed from each cartridge. </a:t>
            </a:r>
            <a:endParaRPr lang="en-US" altLang="en-US" sz="1200" b="1" dirty="0">
              <a:latin typeface="Arial" panose="020B0604020202020204" pitchFamily="34" charset="0"/>
              <a:ea typeface="Geneva" panose="020B0503030404040204" pitchFamily="34" charset="0"/>
              <a:cs typeface="Arial" panose="020B0604020202020204" pitchFamily="34" charset="0"/>
            </a:endParaRPr>
          </a:p>
          <a:p>
            <a:pPr eaLnBrk="1" hangingPunct="1">
              <a:spcBef>
                <a:spcPct val="0"/>
              </a:spcBef>
            </a:pPr>
            <a:endParaRPr lang="en-US" altLang="en-US" sz="1200" dirty="0">
              <a:latin typeface="Arial" panose="020B0604020202020204" pitchFamily="34" charset="0"/>
              <a:ea typeface="Geneva" panose="020B0503030404040204" pitchFamily="34" charset="0"/>
              <a:cs typeface="Arial" panose="020B0604020202020204" pitchFamily="34" charset="0"/>
            </a:endParaRPr>
          </a:p>
          <a:p>
            <a:pPr eaLnBrk="1" hangingPunct="1">
              <a:spcBef>
                <a:spcPct val="0"/>
              </a:spcBef>
            </a:pPr>
            <a:r>
              <a:rPr lang="en-US" altLang="en-US" sz="1200" b="1" dirty="0">
                <a:latin typeface="Arial" panose="020B0604020202020204" pitchFamily="34" charset="0"/>
                <a:ea typeface="Geneva" panose="020B0503030404040204" pitchFamily="34" charset="0"/>
                <a:cs typeface="Arial" panose="020B0604020202020204" pitchFamily="34" charset="0"/>
              </a:rPr>
              <a:t>How it works</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Puffing on inhalator vaporises nicotine: absorbed into bloodstream through mouth &amp; throat</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Peak levels reached 15/20 minutes</a:t>
            </a:r>
            <a:endParaRPr lang="en-US" altLang="en-US" sz="1200" b="1" dirty="0">
              <a:latin typeface="Arial" panose="020B0604020202020204" pitchFamily="34" charset="0"/>
              <a:ea typeface="Geneva" panose="020B0503030404040204" pitchFamily="34" charset="0"/>
              <a:cs typeface="Arial" panose="020B0604020202020204" pitchFamily="34" charset="0"/>
            </a:endParaRPr>
          </a:p>
          <a:p>
            <a:pPr marL="171450" indent="-171450" eaLnBrk="1" hangingPunct="1">
              <a:spcBef>
                <a:spcPct val="0"/>
              </a:spcBef>
              <a:buFont typeface="Arial" panose="020B0604020202020204" pitchFamily="34" charset="0"/>
              <a:buChar char="•"/>
            </a:pPr>
            <a:r>
              <a:rPr lang="en-US" altLang="en-US" sz="1200" dirty="0">
                <a:latin typeface="Arial" panose="020B0604020202020204" pitchFamily="34" charset="0"/>
                <a:ea typeface="Geneva" panose="020B0503030404040204" pitchFamily="34" charset="0"/>
                <a:cs typeface="Arial" panose="020B0604020202020204" pitchFamily="34" charset="0"/>
              </a:rPr>
              <a:t>The inhalator does not deliver nicotine to the lungs – it is an oral device.</a:t>
            </a:r>
          </a:p>
          <a:p>
            <a:pPr marL="171450" indent="-171450" eaLnBrk="1" hangingPunct="1">
              <a:spcBef>
                <a:spcPct val="0"/>
              </a:spcBef>
              <a:buFont typeface="Arial" panose="020B0604020202020204" pitchFamily="34" charset="0"/>
              <a:buChar char="•"/>
            </a:pPr>
            <a:endParaRPr lang="en-US" altLang="en-US" sz="1200" dirty="0">
              <a:latin typeface="Arial" panose="020B0604020202020204" pitchFamily="34" charset="0"/>
              <a:ea typeface="Geneva" panose="020B0503030404040204" pitchFamily="34" charset="0"/>
              <a:cs typeface="Arial" panose="020B0604020202020204" pitchFamily="34" charset="0"/>
            </a:endParaRPr>
          </a:p>
          <a:p>
            <a:pPr marL="171450" indent="-171450" eaLnBrk="1" hangingPunct="1">
              <a:spcBef>
                <a:spcPct val="0"/>
              </a:spcBef>
              <a:buFont typeface="Arial" panose="020B0604020202020204" pitchFamily="34" charset="0"/>
              <a:buChar char="•"/>
            </a:pPr>
            <a:endParaRPr lang="en-US" altLang="en-US" sz="1200" dirty="0">
              <a:latin typeface="Arial" panose="020B0604020202020204" pitchFamily="34" charset="0"/>
              <a:ea typeface="Geneva" panose="020B0503030404040204" pitchFamily="34" charset="0"/>
              <a:cs typeface="Arial" panose="020B0604020202020204" pitchFamily="34" charset="0"/>
            </a:endParaRPr>
          </a:p>
          <a:p>
            <a:pPr marL="0" indent="0" eaLnBrk="1" hangingPunct="1">
              <a:spcBef>
                <a:spcPct val="0"/>
              </a:spcBef>
              <a:buFont typeface="Arial" panose="020B0604020202020204" pitchFamily="34" charset="0"/>
              <a:buNone/>
            </a:pPr>
            <a:r>
              <a:rPr lang="en-US" altLang="en-US" sz="1200" b="1" dirty="0">
                <a:latin typeface="Arial" panose="020B0604020202020204" pitchFamily="34" charset="0"/>
                <a:ea typeface="Geneva" panose="020B0503030404040204" pitchFamily="34" charset="0"/>
                <a:cs typeface="Arial" panose="020B0604020202020204" pitchFamily="34" charset="0"/>
              </a:rPr>
              <a:t>How it is used</a:t>
            </a:r>
          </a:p>
          <a:p>
            <a:pPr marL="171450" indent="-171450">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Each cartridge lasts approximately 40 minutes of</a:t>
            </a:r>
            <a:r>
              <a:rPr lang="en-GB" altLang="en-US" sz="1200" b="1" dirty="0">
                <a:latin typeface="Arial" panose="020B0604020202020204" pitchFamily="34" charset="0"/>
                <a:cs typeface="Arial" panose="020B0604020202020204" pitchFamily="34" charset="0"/>
              </a:rPr>
              <a:t> </a:t>
            </a:r>
            <a:r>
              <a:rPr lang="en-GB" altLang="en-US" sz="1200" dirty="0">
                <a:latin typeface="Arial" panose="020B0604020202020204" pitchFamily="34" charset="0"/>
                <a:cs typeface="Arial" panose="020B0604020202020204" pitchFamily="34" charset="0"/>
              </a:rPr>
              <a:t>intense use</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6 cartridges a day</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Special puffing technique</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Duration of treatment: up to 12 weeks</a:t>
            </a:r>
          </a:p>
          <a:p>
            <a:pPr eaLnBrk="1" hangingPunct="1"/>
            <a:endParaRPr lang="en-GB" altLang="en-US" sz="1200" dirty="0">
              <a:latin typeface="Arial" panose="020B0604020202020204" pitchFamily="34" charset="0"/>
              <a:cs typeface="Arial" panose="020B0604020202020204" pitchFamily="34" charset="0"/>
            </a:endParaRPr>
          </a:p>
          <a:p>
            <a:pPr eaLnBrk="1" hangingPunct="1">
              <a:buFont typeface="Wingdings" pitchFamily="2" charset="2"/>
              <a:buNone/>
            </a:pPr>
            <a:r>
              <a:rPr lang="en-GB" altLang="en-US" sz="1200" b="1" dirty="0">
                <a:latin typeface="Arial" panose="020B0604020202020204" pitchFamily="34" charset="0"/>
                <a:cs typeface="Arial" panose="020B0604020202020204" pitchFamily="34" charset="0"/>
              </a:rPr>
              <a:t>Prescribing guidelines</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1 week’s supply = 2 boxes of 42 cartridges (84 total)</a:t>
            </a:r>
          </a:p>
          <a:p>
            <a:pPr marL="171450" indent="-171450" eaLnBrk="1" hangingPunct="1">
              <a:spcBef>
                <a:spcPct val="0"/>
              </a:spcBef>
              <a:buFont typeface="Arial" panose="020B0604020202020204" pitchFamily="34" charset="0"/>
              <a:buChar char="•"/>
            </a:pPr>
            <a:endParaRPr lang="en-US" altLang="en-US" sz="1200" dirty="0">
              <a:latin typeface="Century Gothic" panose="020B0502020202020204" pitchFamily="34" charset="0"/>
              <a:ea typeface="Geneva" panose="020B0503030404040204" pitchFamily="34" charset="0"/>
              <a:cs typeface="Geneva" panose="020B050303040404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56</a:t>
            </a:fld>
            <a:endParaRPr lang="en-US" dirty="0"/>
          </a:p>
        </p:txBody>
      </p:sp>
    </p:spTree>
    <p:extLst>
      <p:ext uri="{BB962C8B-B14F-4D97-AF65-F5344CB8AC3E}">
        <p14:creationId xmlns:p14="http://schemas.microsoft.com/office/powerpoint/2010/main" val="409316201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1" dirty="0">
                <a:effectLst/>
                <a:latin typeface="Arial" panose="020B0604020202020204" pitchFamily="34" charset="0"/>
                <a:ea typeface="Geneva" panose="020B0503030404040204"/>
                <a:cs typeface="Arial" panose="020B0604020202020204" pitchFamily="34" charset="0"/>
              </a:rPr>
              <a:t>Ask participants to note how they would advise patients to use the lozenge in the chat or respond verbally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NRT Lozenges are available as regular lozenges and mini lozenges in different dosages and flavours.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4mg lozenge or mini lozenge is recommended for individuals with greater nicotine dependence (i.e. smoke within 30 minutes of waking in the morning).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Some patients worry that the product has more nicotine than their cigarettes; they can be reassured that the method of delivery is different meaning that nicotine is delivered much more slowly and in lower doses than in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Delivers nicotine to bloodstream through buccal mucosa.</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Peak levels reached within 30 minutes.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oral absorption of the lozenge is better than the NRT gum.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MS PGothic" panose="020B0600070205080204" pitchFamily="34" charset="-128"/>
                <a:cs typeface="Arial" panose="020B0604020202020204" pitchFamily="34" charset="0"/>
              </a:rPr>
              <a:t>Initially 1 lozenge is used every 1-2 hours = 9-15 lozenges a day (then reduced gradually).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lozenges are placed in the mouth and allowed to dissolve, they can be rolled and parked against the gum (roll – park – roll technique).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lozenge should not be chewed or swallowed.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Geneva" panose="020B0503030404040204"/>
                <a:cs typeface="Arial" panose="020B0604020202020204" pitchFamily="34" charset="0"/>
              </a:rPr>
              <a:t>Prescribing guidelines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1 week’s supply = 1 x box of 72 &amp; 1 box of 36</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57</a:t>
            </a:fld>
            <a:endParaRPr lang="en-US" dirty="0"/>
          </a:p>
        </p:txBody>
      </p:sp>
    </p:spTree>
    <p:extLst>
      <p:ext uri="{BB962C8B-B14F-4D97-AF65-F5344CB8AC3E}">
        <p14:creationId xmlns:p14="http://schemas.microsoft.com/office/powerpoint/2010/main" val="173933336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effectLst/>
                <a:latin typeface="Arial" panose="020B0604020202020204" pitchFamily="34" charset="0"/>
                <a:ea typeface="Geneva" panose="020B0503030404040204"/>
                <a:cs typeface="Arial" panose="020B0604020202020204" pitchFamily="34" charset="0"/>
              </a:rPr>
              <a:t>Ask participants to note how they would advise patients to use the lozenge in the chat or respond verbally</a:t>
            </a:r>
            <a:endParaRPr lang="en-GB" sz="1200" b="1" dirty="0">
              <a:effectLst/>
              <a:latin typeface="Arial" panose="020B0604020202020204" pitchFamily="34" charset="0"/>
              <a:ea typeface="Geneva" panose="020B0503030404040204"/>
              <a:cs typeface="Arial" panose="020B0604020202020204" pitchFamily="34" charset="0"/>
            </a:endParaRPr>
          </a:p>
          <a:p>
            <a:endParaRPr lang="en-GB" sz="1200" b="1" dirty="0">
              <a:effectLst/>
              <a:latin typeface="Arial" panose="020B0604020202020204" pitchFamily="34" charset="0"/>
              <a:ea typeface="Geneva" panose="020B0503030404040204"/>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The NRT microtab is a small tablet containing nicotine (2mg).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Each tablet delivers nicotine to the bloodstream via the buccal mucosa.</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Peak levels reached in about 30 minutes.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Used sub-lingually:  held until dissolved (30 minutes).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16-40 tablets are used per day and gradually reduced between 6 and 12 weeks.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The microtab should not be chewed or swallowed.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Prescribing guidelines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228600" algn="l"/>
              </a:tabLst>
            </a:pPr>
            <a:r>
              <a:rPr lang="en-GB" sz="1200" dirty="0">
                <a:effectLst/>
                <a:latin typeface="Arial" panose="020B0604020202020204" pitchFamily="34" charset="0"/>
                <a:ea typeface="Geneva" panose="020B0503030404040204"/>
                <a:cs typeface="Arial" panose="020B0604020202020204" pitchFamily="34" charset="0"/>
              </a:rPr>
              <a:t>1 week’s supply = 2 boxes of 100 each.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eaLnBrk="1" hangingPunct="1">
              <a:buFont typeface="Arial" panose="020B0604020202020204" pitchFamily="34" charset="0"/>
              <a:buChar char="•"/>
            </a:pPr>
            <a:endParaRPr lang="en-GB" altLang="en-US" sz="800" dirty="0">
              <a:latin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58</a:t>
            </a:fld>
            <a:endParaRPr lang="en-US" dirty="0"/>
          </a:p>
        </p:txBody>
      </p:sp>
    </p:spTree>
    <p:extLst>
      <p:ext uri="{BB962C8B-B14F-4D97-AF65-F5344CB8AC3E}">
        <p14:creationId xmlns:p14="http://schemas.microsoft.com/office/powerpoint/2010/main" val="240391745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CA" b="1" dirty="0">
                <a:solidFill>
                  <a:srgbClr val="3F3F3F"/>
                </a:solidFill>
                <a:effectLst/>
                <a:latin typeface="Arial" panose="020B0604020202020204" pitchFamily="34" charset="0"/>
                <a:cs typeface="Arial" panose="020B0604020202020204" pitchFamily="34" charset="0"/>
              </a:rPr>
              <a:t>Mental health service providers rarely allow access to NRT gum. </a:t>
            </a:r>
          </a:p>
          <a:p>
            <a:endParaRPr lang="en-CA" dirty="0">
              <a:solidFill>
                <a:srgbClr val="3F3F3F"/>
              </a:solidFill>
              <a:effectLst/>
              <a:latin typeface="Arial" panose="020B0604020202020204" pitchFamily="34" charset="0"/>
              <a:cs typeface="Arial" panose="020B0604020202020204" pitchFamily="34" charset="0"/>
            </a:endParaRPr>
          </a:p>
          <a:p>
            <a:r>
              <a:rPr lang="en-CA" dirty="0">
                <a:solidFill>
                  <a:srgbClr val="3F3F3F"/>
                </a:solidFill>
                <a:effectLst/>
                <a:latin typeface="Arial" panose="020B0604020202020204" pitchFamily="34" charset="0"/>
                <a:cs typeface="Arial" panose="020B0604020202020204" pitchFamily="34" charset="0"/>
              </a:rPr>
              <a:t>We need to flag this as a concern, as blanket restrictions on lifesaving medications are unreasonable and unjustified. TDAs need to challenge any such restrictions and make sure that appropriate risk assessments are in place for patients. </a:t>
            </a:r>
          </a:p>
          <a:p>
            <a:endParaRPr lang="en-US" sz="1200" b="1" dirty="0">
              <a:effectLst/>
              <a:latin typeface="Arial" panose="020B0604020202020204" pitchFamily="34" charset="0"/>
              <a:ea typeface="Geneva" panose="020B0503030404040204"/>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NRT gum comes in several flavours (fruit, mint, liquorice or plain) and in 2mg and 4mg strengths; the 4mg gum is recommended for more dependent people who smoke.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Delivers nicotine to bloodstream through buccal mucosa </a:t>
            </a:r>
            <a:r>
              <a:rPr lang="en-GB" sz="1200" dirty="0">
                <a:effectLst/>
                <a:latin typeface="Arial" panose="020B0604020202020204" pitchFamily="34" charset="0"/>
                <a:ea typeface="MS PGothic" panose="020B0600070205080204" pitchFamily="34" charset="-128"/>
                <a:cs typeface="Arial" panose="020B0604020202020204" pitchFamily="34" charset="0"/>
              </a:rPr>
              <a:t>(the lining of mouth and throat)</a:t>
            </a:r>
            <a:r>
              <a:rPr lang="en-CA" sz="1200" dirty="0">
                <a:effectLst/>
                <a:latin typeface="Arial" panose="020B0604020202020204" pitchFamily="34" charset="0"/>
                <a:ea typeface="Geneva" panose="020B0503030404040204"/>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Peak levels reached in about 30 minutes.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Absorption rates: approx. 0.9mg per 2mg piece &amp; 1.2mg per 4mg piece.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Absorption rates: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0.9 mg per 2 mg piece.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1.2 mg per 4 mg piece.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b="1" dirty="0">
                <a:effectLst/>
                <a:latin typeface="Arial" panose="020B0604020202020204" pitchFamily="34" charset="0"/>
                <a:ea typeface="Geneva" panose="020B0503030404040204"/>
                <a:cs typeface="Arial" panose="020B0604020202020204" pitchFamily="34" charset="0"/>
              </a:rPr>
              <a:t>U</a:t>
            </a:r>
            <a:r>
              <a:rPr lang="en-US" sz="1200" dirty="0">
                <a:effectLst/>
                <a:latin typeface="Arial" panose="020B0604020202020204" pitchFamily="34" charset="0"/>
                <a:ea typeface="Geneva" panose="020B0503030404040204"/>
                <a:cs typeface="Arial" panose="020B0604020202020204" pitchFamily="34" charset="0"/>
              </a:rPr>
              <a:t>sed regularly throughout the day to maintain blood-nicotine levels and ad hoc in anticipation of high-risk times.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It is recommended that up to 15 pieces of gum should be used per day.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Special ‘chew and park’ technique.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The gum tends to stick to dentures and may not be appropriate for use in people with complicated dental work.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Mouth ulcers are a consequence of stopping smoking and not a side effect of using nicotine gum.</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Prescribing guidelines: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1 week’s supply = 1 box of 105 (Nicorette) or 96 (Nicotinell).</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59</a:t>
            </a:fld>
            <a:endParaRPr lang="en-US" dirty="0"/>
          </a:p>
        </p:txBody>
      </p:sp>
    </p:spTree>
    <p:extLst>
      <p:ext uri="{BB962C8B-B14F-4D97-AF65-F5344CB8AC3E}">
        <p14:creationId xmlns:p14="http://schemas.microsoft.com/office/powerpoint/2010/main" val="41334943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b="1" dirty="0">
                <a:latin typeface="Arial" panose="020B0604020202020204" pitchFamily="34" charset="0"/>
                <a:cs typeface="Arial" panose="020B0604020202020204" pitchFamily="34" charset="0"/>
              </a:rPr>
              <a:t>Day 1, Handout 2 – Best practices for tobacco treatment in people with SMI</a:t>
            </a: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Throughout the two days we will see slides like this that will highlight key best practice points. These points have been collated through review of the research regarding supporting people with SMI to stop smoking and consultation with academic and clinical experts.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1" baseline="0" dirty="0">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Arial" panose="020B0604020202020204" pitchFamily="34" charset="0"/>
                <a:cs typeface="Arial" panose="020B0604020202020204" pitchFamily="34" charset="0"/>
              </a:rPr>
              <a:t>One of the key best practices for patients with SMI is flexible, patient-centered support.</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We can expect the journey to becoming a non-smoker to take time and have set-backs. Being prepared to deliver individually-tailored support, including how frequently patients are seen and for how long, is particularly helpful when working with patients with SMI. In general, SMI patients benefit from more frequent contacts and support over an extended period. </a:t>
            </a:r>
          </a:p>
          <a:p>
            <a:endParaRPr lang="en-US"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Offering flexibility in terms of where and how support is delivered is also important. The SCIMTAR project found home visits helped, as those with SMI often forget appointments and home visits meant the sessions often went ahead. Being able to engage family and friends with the patient’s quit attempt and offer suggestions about modifying the patient’s home environment or behaviour in that environment were facilitated by these visits.</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Stopping will often occur at slower pace. While the first choice for stopping should be an abrupt quit, where a date is selected after which the individual will not smoke, many SMI patients benefit from the option to start by cutting down on their smoking first. The Cut Down and Then Stop (CDTS) option should be a standard offer for patients with SMI who don’t feel they can quit in one go.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Having the patient’s needs guide you will be key for anyone who smokes but particularly so for people with SMI. This includes having a good understanding of the patient’s mental health diagnosis and how treatment or your own your approach to support may need to be tailored to best meet their needs.</a:t>
            </a: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2A2382-4541-B845-B6D5-E8B5A330E247}"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53152929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1" dirty="0">
                <a:effectLst/>
                <a:latin typeface="Arial" panose="020B0604020202020204" pitchFamily="34" charset="0"/>
                <a:ea typeface="Geneva" panose="020B0503030404040204"/>
                <a:cs typeface="Arial" panose="020B0604020202020204" pitchFamily="34" charset="0"/>
              </a:rPr>
              <a:t>Ask participants to note any important points to tell patients in the chat or respond verbally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Bottled nicotine solution 10mg/ml (Nicorette)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Delivers nicotine to bloodstream through nasal mucosa.</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Peak levels reached about 10 minutes after each shot – the</a:t>
            </a:r>
            <a:r>
              <a:rPr lang="en-US" sz="1200" dirty="0">
                <a:effectLst/>
                <a:latin typeface="Arial" panose="020B0604020202020204" pitchFamily="34" charset="0"/>
                <a:ea typeface="Geneva" panose="020B0503030404040204"/>
                <a:cs typeface="Arial" panose="020B0604020202020204" pitchFamily="34" charset="0"/>
              </a:rPr>
              <a:t> nasal spray has the advantage of delivering a relatively high dose of nicotine, helping to suppress withdrawal symptoms relatively quickly (useful in response to breakthrough urges to smoke).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Remove the protective cap.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Prime the spray by placing the nozzle between first and second finger with the thumb on the bottom of the bottle.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Press firmly and quickly until a fine spray appears; this can take a few ‘pumps’.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Insert the spray tip into one nostril, pointing the top towards the side and back of the nose. Press firmly and quickly.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Give a spray into the other nostril.</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1–2 shots of spray in each nostril every hour, initially at least 30 shots a day.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Side effects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During the first two days of treatment, nasal irritation, sneezing, running nose, watering eyes, cough. Both the frequency and severity declines with continued use. Other possible side effects include nausea, headache.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Prescribing guidelines:</a:t>
            </a:r>
            <a:r>
              <a:rPr lang="en-GB"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1 week’s supply = 2 x 10ml bottles (Each bottle – 200 sprays – 6 days)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GB" altLang="en-US" sz="1200" dirty="0">
              <a:solidFill>
                <a:schemeClr val="tx1"/>
              </a:solidFill>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60</a:t>
            </a:fld>
            <a:endParaRPr lang="en-US" dirty="0"/>
          </a:p>
        </p:txBody>
      </p:sp>
    </p:spTree>
    <p:extLst>
      <p:ext uri="{BB962C8B-B14F-4D97-AF65-F5344CB8AC3E}">
        <p14:creationId xmlns:p14="http://schemas.microsoft.com/office/powerpoint/2010/main" val="30652489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a:latin typeface="Arial" panose="020B0604020202020204" pitchFamily="34" charset="0"/>
                <a:cs typeface="Arial" panose="020B0604020202020204" pitchFamily="34" charset="0"/>
              </a:rPr>
              <a:t>Healthcare professionals and patients worry about side effects of NRT.</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It is important to highlight that most side effects are mild to moderate and can be managed using some simple strategies.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Other than an allergic reaction, rarely are side effects a reason to discontinue the treatment and, if a patient does need to discontinue NRT, they should be supported with switching to another product or aid.</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As mentioned earlier, many side effects occur because of incorrect use and so reviewing how the products are being used and providing advice can be helpful.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It is helpful to have good working knowledge of how we can address side effects should they occur so that patients can continue treatment.</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Let’s review the frequency of side effects and strategies that can be used to alleviate them. </a:t>
            </a:r>
            <a:r>
              <a:rPr lang="en-US" b="1" dirty="0">
                <a:latin typeface="Arial" panose="020B0604020202020204" pitchFamily="34" charset="0"/>
                <a:cs typeface="Arial" panose="020B0604020202020204" pitchFamily="34" charset="0"/>
              </a:rPr>
              <a:t>[Review strategies on slide]</a:t>
            </a:r>
          </a:p>
          <a:p>
            <a:endParaRPr lang="en-US"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Arial" panose="020B0604020202020204" pitchFamily="34" charset="0"/>
                <a:cs typeface="Arial" panose="020B0604020202020204" pitchFamily="34" charset="0"/>
              </a:rPr>
              <a:t>There are a few side effects, such as difficulty sleeping, which are also nicotine withdrawal symptoms. It can be helpful to be aware of this and, alongside exploring strategies like removing the patch at bedtime, advise patients that it a common occurrence in the early period of stopping smoking and sleep tends to improve in the first couple of weeks after stopping.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Arial" panose="020B0604020202020204" pitchFamily="34" charset="0"/>
                <a:cs typeface="Arial" panose="020B0604020202020204" pitchFamily="34" charset="0"/>
              </a:rPr>
              <a:t>Importantly, NRT products are very safe, and there is little concern about effects on mental health patient recovery. </a:t>
            </a: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61</a:t>
            </a:fld>
            <a:endParaRPr lang="en-US" dirty="0"/>
          </a:p>
        </p:txBody>
      </p:sp>
    </p:spTree>
    <p:extLst>
      <p:ext uri="{BB962C8B-B14F-4D97-AF65-F5344CB8AC3E}">
        <p14:creationId xmlns:p14="http://schemas.microsoft.com/office/powerpoint/2010/main" val="265013550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DAF01A-EE3B-82A2-183B-3B2D820771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931492-7D97-86F7-F0A9-595094A997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FBAA3A-F1CE-E31F-C79D-E18725AD0B3B}"/>
              </a:ext>
            </a:extLst>
          </p:cNvPr>
          <p:cNvSpPr>
            <a:spLocks noGrp="1"/>
          </p:cNvSpPr>
          <p:nvPr>
            <p:ph type="body" idx="1"/>
          </p:nvPr>
        </p:nvSpPr>
        <p:spPr/>
        <p:txBody>
          <a:bodyPr/>
          <a:lstStyle/>
          <a:p>
            <a:r>
              <a:rPr lang="en-CA" sz="1200" b="1" dirty="0">
                <a:effectLst/>
                <a:latin typeface="Century Gothic" panose="020B0502020202020204" pitchFamily="34" charset="0"/>
                <a:ea typeface="Geneva" panose="020B0503030404040204"/>
                <a:cs typeface="Arial" panose="020B0604020202020204" pitchFamily="34" charset="0"/>
              </a:rPr>
              <a:t>Break [11:00-11:15]</a:t>
            </a:r>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B273A95D-1D6B-DD14-736A-D61638E1432B}"/>
              </a:ext>
            </a:extLst>
          </p:cNvPr>
          <p:cNvSpPr>
            <a:spLocks noGrp="1"/>
          </p:cNvSpPr>
          <p:nvPr>
            <p:ph type="sldNum" sz="quarter" idx="5"/>
          </p:nvPr>
        </p:nvSpPr>
        <p:spPr/>
        <p:txBody>
          <a:bodyPr/>
          <a:lstStyle/>
          <a:p>
            <a:pPr>
              <a:defRPr/>
            </a:pPr>
            <a:fld id="{242A2382-4541-B845-B6D5-E8B5A330E247}" type="slidenum">
              <a:rPr lang="en-US" smtClean="0"/>
              <a:pPr>
                <a:defRPr/>
              </a:pPr>
              <a:t>62</a:t>
            </a:fld>
            <a:endParaRPr lang="en-US" dirty="0"/>
          </a:p>
        </p:txBody>
      </p:sp>
    </p:spTree>
    <p:extLst>
      <p:ext uri="{BB962C8B-B14F-4D97-AF65-F5344CB8AC3E}">
        <p14:creationId xmlns:p14="http://schemas.microsoft.com/office/powerpoint/2010/main" val="298407094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1C9B4-AC63-14E7-ED8E-69176A4951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C1EE1D-A71B-1339-33AE-84074CB4E4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2DFBF6-CBB5-E959-F750-FD4A8DF14F40}"/>
              </a:ext>
            </a:extLst>
          </p:cNvPr>
          <p:cNvSpPr>
            <a:spLocks noGrp="1"/>
          </p:cNvSpPr>
          <p:nvPr>
            <p:ph type="body" idx="1"/>
          </p:nvPr>
        </p:nvSpPr>
        <p:spPr/>
        <p:txBody>
          <a:bodyPr/>
          <a:lstStyle/>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We are now going to consider in more detail how to assess nicotine dependence and ensure patients receive effective doses of nicotine via NRT and vaping.</a:t>
            </a:r>
          </a:p>
        </p:txBody>
      </p:sp>
      <p:sp>
        <p:nvSpPr>
          <p:cNvPr id="4" name="Slide Number Placeholder 3">
            <a:extLst>
              <a:ext uri="{FF2B5EF4-FFF2-40B4-BE49-F238E27FC236}">
                <a16:creationId xmlns:a16="http://schemas.microsoft.com/office/drawing/2014/main" id="{6988AF5A-4DB8-5C9B-4063-F5DFA3C0E82A}"/>
              </a:ext>
            </a:extLst>
          </p:cNvPr>
          <p:cNvSpPr>
            <a:spLocks noGrp="1"/>
          </p:cNvSpPr>
          <p:nvPr>
            <p:ph type="sldNum" sz="quarter" idx="5"/>
          </p:nvPr>
        </p:nvSpPr>
        <p:spPr/>
        <p:txBody>
          <a:bodyPr/>
          <a:lstStyle/>
          <a:p>
            <a:pPr>
              <a:defRPr/>
            </a:pPr>
            <a:fld id="{242A2382-4541-B845-B6D5-E8B5A330E247}" type="slidenum">
              <a:rPr lang="en-US" smtClean="0"/>
              <a:pPr>
                <a:defRPr/>
              </a:pPr>
              <a:t>63</a:t>
            </a:fld>
            <a:endParaRPr lang="en-US" dirty="0"/>
          </a:p>
        </p:txBody>
      </p:sp>
    </p:spTree>
    <p:extLst>
      <p:ext uri="{BB962C8B-B14F-4D97-AF65-F5344CB8AC3E}">
        <p14:creationId xmlns:p14="http://schemas.microsoft.com/office/powerpoint/2010/main" val="2160144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F494F-ECCA-9612-55D6-1898150731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1743FF-BC66-B3D5-0CF6-90FD9EB64E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B7AD2B-98F6-3FFC-10C4-04ED6DBE1929}"/>
              </a:ext>
            </a:extLst>
          </p:cNvPr>
          <p:cNvSpPr>
            <a:spLocks noGrp="1"/>
          </p:cNvSpPr>
          <p:nvPr>
            <p:ph type="body" idx="1"/>
          </p:nvPr>
        </p:nvSpPr>
        <p:spPr/>
        <p:txBody>
          <a:bodyPr>
            <a:normAutofit fontScale="32500" lnSpcReduction="20000"/>
          </a:bodyPr>
          <a:lstStyle/>
          <a:p>
            <a:r>
              <a:rPr lang="en-CA" sz="1200" dirty="0">
                <a:effectLst/>
                <a:latin typeface="Arial" panose="020B0604020202020204" pitchFamily="34" charset="0"/>
                <a:ea typeface="Times New Roman" panose="02020603050405020304" pitchFamily="18" charset="0"/>
                <a:cs typeface="Arial" panose="020B0604020202020204" pitchFamily="34" charset="0"/>
              </a:rPr>
              <a:t>Not all patients will have the same response/success to tobacco dependence aids. You may find some patients respond really well to a particular medications and others less so.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We now know that genetic factors influence a variety of smoking-related factors, including: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628650" lvl="1"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intensity of smoking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628650" lvl="1"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severity of withdrawal symptoms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628650" lvl="1"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success with stopping smoking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628650" lvl="1"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response to medication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628650" lvl="1" indent="-171450">
              <a:buSzPts val="1400"/>
              <a:buFont typeface="Arial" panose="020B0604020202020204" pitchFamily="34" charset="0"/>
              <a:buChar char="•"/>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0" lvl="0" indent="0">
              <a:buSzPts val="1400"/>
              <a:buFont typeface="Arial" panose="020B0604020202020204" pitchFamily="34" charset="0"/>
              <a:buNone/>
            </a:pPr>
            <a:r>
              <a:rPr lang="en-CA" sz="1200" dirty="0">
                <a:effectLst/>
                <a:latin typeface="Arial" panose="020B0604020202020204" pitchFamily="34" charset="0"/>
                <a:ea typeface="Times New Roman" panose="02020603050405020304" pitchFamily="18" charset="0"/>
                <a:cs typeface="Arial" panose="020B0604020202020204" pitchFamily="34" charset="0"/>
              </a:rPr>
              <a:t>A variety of genetic links to smoking behaviours and success with stopping smoking are being examined and this may help improve treatments in the future.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For example, nicotine metabolism (how quickly nicotine is cleared from your system) is genetically determined. We know fast nicotine metabolisers tend to smoke more, have more withdrawal symptoms and less success with stopping.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There is emerging evidence that fast nicotine metabolisers respond better to varenicline compared to NRT and slow nicotine metabolisers tend to respond better to NRT.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So, let’s have a look at the Heaviness of Smoking Index (HSI), which helps with estimating how dependent a person is to tobacco.</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The HSI consists of two simple questions, seen on the screen: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how soon after waking in the morning the person smokes, and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US" sz="1200" dirty="0">
                <a:effectLst/>
                <a:latin typeface="Arial" panose="020B0604020202020204" pitchFamily="34" charset="0"/>
                <a:ea typeface="Times New Roman" panose="02020603050405020304" pitchFamily="18" charset="0"/>
                <a:cs typeface="Arial" panose="020B0604020202020204" pitchFamily="34" charset="0"/>
              </a:rPr>
              <a:t>how many cigarettes per day they smoke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There is a score assigned to each response and a scoring system which categorises individuals as less, moderately or more dependent.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How is this helpful to us?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A patient’s level of dependence gives us information about how likely they are to experience more severe withdrawal and cravings. In the early period of stopping, more severe withdrawal symptoms and cravings/urges to smoke are associated with lower chances of success with stopping.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Patients with higher rates of dependence will benefit from increased doses of NRT.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SzPts val="1400"/>
              <a:buFont typeface="Arial" panose="020B0604020202020204" pitchFamily="34" charset="0"/>
              <a:buChar char="•"/>
              <a:tabLst>
                <a:tab pos="457200" algn="l"/>
              </a:tabLst>
            </a:pPr>
            <a:r>
              <a:rPr lang="en-US" sz="1200" dirty="0">
                <a:effectLst/>
                <a:latin typeface="Arial"/>
                <a:ea typeface="Times New Roman" panose="02020603050405020304" pitchFamily="18" charset="0"/>
                <a:cs typeface="Arial"/>
              </a:rPr>
              <a:t>The HSI can be helpful, but it gives us just one important part of the picture. Some </a:t>
            </a:r>
            <a:r>
              <a:rPr lang="en-US" dirty="0">
                <a:latin typeface="Arial"/>
                <a:ea typeface="Times New Roman" panose="02020603050405020304" pitchFamily="18" charset="0"/>
                <a:cs typeface="Arial"/>
              </a:rPr>
              <a:t>patients with high daily consumption </a:t>
            </a:r>
            <a:r>
              <a:rPr lang="en-US" sz="1200" dirty="0">
                <a:effectLst/>
                <a:latin typeface="Arial"/>
                <a:ea typeface="Times New Roman" panose="02020603050405020304" pitchFamily="18" charset="0"/>
                <a:cs typeface="Arial"/>
              </a:rPr>
              <a:t>will surprise you by having modest</a:t>
            </a:r>
            <a:r>
              <a:rPr lang="en-US" dirty="0">
                <a:latin typeface="Arial"/>
                <a:ea typeface="Times New Roman" panose="02020603050405020304" pitchFamily="18" charset="0"/>
                <a:cs typeface="Arial"/>
              </a:rPr>
              <a:t> urges to smoke</a:t>
            </a:r>
            <a:r>
              <a:rPr lang="en-US" sz="1200" dirty="0">
                <a:effectLst/>
                <a:latin typeface="Arial"/>
                <a:ea typeface="Times New Roman" panose="02020603050405020304" pitchFamily="18" charset="0"/>
                <a:cs typeface="Arial"/>
              </a:rPr>
              <a:t> and so, whilst it is useful as a guide, it is best used in combination with the patient’s past experience with withdrawal and </a:t>
            </a:r>
            <a:r>
              <a:rPr lang="en-US" dirty="0">
                <a:latin typeface="Arial"/>
                <a:ea typeface="Times New Roman" panose="02020603050405020304" pitchFamily="18" charset="0"/>
                <a:cs typeface="Arial"/>
              </a:rPr>
              <a:t>urges to smoke. </a:t>
            </a:r>
            <a:endParaRPr lang="en-GB" sz="1200" dirty="0">
              <a:effectLst/>
              <a:latin typeface="Arial"/>
              <a:ea typeface="Times New Roman" panose="02020603050405020304" pitchFamily="18" charset="0"/>
              <a:cs typeface="Arial"/>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Sources: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U.S. Department of Health and Human Services. Smoking cessation: a report of the surgeon general. Atlanta, GA: U.S. Department of Health and Human Services,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Centers for Disease Control and Prevention, National Center for Chronic Disease Prevention and Health Promotion, Office of Smoking and Health; 2020.</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Schuit  E, Panagiotou  OA, Munafò  MR, Bennett  DA, Bergen  AW, David  SP. Pharmacotherapy for smoking cessation: effects by subgroup defined by genetically informed biomarkers. Cochrane Database of Systematic Reviews 2017, Issue 9.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GB" sz="1200" dirty="0">
                <a:effectLst/>
                <a:latin typeface="Arial" panose="020B0604020202020204" pitchFamily="34" charset="0"/>
                <a:ea typeface="Times New Roman" panose="02020603050405020304" pitchFamily="18" charset="0"/>
                <a:cs typeface="Arial" panose="020B0604020202020204" pitchFamily="34" charset="0"/>
              </a:rPr>
              <a:t>Optimising nicotine replacement therapy in clinical practice. </a:t>
            </a:r>
            <a:r>
              <a:rPr lang="en-US"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3"/>
              </a:rPr>
              <a:t>https://pubmed.ncbi.nlm.nih.gov/23781531/</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indent="381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Two reviews: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Comparisons of high-dose and combination nicotine replacement therapy, varenicline, and bupropion for smoking cessation: A systematic review and multiple treatment meta-analysis. </a:t>
            </a: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https://www.tandfonline.com/doi/full/10.3109/07853890.2012.705016</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Different doses, durations and modes of delivery of nicotine replacement therapy for smoking cessation. </a:t>
            </a: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5"/>
              </a:rPr>
              <a:t>https://www.cochranelibrary.com/cdsr/doi/10.1002/14651858.CD013308/full</a:t>
            </a:r>
            <a:r>
              <a:rPr lang="en-GB" sz="1200" u="sng"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br>
              <a:rPr lang="en-CA" sz="1200" dirty="0">
                <a:effectLst/>
                <a:latin typeface="Arial" panose="020B0604020202020204" pitchFamily="34" charset="0"/>
                <a:ea typeface="Times New Roman" panose="02020603050405020304" pitchFamily="18" charset="0"/>
                <a:cs typeface="Arial" panose="020B0604020202020204" pitchFamily="34" charset="0"/>
              </a:rPr>
            </a:br>
            <a:r>
              <a:rPr lang="en-CA" sz="1200" b="1" dirty="0">
                <a:effectLst/>
                <a:latin typeface="Arial" panose="020B0604020202020204" pitchFamily="34" charset="0"/>
                <a:ea typeface="Times New Roman" panose="02020603050405020304" pitchFamily="18" charset="0"/>
                <a:cs typeface="Arial" panose="020B0604020202020204" pitchFamily="34" charset="0"/>
              </a:rPr>
              <a:t>Studies looking at high dose NRT efficacy in managing withdrawal and supporting cessation:</a:t>
            </a:r>
            <a:endParaRPr lang="en-GB" sz="1200" b="1"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6"/>
              </a:rPr>
              <a:t>https://bmcmedicine.biomedcentral.com/articles/10.1186/s12916-016-0626-2</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7"/>
              </a:rPr>
              <a:t>https://doi.org/10.1186/s12916-016-0626-2</a:t>
            </a:r>
            <a:r>
              <a:rPr lang="en-CA"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6"/>
              </a:rPr>
              <a:t>https://bmcmedicine.biomedcentral.com/articles/10.1186/s12916-016-0626-2</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8"/>
              </a:rPr>
              <a:t>https://pubmed.ncbi.nlm.nih.gov/8748390/</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9"/>
              </a:rPr>
              <a:t>https://pubmed.ncbi.nlm.nih.gov/30997928/</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10"/>
              </a:rPr>
              <a:t>https://pubmed.ncbi.nlm.nih.gov/7563559/</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11"/>
              </a:rPr>
              <a:t>https://pubmed.ncbi.nlm.nih.gov/9864279/</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12"/>
              </a:rPr>
              <a:t>https://psycnet.apa.org/record/2006-03679-040</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https://www.tandfonline.com/doi/full/10.3109/07853890.2012.705016</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Tx/>
              <a:buChar char="-"/>
            </a:pPr>
            <a:endParaRPr lang="en-US" sz="1200" baseline="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4CFE815-FD4B-321E-0E79-FE46911BCF97}"/>
              </a:ext>
            </a:extLst>
          </p:cNvPr>
          <p:cNvSpPr>
            <a:spLocks noGrp="1"/>
          </p:cNvSpPr>
          <p:nvPr>
            <p:ph type="sldNum" sz="quarter" idx="5"/>
          </p:nvPr>
        </p:nvSpPr>
        <p:spPr/>
        <p:txBody>
          <a:bodyPr/>
          <a:lstStyle/>
          <a:p>
            <a:pPr>
              <a:defRPr/>
            </a:pPr>
            <a:fld id="{242A2382-4541-B845-B6D5-E8B5A330E247}" type="slidenum">
              <a:rPr lang="en-US" smtClean="0"/>
              <a:pPr>
                <a:defRPr/>
              </a:pPr>
              <a:t>64</a:t>
            </a:fld>
            <a:endParaRPr lang="en-US" dirty="0"/>
          </a:p>
        </p:txBody>
      </p:sp>
    </p:spTree>
    <p:extLst>
      <p:ext uri="{BB962C8B-B14F-4D97-AF65-F5344CB8AC3E}">
        <p14:creationId xmlns:p14="http://schemas.microsoft.com/office/powerpoint/2010/main" val="379132663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D1C56-8CC8-E311-CBAC-5BA5C20BABED}"/>
            </a:ext>
          </a:extLst>
        </p:cNvPr>
        <p:cNvGrpSpPr/>
        <p:nvPr/>
      </p:nvGrpSpPr>
      <p:grpSpPr>
        <a:xfrm>
          <a:off x="0" y="0"/>
          <a:ext cx="0" cy="0"/>
          <a:chOff x="0" y="0"/>
          <a:chExt cx="0" cy="0"/>
        </a:xfrm>
      </p:grpSpPr>
      <p:sp>
        <p:nvSpPr>
          <p:cNvPr id="482306" name="Rectangle 7">
            <a:extLst>
              <a:ext uri="{FF2B5EF4-FFF2-40B4-BE49-F238E27FC236}">
                <a16:creationId xmlns:a16="http://schemas.microsoft.com/office/drawing/2014/main" id="{5A505162-A081-94DE-0286-920B11773F25}"/>
              </a:ext>
            </a:extLst>
          </p:cNvPr>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eaLnBrk="0" hangingPunct="0"/>
            <a:fld id="{0D84E35D-0F08-4222-8782-E42F8BD9A63D}" type="slidenum">
              <a:rPr lang="en-US" altLang="en-US" sz="1200">
                <a:solidFill>
                  <a:srgbClr val="000000"/>
                </a:solidFill>
                <a:latin typeface="Times" pitchFamily="18" charset="0"/>
              </a:rPr>
              <a:pPr algn="r" eaLnBrk="0" hangingPunct="0"/>
              <a:t>65</a:t>
            </a:fld>
            <a:endParaRPr lang="en-US" altLang="en-US" sz="1200" dirty="0">
              <a:solidFill>
                <a:srgbClr val="000000"/>
              </a:solidFill>
              <a:latin typeface="Times" pitchFamily="18" charset="0"/>
            </a:endParaRPr>
          </a:p>
        </p:txBody>
      </p:sp>
      <p:sp>
        <p:nvSpPr>
          <p:cNvPr id="482307" name="Rectangle 2">
            <a:extLst>
              <a:ext uri="{FF2B5EF4-FFF2-40B4-BE49-F238E27FC236}">
                <a16:creationId xmlns:a16="http://schemas.microsoft.com/office/drawing/2014/main" id="{C6578803-5C31-0F6A-B6C4-849997700729}"/>
              </a:ext>
            </a:extLst>
          </p:cNvPr>
          <p:cNvSpPr>
            <a:spLocks noGrp="1" noRot="1" noChangeAspect="1" noChangeArrowheads="1" noTextEdit="1"/>
          </p:cNvSpPr>
          <p:nvPr>
            <p:ph type="sldImg"/>
          </p:nvPr>
        </p:nvSpPr>
        <p:spPr bwMode="auto">
          <a:noFill/>
          <a:ln>
            <a:solidFill>
              <a:srgbClr val="000000"/>
            </a:solidFill>
            <a:miter lim="800000"/>
            <a:headEnd/>
            <a:tailEnd/>
          </a:ln>
        </p:spPr>
      </p:sp>
      <p:sp>
        <p:nvSpPr>
          <p:cNvPr id="482308" name="Rectangle 3">
            <a:extLst>
              <a:ext uri="{FF2B5EF4-FFF2-40B4-BE49-F238E27FC236}">
                <a16:creationId xmlns:a16="http://schemas.microsoft.com/office/drawing/2014/main" id="{A2D1B8DD-B532-1574-7B5E-1DEC0F05F8BA}"/>
              </a:ext>
            </a:extLst>
          </p:cNvPr>
          <p:cNvSpPr>
            <a:spLocks noGrp="1" noChangeArrowheads="1"/>
          </p:cNvSpPr>
          <p:nvPr>
            <p:ph type="body" idx="1"/>
          </p:nvPr>
        </p:nvSpPr>
        <p:spPr bwMode="auto">
          <a:xfrm>
            <a:off x="935038" y="4416425"/>
            <a:ext cx="5140325" cy="4183063"/>
          </a:xfrm>
          <a:noFill/>
        </p:spPr>
        <p:txBody>
          <a:bodyPr wrap="square" numCol="1" anchor="t" anchorCtr="0" compatLnSpc="1">
            <a:prstTxWarp prst="textNoShape">
              <a:avLst/>
            </a:prstTxWarp>
          </a:bodyPr>
          <a:lstStyle/>
          <a:p>
            <a:pPr eaLnBrk="1" hangingPunct="1">
              <a:spcBef>
                <a:spcPct val="0"/>
              </a:spcBef>
            </a:pPr>
            <a:r>
              <a:rPr lang="en-US" altLang="en-US" sz="1200" dirty="0">
                <a:latin typeface="Arial" panose="020B0604020202020204" pitchFamily="34" charset="0"/>
                <a:cs typeface="Arial" panose="020B0604020202020204" pitchFamily="34" charset="0"/>
              </a:rPr>
              <a:t>This slide shows the Ottawa Model for Smoking Cessation Guidelines for nicotine dosing, you can see there is an attempt to have the dose of the NRT patch approximate the number of cigarettes smoked per day, with higher doses provided to patients who smoke within 30 minutes of waking. In all cases the patch is supplemented by use of a fast acting NRT product. </a:t>
            </a:r>
          </a:p>
          <a:p>
            <a:pPr>
              <a:spcBef>
                <a:spcPct val="0"/>
              </a:spcBef>
            </a:pPr>
            <a:endParaRPr lang="en-US" altLang="en-US" sz="1200" dirty="0">
              <a:latin typeface="Arial" panose="020B0604020202020204" pitchFamily="34" charset="0"/>
              <a:cs typeface="Arial" panose="020B0604020202020204" pitchFamily="34" charset="0"/>
            </a:endParaRPr>
          </a:p>
          <a:p>
            <a:pPr>
              <a:spcBef>
                <a:spcPct val="0"/>
              </a:spcBef>
            </a:pPr>
            <a:r>
              <a:rPr lang="en-US" altLang="en-US" sz="1200" dirty="0">
                <a:latin typeface="Arial" panose="020B0604020202020204" pitchFamily="34" charset="0"/>
                <a:cs typeface="Arial" panose="020B0604020202020204" pitchFamily="34" charset="0"/>
              </a:rPr>
              <a:t>If after 24 hours of use with withdrawal symptoms or urges to smoke are not well managed  the dose is increased by 7mg increments. </a:t>
            </a:r>
          </a:p>
          <a:p>
            <a:pPr>
              <a:spcBef>
                <a:spcPct val="0"/>
              </a:spcBef>
            </a:pPr>
            <a:endParaRPr lang="en-US" altLang="en-US" sz="120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r>
              <a:rPr lang="en-US" sz="1200" kern="100" dirty="0">
                <a:effectLst/>
                <a:latin typeface="Arial" panose="020B0604020202020204" pitchFamily="34" charset="0"/>
                <a:ea typeface="Calibri" panose="020F0502020204030204" pitchFamily="34" charset="0"/>
                <a:cs typeface="Arial" panose="020B0604020202020204" pitchFamily="34" charset="0"/>
              </a:rPr>
              <a:t>‘After 24 hours: if withdrawal symptoms or urges to smoke are not well managed, increase dosage by 7-10mg</a:t>
            </a: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a:p>
            <a:pPr>
              <a:spcBef>
                <a:spcPct val="0"/>
              </a:spcBef>
            </a:pPr>
            <a:r>
              <a:rPr lang="en-US" altLang="en-US" sz="1200" dirty="0">
                <a:latin typeface="Arial" panose="020B0604020202020204" pitchFamily="34" charset="0"/>
                <a:cs typeface="Arial" panose="020B0604020202020204" pitchFamily="34" charset="0"/>
              </a:rPr>
              <a:t>This always upon confirmation that the products are being used correctly. </a:t>
            </a:r>
          </a:p>
          <a:p>
            <a:pPr>
              <a:spcBef>
                <a:spcPct val="0"/>
              </a:spcBef>
            </a:pPr>
            <a:endParaRPr lang="en-US" altLang="en-US" sz="1200" dirty="0">
              <a:latin typeface="Arial" panose="020B0604020202020204" pitchFamily="34" charset="0"/>
              <a:cs typeface="Arial" panose="020B0604020202020204" pitchFamily="34" charset="0"/>
            </a:endParaRPr>
          </a:p>
          <a:p>
            <a:pPr>
              <a:spcBef>
                <a:spcPct val="0"/>
              </a:spcBef>
            </a:pPr>
            <a:r>
              <a:rPr lang="en-US" altLang="en-US" sz="1200" dirty="0">
                <a:latin typeface="Arial" panose="020B0604020202020204" pitchFamily="34" charset="0"/>
                <a:cs typeface="Arial" panose="020B0604020202020204" pitchFamily="34" charset="0"/>
              </a:rPr>
              <a:t>The key here is ensuring sufficient dose, assessing patient response and making adjustments as needed. </a:t>
            </a:r>
          </a:p>
        </p:txBody>
      </p:sp>
    </p:spTree>
    <p:extLst>
      <p:ext uri="{BB962C8B-B14F-4D97-AF65-F5344CB8AC3E}">
        <p14:creationId xmlns:p14="http://schemas.microsoft.com/office/powerpoint/2010/main" val="374161643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728955-74E9-1ED0-3EED-F8B7FF31A1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2469A7-44FD-0CEB-402F-873DF8519A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A57D2C-874E-2087-211C-A42D8B1C08DD}"/>
              </a:ext>
            </a:extLst>
          </p:cNvPr>
          <p:cNvSpPr>
            <a:spLocks noGrp="1"/>
          </p:cNvSpPr>
          <p:nvPr>
            <p:ph type="body" idx="1"/>
          </p:nvPr>
        </p:nvSpPr>
        <p:spPr/>
        <p:txBody>
          <a:bodyPr>
            <a:normAutofit fontScale="92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Full instructions: Trainer guide Day 1, page 21: Activity 4: </a:t>
            </a:r>
            <a:r>
              <a:rPr lang="en-GB" sz="1200" b="1" dirty="0">
                <a:solidFill>
                  <a:srgbClr val="FFFEFD"/>
                </a:solidFill>
                <a:effectLst/>
                <a:latin typeface="Arial"/>
                <a:ea typeface="Calibri"/>
                <a:cs typeface="Arial"/>
              </a:rPr>
              <a:t>Individualised dosing of nicotine-containing products</a:t>
            </a:r>
            <a:endParaRPr lang="en-GB" sz="1200" b="1" i="0" kern="1200" dirty="0">
              <a:solidFill>
                <a:schemeClr val="tx1"/>
              </a:solidFill>
              <a:effectLst/>
              <a:latin typeface="Arial"/>
              <a:cs typeface="Arial"/>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1"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Option 1: </a:t>
            </a: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Whole group trainer-facilitated discussion</a:t>
            </a:r>
            <a:endParaRPr lang="en-GB" sz="1200" b="1"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Option 2: </a:t>
            </a: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Breakout room exercise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Activity summary (option 2):</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Sans-Serif"/>
              <a:buChar char="•"/>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Number per group</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2-3</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Sans-Serif"/>
              <a:buChar char="•"/>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Duration: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7 minutes</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Handout: </a:t>
            </a:r>
            <a:r>
              <a:rPr lang="en-GB" altLang="en-US" sz="1200" b="1" i="0" kern="1200" dirty="0">
                <a:solidFill>
                  <a:schemeClr val="tx1"/>
                </a:solidFill>
                <a:latin typeface="Arial"/>
                <a:cs typeface="Arial"/>
              </a:rPr>
              <a:t> </a:t>
            </a:r>
            <a:r>
              <a:rPr lang="en-GB" altLang="en-US" sz="1200" b="0" i="0" kern="1200" dirty="0">
                <a:solidFill>
                  <a:schemeClr val="tx1"/>
                </a:solidFill>
                <a:latin typeface="Arial"/>
                <a:cs typeface="Arial"/>
              </a:rPr>
              <a:t>Day </a:t>
            </a:r>
            <a:r>
              <a:rPr lang="en-GB" altLang="en-US" dirty="0">
                <a:latin typeface="Arial"/>
                <a:cs typeface="Arial"/>
              </a:rPr>
              <a:t>1</a:t>
            </a:r>
            <a:r>
              <a:rPr lang="en-GB" altLang="en-US" sz="1200" b="0" i="0" kern="1200" dirty="0">
                <a:solidFill>
                  <a:schemeClr val="tx1"/>
                </a:solidFill>
                <a:latin typeface="Arial"/>
                <a:cs typeface="Arial"/>
              </a:rPr>
              <a:t> Handout 5: </a:t>
            </a:r>
            <a:r>
              <a:rPr lang="en-GB" sz="1200" b="0" dirty="0">
                <a:solidFill>
                  <a:srgbClr val="0C7FFF"/>
                </a:solidFill>
                <a:effectLst/>
                <a:latin typeface="Arial"/>
                <a:cs typeface="Arial"/>
              </a:rPr>
              <a:t>Individualised dosing</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Task:</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b="0" dirty="0">
                <a:solidFill>
                  <a:srgbClr val="0C7FFF"/>
                </a:solidFill>
                <a:effectLst/>
                <a:latin typeface="Arial" panose="020B0604020202020204" pitchFamily="34" charset="0"/>
                <a:cs typeface="Arial" panose="020B0604020202020204" pitchFamily="34" charset="0"/>
              </a:rPr>
              <a:t>Participants are now going to review two case studies and assess the patient’s tobacco dependence aid needs. </a:t>
            </a:r>
            <a:endParaRPr lang="en-GB" sz="1200" b="1" i="0" kern="1200" baseline="0" dirty="0">
              <a:solidFill>
                <a:schemeClr val="tx1"/>
              </a:solidFill>
              <a:latin typeface="Arial" panose="020B0604020202020204" pitchFamily="34" charset="0"/>
              <a:ea typeface="Geneva" pitchFamily="-109"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b="0" dirty="0">
                <a:solidFill>
                  <a:srgbClr val="0C7FFF"/>
                </a:solidFill>
                <a:effectLst/>
                <a:latin typeface="Arial" panose="020B0604020202020204" pitchFamily="34" charset="0"/>
                <a:cs typeface="Arial" panose="020B0604020202020204" pitchFamily="34" charset="0"/>
              </a:rPr>
              <a:t>Advise participants that they will soon split into </a:t>
            </a:r>
            <a:r>
              <a:rPr lang="en-GB" sz="1200" b="1" dirty="0">
                <a:solidFill>
                  <a:srgbClr val="0C7FFF"/>
                </a:solidFill>
                <a:effectLst/>
                <a:latin typeface="Arial" panose="020B0604020202020204" pitchFamily="34" charset="0"/>
                <a:cs typeface="Arial" panose="020B0604020202020204" pitchFamily="34" charset="0"/>
              </a:rPr>
              <a:t>groups of 2-3 and allocated one of the two case studies. </a:t>
            </a:r>
            <a:endParaRPr lang="en-GB" sz="1200" b="1" i="0" kern="1200" baseline="0" dirty="0">
              <a:solidFill>
                <a:schemeClr val="tx1"/>
              </a:solidFill>
              <a:latin typeface="Arial" panose="020B0604020202020204" pitchFamily="34" charset="0"/>
              <a:ea typeface="Geneva" pitchFamily="-109"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b="0" dirty="0">
                <a:solidFill>
                  <a:srgbClr val="0C7FFF"/>
                </a:solidFill>
                <a:effectLst/>
                <a:latin typeface="Arial" panose="020B0604020202020204" pitchFamily="34" charset="0"/>
                <a:cs typeface="Arial" panose="020B0604020202020204" pitchFamily="34" charset="0"/>
              </a:rPr>
              <a:t>As well as information about Gemma and Michael’s current smoking, the handout includes information on past use of aids. Participants are to review these details and discuss the four questions presented at the top of the handout and note answers. </a:t>
            </a:r>
          </a:p>
          <a:p>
            <a:pPr marL="171450" indent="-171450">
              <a:buFont typeface="Arial" panose="020B0604020202020204" pitchFamily="34" charset="0"/>
              <a:buChar char="•"/>
            </a:pPr>
            <a:r>
              <a:rPr lang="en-GB" sz="1200" b="0" dirty="0">
                <a:solidFill>
                  <a:srgbClr val="0C7FFF"/>
                </a:solidFill>
                <a:effectLst/>
                <a:latin typeface="Arial" panose="020B0604020202020204" pitchFamily="34" charset="0"/>
                <a:cs typeface="Arial" panose="020B0604020202020204" pitchFamily="34" charset="0"/>
              </a:rPr>
              <a:t>Advise the groups to nominate one person to feedback to the larger group. </a:t>
            </a:r>
          </a:p>
          <a:p>
            <a:pPr marL="171450" indent="-171450">
              <a:buFont typeface="Arial" panose="020B0604020202020204" pitchFamily="34" charset="0"/>
              <a:buChar char="•"/>
            </a:pPr>
            <a:r>
              <a:rPr lang="en-GB" sz="1200" b="1" dirty="0">
                <a:solidFill>
                  <a:srgbClr val="0C7FFF"/>
                </a:solidFill>
                <a:effectLst/>
                <a:latin typeface="Arial" panose="020B0604020202020204" pitchFamily="34" charset="0"/>
                <a:cs typeface="Arial" panose="020B0604020202020204" pitchFamily="34" charset="0"/>
              </a:rPr>
              <a:t>Use the next few slides to debrief the activity.</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200" dirty="0">
              <a:solidFill>
                <a:srgbClr val="0C7FFF"/>
              </a:solidFill>
              <a:effectLst/>
              <a:latin typeface="+mn-lt"/>
            </a:endParaRPr>
          </a:p>
          <a:p>
            <a:pPr marL="0" indent="0">
              <a:buFont typeface="Arial" panose="020B0604020202020204" pitchFamily="34" charset="0"/>
              <a:buNone/>
            </a:pPr>
            <a:endParaRPr lang="en-GB" sz="1200" b="1" i="0" kern="1200" baseline="0" dirty="0">
              <a:solidFill>
                <a:schemeClr val="tx1"/>
              </a:solidFill>
              <a:latin typeface="+mn-lt"/>
              <a:ea typeface="Geneva" pitchFamily="-109" charset="0"/>
              <a:cs typeface="Geneva" pitchFamily="-109" charset="0"/>
            </a:endParaRPr>
          </a:p>
        </p:txBody>
      </p:sp>
      <p:sp>
        <p:nvSpPr>
          <p:cNvPr id="4" name="Slide Number Placeholder 3">
            <a:extLst>
              <a:ext uri="{FF2B5EF4-FFF2-40B4-BE49-F238E27FC236}">
                <a16:creationId xmlns:a16="http://schemas.microsoft.com/office/drawing/2014/main" id="{B6D56157-0725-4C6B-81A2-52AA5529CE95}"/>
              </a:ext>
            </a:extLst>
          </p:cNvPr>
          <p:cNvSpPr>
            <a:spLocks noGrp="1"/>
          </p:cNvSpPr>
          <p:nvPr>
            <p:ph type="sldNum" sz="quarter" idx="10"/>
          </p:nvPr>
        </p:nvSpPr>
        <p:spPr/>
        <p:txBody>
          <a:bodyPr/>
          <a:lstStyle/>
          <a:p>
            <a:pPr>
              <a:defRPr/>
            </a:pPr>
            <a:fld id="{242A2382-4541-B845-B6D5-E8B5A330E247}" type="slidenum">
              <a:rPr lang="en-US" smtClean="0"/>
              <a:pPr>
                <a:defRPr/>
              </a:pPr>
              <a:t>66</a:t>
            </a:fld>
            <a:endParaRPr lang="en-US" dirty="0"/>
          </a:p>
        </p:txBody>
      </p:sp>
    </p:spTree>
    <p:extLst>
      <p:ext uri="{BB962C8B-B14F-4D97-AF65-F5344CB8AC3E}">
        <p14:creationId xmlns:p14="http://schemas.microsoft.com/office/powerpoint/2010/main" val="227322943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C4D02B-5814-8EBD-A30E-A684FF4F31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0F115A-DF5E-4F01-8830-BA4A00B0C5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44B257-BB47-F996-533A-62B0F9C9D0CD}"/>
              </a:ext>
            </a:extLst>
          </p:cNvPr>
          <p:cNvSpPr>
            <a:spLocks noGrp="1"/>
          </p:cNvSpPr>
          <p:nvPr>
            <p:ph type="body" idx="1"/>
          </p:nvPr>
        </p:nvSpPr>
        <p:spPr/>
        <p:txBody>
          <a:bodyPr>
            <a:normAutofit fontScale="85000" lnSpcReduction="20000"/>
          </a:bodyPr>
          <a:lstStyle/>
          <a:p>
            <a:r>
              <a:rPr lang="en-US" sz="1200" b="1" dirty="0">
                <a:effectLst/>
                <a:latin typeface="Arial"/>
                <a:ea typeface="Times New Roman" panose="02020603050405020304" pitchFamily="18" charset="0"/>
                <a:cs typeface="Arial"/>
              </a:rPr>
              <a:t>[Use this slide to support the debrief from Activity </a:t>
            </a:r>
            <a:r>
              <a:rPr lang="en-US" b="1" dirty="0">
                <a:latin typeface="Arial"/>
                <a:ea typeface="Times New Roman" panose="02020603050405020304" pitchFamily="18" charset="0"/>
                <a:cs typeface="Arial"/>
              </a:rPr>
              <a:t>4</a:t>
            </a:r>
            <a:r>
              <a:rPr lang="en-US" sz="1200" b="1" dirty="0">
                <a:effectLst/>
                <a:latin typeface="Arial"/>
                <a:ea typeface="Times New Roman" panose="02020603050405020304" pitchFamily="18" charset="0"/>
                <a:cs typeface="Arial"/>
              </a:rPr>
              <a:t>]</a:t>
            </a:r>
            <a:endParaRPr lang="en-GB" sz="1200" dirty="0">
              <a:effectLst/>
              <a:latin typeface="Arial"/>
              <a:ea typeface="Times New Roman" panose="02020603050405020304" pitchFamily="18" charset="0"/>
              <a:cs typeface="Arial"/>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a:ea typeface="Times New Roman" panose="02020603050405020304" pitchFamily="18" charset="0"/>
                <a:cs typeface="Arial"/>
              </a:rPr>
              <a:t>These three pieces of information will provide the information we need to individually tailor our guidance on NRT to </a:t>
            </a:r>
            <a:r>
              <a:rPr lang="en-US" dirty="0">
                <a:latin typeface="Arial"/>
                <a:ea typeface="Times New Roman" panose="02020603050405020304" pitchFamily="18" charset="0"/>
                <a:cs typeface="Arial"/>
              </a:rPr>
              <a:t>Gemma’s </a:t>
            </a:r>
            <a:r>
              <a:rPr lang="en-US" sz="1200" dirty="0">
                <a:effectLst/>
                <a:latin typeface="Arial"/>
                <a:ea typeface="Times New Roman" panose="02020603050405020304" pitchFamily="18" charset="0"/>
                <a:cs typeface="Arial"/>
              </a:rPr>
              <a:t>needs.</a:t>
            </a:r>
            <a:r>
              <a:rPr lang="en-US" dirty="0">
                <a:latin typeface="Arial"/>
                <a:ea typeface="Times New Roman" panose="02020603050405020304" pitchFamily="18" charset="0"/>
                <a:cs typeface="Arial"/>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a:ea typeface="Times New Roman" panose="02020603050405020304" pitchFamily="18" charset="0"/>
                <a:cs typeface="Arial"/>
              </a:rPr>
              <a:t> </a:t>
            </a:r>
            <a:endParaRPr lang="en-GB" sz="1200" dirty="0">
              <a:effectLst/>
              <a:latin typeface="Arial"/>
              <a:ea typeface="Times New Roman" panose="02020603050405020304" pitchFamily="18" charset="0"/>
              <a:cs typeface="Arial"/>
            </a:endParaRPr>
          </a:p>
          <a:p>
            <a:r>
              <a:rPr lang="en-US" sz="1200" dirty="0">
                <a:effectLst/>
                <a:latin typeface="Arial"/>
                <a:ea typeface="Times New Roman" panose="02020603050405020304" pitchFamily="18" charset="0"/>
                <a:cs typeface="Arial"/>
              </a:rPr>
              <a:t>So, let’s look at each of these pieces of information:</a:t>
            </a:r>
            <a:endParaRPr lang="en-GB" sz="1200" dirty="0">
              <a:effectLst/>
              <a:latin typeface="Arial"/>
              <a:ea typeface="Times New Roman" panose="02020603050405020304" pitchFamily="18" charset="0"/>
              <a:cs typeface="Arial"/>
            </a:endParaRPr>
          </a:p>
          <a:p>
            <a:pPr marL="228600" indent="-228600">
              <a:buFont typeface="+mj-lt"/>
              <a:buAutoNum type="arabicPeriod"/>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Font typeface="+mj-lt"/>
              <a:buAutoNum type="arabicPeriod"/>
            </a:pPr>
            <a:r>
              <a:rPr lang="en-US" sz="1200" b="1" dirty="0">
                <a:effectLst/>
                <a:latin typeface="Arial"/>
                <a:ea typeface="Times New Roman" panose="02020603050405020304" pitchFamily="18" charset="0"/>
                <a:cs typeface="Arial"/>
              </a:rPr>
              <a:t>Assessing Gemma’s level of nicotine dependence.</a:t>
            </a:r>
            <a:r>
              <a:rPr lang="en-US" sz="1200" dirty="0">
                <a:effectLst/>
                <a:latin typeface="Arial"/>
                <a:ea typeface="Times New Roman" panose="02020603050405020304" pitchFamily="18" charset="0"/>
                <a:cs typeface="Arial"/>
              </a:rPr>
              <a:t> As we saw earlier, two questions are used to assess level of dependence: time to first cigarette in the morning and number of cigarettes smoked per day. </a:t>
            </a:r>
            <a:r>
              <a:rPr lang="en-US" dirty="0">
                <a:latin typeface="Arial"/>
                <a:ea typeface="Times New Roman" panose="02020603050405020304" pitchFamily="18" charset="0"/>
                <a:cs typeface="Arial"/>
              </a:rPr>
              <a:t>Gemma</a:t>
            </a:r>
            <a:r>
              <a:rPr lang="en-US" sz="1200" dirty="0">
                <a:effectLst/>
                <a:latin typeface="Arial"/>
                <a:ea typeface="Times New Roman" panose="02020603050405020304" pitchFamily="18" charset="0"/>
                <a:cs typeface="Arial"/>
              </a:rPr>
              <a:t> smokes within 30 minutes of waking in the morning and</a:t>
            </a:r>
            <a:r>
              <a:rPr lang="en-US" dirty="0">
                <a:latin typeface="Arial"/>
                <a:ea typeface="Times New Roman" panose="02020603050405020304" pitchFamily="18" charset="0"/>
                <a:cs typeface="Arial"/>
              </a:rPr>
              <a:t> 20-30</a:t>
            </a:r>
            <a:r>
              <a:rPr lang="en-US" sz="1200" dirty="0">
                <a:effectLst/>
                <a:latin typeface="Arial"/>
                <a:ea typeface="Times New Roman" panose="02020603050405020304" pitchFamily="18" charset="0"/>
                <a:cs typeface="Arial"/>
              </a:rPr>
              <a:t> cigarettes a day and so her score would be 3 (moderately dependent).</a:t>
            </a:r>
            <a:endParaRPr lang="en-GB" sz="1200" dirty="0">
              <a:effectLst/>
              <a:latin typeface="Arial"/>
              <a:ea typeface="Times New Roman" panose="02020603050405020304" pitchFamily="18" charset="0"/>
              <a:cs typeface="Arial"/>
            </a:endParaRPr>
          </a:p>
          <a:p>
            <a:pPr marL="228600" indent="-228600">
              <a:buFont typeface="+mj-lt"/>
              <a:buAutoNum type="arabicPeriod"/>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US" sz="1200" b="1" dirty="0">
                <a:effectLst/>
                <a:latin typeface="Arial"/>
                <a:ea typeface="Times New Roman" panose="02020603050405020304" pitchFamily="18" charset="0"/>
                <a:cs typeface="Arial"/>
              </a:rPr>
              <a:t>We asked Gemma about his past experience with NRT/vaping</a:t>
            </a:r>
            <a:r>
              <a:rPr lang="en-US" sz="1200" dirty="0">
                <a:effectLst/>
                <a:latin typeface="Arial"/>
                <a:ea typeface="Times New Roman" panose="02020603050405020304" pitchFamily="18" charset="0"/>
                <a:cs typeface="Arial"/>
              </a:rPr>
              <a:t>. She’s used the patch previously and managed to stop for a month. She tried a vape a couple of years ago but found it didn’t work.</a:t>
            </a:r>
          </a:p>
          <a:p>
            <a:pPr marL="342900" lvl="0" indent="-342900">
              <a:buFont typeface="+mj-lt"/>
              <a:buAutoNum type="arabicPeriod"/>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Font typeface="+mj-lt"/>
              <a:buAutoNum type="arabicPeriod"/>
            </a:pPr>
            <a:r>
              <a:rPr lang="en-US" sz="1200" b="1" dirty="0">
                <a:effectLst/>
                <a:latin typeface="Arial"/>
                <a:ea typeface="Times New Roman" panose="02020603050405020304" pitchFamily="18" charset="0"/>
                <a:cs typeface="Arial"/>
              </a:rPr>
              <a:t>A patient’s past experience with withdrawal can be useful to understanding what we can expect with this quit attempt</a:t>
            </a:r>
            <a:r>
              <a:rPr lang="en-US" sz="1200" dirty="0">
                <a:effectLst/>
                <a:latin typeface="Arial"/>
                <a:ea typeface="Times New Roman" panose="02020603050405020304" pitchFamily="18" charset="0"/>
                <a:cs typeface="Arial"/>
              </a:rPr>
              <a:t>.</a:t>
            </a:r>
            <a:r>
              <a:rPr lang="en-US" dirty="0">
                <a:latin typeface="Arial"/>
                <a:ea typeface="Times New Roman" panose="02020603050405020304" pitchFamily="18" charset="0"/>
                <a:cs typeface="Arial"/>
              </a:rPr>
              <a:t> Gemma</a:t>
            </a:r>
            <a:r>
              <a:rPr lang="en-US" sz="1200" dirty="0">
                <a:effectLst/>
                <a:latin typeface="Arial"/>
                <a:ea typeface="Times New Roman" panose="02020603050405020304" pitchFamily="18" charset="0"/>
                <a:cs typeface="Arial"/>
              </a:rPr>
              <a:t> has shared that although she describes experiencing quite strong cravings, she coped ok with them when she quit previously. She advises feeling irritable and a little low the last time she tried to quit. She fell out with a family member and that advises she returned to smoking at that point.</a:t>
            </a:r>
          </a:p>
          <a:p>
            <a:pPr marL="0" lvl="0" indent="0">
              <a:buFont typeface="+mj-lt"/>
              <a:buNone/>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a:ea typeface="Times New Roman" panose="02020603050405020304" pitchFamily="18" charset="0"/>
                <a:cs typeface="Arial"/>
              </a:rPr>
              <a:t>In short, Gemma is moderately dependent and when she has attempted to quit before she had strong cravings but coped ok, she used the patch. However, found it difficult to cope with irritability, low mood and unexpected stressors like fall out with family member.</a:t>
            </a:r>
            <a:endParaRPr lang="en-GB" sz="1200" dirty="0">
              <a:effectLst/>
              <a:latin typeface="Arial"/>
              <a:ea typeface="Times New Roman" panose="02020603050405020304" pitchFamily="18" charset="0"/>
              <a:cs typeface="Arial"/>
            </a:endParaRPr>
          </a:p>
          <a:p>
            <a:endParaRPr lang="en-US" sz="1200" baseline="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AD813331-4AA8-23F2-05E7-B6B1C841C5B6}"/>
              </a:ext>
            </a:extLst>
          </p:cNvPr>
          <p:cNvSpPr>
            <a:spLocks noGrp="1"/>
          </p:cNvSpPr>
          <p:nvPr>
            <p:ph type="sldNum" sz="quarter" idx="10"/>
          </p:nvPr>
        </p:nvSpPr>
        <p:spPr/>
        <p:txBody>
          <a:bodyPr/>
          <a:lstStyle/>
          <a:p>
            <a:pPr>
              <a:defRPr/>
            </a:pPr>
            <a:fld id="{242A2382-4541-B845-B6D5-E8B5A330E247}" type="slidenum">
              <a:rPr lang="en-US" smtClean="0"/>
              <a:pPr>
                <a:defRPr/>
              </a:pPr>
              <a:t>67</a:t>
            </a:fld>
            <a:endParaRPr lang="en-US" dirty="0"/>
          </a:p>
        </p:txBody>
      </p:sp>
    </p:spTree>
    <p:extLst>
      <p:ext uri="{BB962C8B-B14F-4D97-AF65-F5344CB8AC3E}">
        <p14:creationId xmlns:p14="http://schemas.microsoft.com/office/powerpoint/2010/main" val="324091572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EC8F7A-59BF-74C4-8609-307502DFF1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30A183-B9A9-FE33-0EAA-2A88B4B0D2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E34B9E-596C-77C0-28BB-5E9F17538A74}"/>
              </a:ext>
            </a:extLst>
          </p:cNvPr>
          <p:cNvSpPr>
            <a:spLocks noGrp="1"/>
          </p:cNvSpPr>
          <p:nvPr>
            <p:ph type="body" idx="1"/>
          </p:nvPr>
        </p:nvSpPr>
        <p:spPr/>
        <p:txBody>
          <a:bodyPr>
            <a:normAutofit fontScale="77500" lnSpcReduction="20000"/>
          </a:bodyPr>
          <a:lstStyle/>
          <a:p>
            <a:r>
              <a:rPr lang="en-US" sz="1200" b="1" dirty="0">
                <a:effectLst/>
                <a:latin typeface="Arial"/>
                <a:ea typeface="Times New Roman" panose="02020603050405020304" pitchFamily="18" charset="0"/>
                <a:cs typeface="Arial"/>
              </a:rPr>
              <a:t>So what would we recommend to </a:t>
            </a:r>
            <a:r>
              <a:rPr lang="en-US" b="1" dirty="0">
                <a:latin typeface="Arial"/>
                <a:ea typeface="Times New Roman" panose="02020603050405020304" pitchFamily="18" charset="0"/>
                <a:cs typeface="Arial"/>
              </a:rPr>
              <a:t>Gemma?</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a:ea typeface="Times New Roman" panose="02020603050405020304" pitchFamily="18" charset="0"/>
                <a:cs typeface="Arial"/>
              </a:rPr>
              <a:t>For all patients who smoke we recommend combination NRT. We have a couple of options we can offer to a </a:t>
            </a:r>
            <a:r>
              <a:rPr lang="en-CA" dirty="0">
                <a:latin typeface="Arial"/>
                <a:ea typeface="Times New Roman" panose="02020603050405020304" pitchFamily="18" charset="0"/>
                <a:cs typeface="Arial"/>
              </a:rPr>
              <a:t>patient who moderate</a:t>
            </a:r>
            <a:r>
              <a:rPr lang="en-CA" sz="1200" dirty="0">
                <a:effectLst/>
                <a:latin typeface="Arial"/>
                <a:ea typeface="Times New Roman" panose="02020603050405020304" pitchFamily="18" charset="0"/>
                <a:cs typeface="Arial"/>
              </a:rPr>
              <a:t> </a:t>
            </a:r>
            <a:r>
              <a:rPr lang="en-CA" dirty="0">
                <a:latin typeface="Arial"/>
                <a:ea typeface="Times New Roman" panose="02020603050405020304" pitchFamily="18" charset="0"/>
                <a:cs typeface="Arial"/>
              </a:rPr>
              <a:t>dependence </a:t>
            </a:r>
            <a:r>
              <a:rPr lang="en-CA" sz="1200" dirty="0">
                <a:effectLst/>
                <a:latin typeface="Arial"/>
                <a:ea typeface="Times New Roman" panose="02020603050405020304" pitchFamily="18" charset="0"/>
                <a:cs typeface="Arial"/>
              </a:rPr>
              <a:t>like </a:t>
            </a:r>
            <a:r>
              <a:rPr lang="en-CA" dirty="0">
                <a:latin typeface="Arial"/>
                <a:ea typeface="Times New Roman" panose="02020603050405020304" pitchFamily="18" charset="0"/>
                <a:cs typeface="Arial"/>
              </a:rPr>
              <a:t>Gemma</a:t>
            </a:r>
            <a:r>
              <a:rPr lang="en-CA" sz="1200" dirty="0">
                <a:effectLst/>
                <a:latin typeface="Arial"/>
                <a:ea typeface="Times New Roman" panose="02020603050405020304" pitchFamily="18" charset="0"/>
                <a:cs typeface="Arial"/>
              </a:rPr>
              <a:t>:</a:t>
            </a:r>
            <a:r>
              <a:rPr lang="en-CA" dirty="0">
                <a:latin typeface="Arial"/>
                <a:ea typeface="Times New Roman" panose="02020603050405020304" pitchFamily="18" charset="0"/>
                <a:cs typeface="Arial"/>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CA" dirty="0">
              <a:latin typeface="Arial"/>
              <a:ea typeface="Times New Roman" panose="02020603050405020304" pitchFamily="18" charset="0"/>
              <a:cs typeface="Arial"/>
            </a:endParaRPr>
          </a:p>
          <a:p>
            <a:pPr marL="342900" indent="-342900">
              <a:buFont typeface="+mj-lt"/>
              <a:buAutoNum type="arabicPeriod"/>
            </a:pPr>
            <a:r>
              <a:rPr lang="en-CA" sz="1200" b="1" dirty="0">
                <a:effectLst/>
                <a:latin typeface="Arial"/>
                <a:ea typeface="Times New Roman" panose="02020603050405020304" pitchFamily="18" charset="0"/>
                <a:cs typeface="Arial"/>
              </a:rPr>
              <a:t>Combination therapy with a 21 or 25 mg patch and one of the faster acting NRT products.</a:t>
            </a:r>
            <a:r>
              <a:rPr lang="en-CA" sz="1200" dirty="0">
                <a:effectLst/>
                <a:latin typeface="Arial"/>
                <a:ea typeface="Times New Roman" panose="02020603050405020304" pitchFamily="18" charset="0"/>
                <a:cs typeface="Arial"/>
              </a:rPr>
              <a:t> Remember 1mg of nicotine per cigarette is an absolute minimum, </a:t>
            </a:r>
            <a:r>
              <a:rPr lang="en-CA" dirty="0">
                <a:latin typeface="Arial"/>
                <a:ea typeface="Times New Roman" panose="02020603050405020304" pitchFamily="18" charset="0"/>
                <a:cs typeface="Arial"/>
              </a:rPr>
              <a:t>Gemma </a:t>
            </a:r>
            <a:r>
              <a:rPr lang="en-CA" sz="1200" dirty="0">
                <a:effectLst/>
                <a:latin typeface="Arial"/>
                <a:ea typeface="Times New Roman" panose="02020603050405020304" pitchFamily="18" charset="0"/>
                <a:cs typeface="Arial"/>
              </a:rPr>
              <a:t>smokes </a:t>
            </a:r>
            <a:r>
              <a:rPr lang="en-CA" dirty="0">
                <a:latin typeface="Arial"/>
                <a:ea typeface="Times New Roman" panose="02020603050405020304" pitchFamily="18" charset="0"/>
                <a:cs typeface="Arial"/>
              </a:rPr>
              <a:t>20-30</a:t>
            </a:r>
            <a:r>
              <a:rPr lang="en-CA" sz="1200" dirty="0">
                <a:effectLst/>
                <a:latin typeface="Arial"/>
                <a:ea typeface="Times New Roman" panose="02020603050405020304" pitchFamily="18" charset="0"/>
                <a:cs typeface="Arial"/>
              </a:rPr>
              <a:t> cigarettes per </a:t>
            </a:r>
            <a:r>
              <a:rPr lang="en-CA" dirty="0">
                <a:latin typeface="Arial"/>
                <a:ea typeface="Times New Roman" panose="02020603050405020304" pitchFamily="18" charset="0"/>
                <a:cs typeface="Arial"/>
              </a:rPr>
              <a:t>day and</a:t>
            </a:r>
            <a:r>
              <a:rPr lang="en-CA" sz="1200" dirty="0">
                <a:effectLst/>
                <a:latin typeface="Arial"/>
                <a:ea typeface="Times New Roman" panose="02020603050405020304" pitchFamily="18" charset="0"/>
                <a:cs typeface="Arial"/>
              </a:rPr>
              <a:t> within 30 minutes of wakening, given that </a:t>
            </a:r>
            <a:r>
              <a:rPr lang="en-CA" dirty="0">
                <a:latin typeface="Arial"/>
                <a:ea typeface="Times New Roman" panose="02020603050405020304" pitchFamily="18" charset="0"/>
                <a:cs typeface="Arial"/>
              </a:rPr>
              <a:t>Gemma</a:t>
            </a:r>
            <a:r>
              <a:rPr lang="en-CA" sz="1200" dirty="0">
                <a:effectLst/>
                <a:latin typeface="Arial"/>
                <a:ea typeface="Times New Roman" panose="02020603050405020304" pitchFamily="18" charset="0"/>
                <a:cs typeface="Arial"/>
              </a:rPr>
              <a:t> smokes within 30 minutes of wakening, better to go up nicotine strength than down with a 14mg patch.</a:t>
            </a:r>
            <a:r>
              <a:rPr lang="en-CA" dirty="0">
                <a:latin typeface="Arial"/>
                <a:ea typeface="Times New Roman" panose="02020603050405020304" pitchFamily="18" charset="0"/>
                <a:cs typeface="Arial"/>
              </a:rPr>
              <a:t> </a:t>
            </a:r>
            <a:endParaRPr lang="en-CA"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CA" sz="1200" b="1" dirty="0">
                <a:effectLst/>
                <a:latin typeface="Arial" panose="020B0604020202020204" pitchFamily="34" charset="0"/>
                <a:ea typeface="Times New Roman" panose="02020603050405020304" pitchFamily="18" charset="0"/>
                <a:cs typeface="Arial" panose="020B0604020202020204" pitchFamily="34" charset="0"/>
              </a:rPr>
              <a:t>NRT patch and a nicotine-containing vape.</a:t>
            </a:r>
            <a:r>
              <a:rPr lang="en-CA" sz="1200" dirty="0">
                <a:effectLst/>
                <a:latin typeface="Arial" panose="020B0604020202020204" pitchFamily="34" charset="0"/>
                <a:ea typeface="Times New Roman" panose="02020603050405020304" pitchFamily="18" charset="0"/>
                <a:cs typeface="Arial" panose="020B0604020202020204" pitchFamily="34" charset="0"/>
              </a:rPr>
              <a:t> An analysis of smokers who attempted to quit smoking through English local stop smoking services found the most effective combination of products for increasing quit rates was the combination of NRT patch and a vape(PHE Vaping in England, 2021). While more research is needed to support this as the most effective combination, using a nicotine-containing vape device as the short acting nicotine product in combination with NRT patch can assist with maximising the nicotine delivered to patients and will be particularly valuable to patients who are more dependent. </a:t>
            </a:r>
          </a:p>
          <a:p>
            <a:pPr marL="342900" lvl="0" indent="-342900">
              <a:buFont typeface="+mj-lt"/>
              <a:buAutoNum type="arabicPeriod"/>
            </a:pPr>
            <a:endParaRPr lang="en-CA" sz="1200" dirty="0">
              <a:effectLst/>
              <a:latin typeface="Arial" panose="020B0604020202020204" pitchFamily="34" charset="0"/>
              <a:ea typeface="Times New Roman" panose="02020603050405020304" pitchFamily="18" charset="0"/>
              <a:cs typeface="Arial" panose="020B0604020202020204" pitchFamily="34" charset="0"/>
            </a:endParaRPr>
          </a:p>
          <a:p>
            <a:r>
              <a:rPr lang="en-CA" dirty="0">
                <a:latin typeface="Arial"/>
                <a:ea typeface="Times New Roman" panose="02020603050405020304" pitchFamily="18" charset="0"/>
                <a:cs typeface="Arial"/>
              </a:rPr>
              <a:t>Gemma</a:t>
            </a:r>
            <a:r>
              <a:rPr lang="en-CA" sz="1200" dirty="0">
                <a:effectLst/>
                <a:latin typeface="Arial"/>
                <a:ea typeface="Times New Roman" panose="02020603050405020304" pitchFamily="18" charset="0"/>
                <a:cs typeface="Arial"/>
              </a:rPr>
              <a:t> may do fine using a vape alone however given her lack of confidence in vaping from previous use, the patch as consistent background nicotine and then a vape for breakthrough</a:t>
            </a:r>
            <a:r>
              <a:rPr lang="en-CA" dirty="0">
                <a:latin typeface="Arial"/>
                <a:ea typeface="Times New Roman" panose="02020603050405020304" pitchFamily="18" charset="0"/>
                <a:cs typeface="Arial"/>
              </a:rPr>
              <a:t> cravings</a:t>
            </a:r>
            <a:r>
              <a:rPr lang="en-CA" sz="1200" dirty="0">
                <a:effectLst/>
                <a:latin typeface="Arial"/>
                <a:ea typeface="Times New Roman" panose="02020603050405020304" pitchFamily="18" charset="0"/>
                <a:cs typeface="Arial"/>
              </a:rPr>
              <a:t> and withdrawal may be more appropriate.</a:t>
            </a:r>
            <a:endParaRPr lang="en-CA" sz="1200" dirty="0">
              <a:effectLst/>
              <a:latin typeface="Arial" panose="020B0604020202020204" pitchFamily="34" charset="0"/>
              <a:ea typeface="Times New Roman" panose="02020603050405020304" pitchFamily="18" charset="0"/>
              <a:cs typeface="Arial" panose="020B0604020202020204" pitchFamily="34" charset="0"/>
            </a:endParaRPr>
          </a:p>
          <a:p>
            <a:pPr marL="0" lvl="0" indent="0">
              <a:buFont typeface="+mj-lt"/>
              <a:buNone/>
            </a:pPr>
            <a:endParaRPr lang="en-CA" sz="1200" dirty="0">
              <a:effectLst/>
              <a:latin typeface="Arial" panose="020B0604020202020204" pitchFamily="34" charset="0"/>
              <a:ea typeface="Times New Roman" panose="02020603050405020304" pitchFamily="18" charset="0"/>
              <a:cs typeface="Arial" panose="020B0604020202020204" pitchFamily="34" charset="0"/>
            </a:endParaRPr>
          </a:p>
          <a:p>
            <a:pPr marL="0" lvl="0" indent="0">
              <a:buFont typeface="+mj-lt"/>
              <a:buNone/>
            </a:pPr>
            <a:r>
              <a:rPr lang="en-CA" sz="1200" dirty="0">
                <a:effectLst/>
                <a:latin typeface="Arial"/>
                <a:ea typeface="Times New Roman" panose="02020603050405020304" pitchFamily="18" charset="0"/>
                <a:cs typeface="Arial"/>
              </a:rPr>
              <a:t>We could discuss with </a:t>
            </a:r>
            <a:r>
              <a:rPr lang="en-CA" dirty="0">
                <a:latin typeface="Arial"/>
                <a:ea typeface="Times New Roman" panose="02020603050405020304" pitchFamily="18" charset="0"/>
                <a:cs typeface="Arial"/>
              </a:rPr>
              <a:t>Gemma</a:t>
            </a:r>
            <a:r>
              <a:rPr lang="en-CA" sz="1200" dirty="0">
                <a:effectLst/>
                <a:latin typeface="Arial"/>
                <a:ea typeface="Times New Roman" panose="02020603050405020304" pitchFamily="18" charset="0"/>
                <a:cs typeface="Arial"/>
              </a:rPr>
              <a:t> that vapes have moved on in recent years</a:t>
            </a:r>
            <a:r>
              <a:rPr lang="en-CA" dirty="0">
                <a:latin typeface="Arial"/>
                <a:ea typeface="Times New Roman" panose="02020603050405020304" pitchFamily="18" charset="0"/>
                <a:cs typeface="Arial"/>
              </a:rPr>
              <a:t>.</a:t>
            </a:r>
            <a:endParaRPr lang="en-CA" sz="1200" dirty="0">
              <a:effectLst/>
              <a:latin typeface="Arial"/>
              <a:ea typeface="Times New Roman" panose="02020603050405020304" pitchFamily="18" charset="0"/>
              <a:cs typeface="Arial"/>
            </a:endParaRPr>
          </a:p>
          <a:p>
            <a:r>
              <a:rPr lang="en-CA" sz="1200" b="1" u="none" strike="noStrike"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Source: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Public Health England. Vaping in England: evidence update, 2021. </a:t>
            </a:r>
            <a:r>
              <a:rPr lang="en-GB" sz="1200" dirty="0">
                <a:effectLst/>
                <a:latin typeface="Arial" panose="020B0604020202020204" pitchFamily="34" charset="0"/>
                <a:ea typeface="Times New Roman" panose="02020603050405020304" pitchFamily="18" charset="0"/>
                <a:cs typeface="Arial" panose="020B0604020202020204" pitchFamily="34" charset="0"/>
              </a:rPr>
              <a:t>Vaping in England: evidence update, 2021</a:t>
            </a:r>
            <a:r>
              <a:rPr lang="en-CA" sz="1200" dirty="0">
                <a:effectLst/>
                <a:latin typeface="Arial" panose="020B0604020202020204" pitchFamily="34" charset="0"/>
                <a:ea typeface="Times New Roman" panose="02020603050405020304" pitchFamily="18" charset="0"/>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p:txBody>
      </p:sp>
      <p:sp>
        <p:nvSpPr>
          <p:cNvPr id="4" name="Slide Number Placeholder 3">
            <a:extLst>
              <a:ext uri="{FF2B5EF4-FFF2-40B4-BE49-F238E27FC236}">
                <a16:creationId xmlns:a16="http://schemas.microsoft.com/office/drawing/2014/main" id="{394C45C6-921C-A8C6-EE1C-98EAA8028DB4}"/>
              </a:ext>
            </a:extLst>
          </p:cNvPr>
          <p:cNvSpPr>
            <a:spLocks noGrp="1"/>
          </p:cNvSpPr>
          <p:nvPr>
            <p:ph type="sldNum" sz="quarter" idx="5"/>
          </p:nvPr>
        </p:nvSpPr>
        <p:spPr/>
        <p:txBody>
          <a:bodyPr/>
          <a:lstStyle/>
          <a:p>
            <a:pPr>
              <a:defRPr/>
            </a:pPr>
            <a:fld id="{242A2382-4541-B845-B6D5-E8B5A330E247}" type="slidenum">
              <a:rPr lang="en-US" smtClean="0"/>
              <a:pPr>
                <a:defRPr/>
              </a:pPr>
              <a:t>68</a:t>
            </a:fld>
            <a:endParaRPr lang="en-US" dirty="0"/>
          </a:p>
        </p:txBody>
      </p:sp>
    </p:spTree>
    <p:extLst>
      <p:ext uri="{BB962C8B-B14F-4D97-AF65-F5344CB8AC3E}">
        <p14:creationId xmlns:p14="http://schemas.microsoft.com/office/powerpoint/2010/main" val="368319875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74D9A6-77F4-C1A0-11CA-611DE7203B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75D4D5-4385-F9FE-1AD5-0DAF696CD9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5FEF8C-BDA9-6B0A-338B-E0656BFF561B}"/>
              </a:ext>
            </a:extLst>
          </p:cNvPr>
          <p:cNvSpPr>
            <a:spLocks noGrp="1"/>
          </p:cNvSpPr>
          <p:nvPr>
            <p:ph type="body" idx="1"/>
          </p:nvPr>
        </p:nvSpPr>
        <p:spPr/>
        <p:txBody>
          <a:bodyPr>
            <a:normAutofit fontScale="85000" lnSpcReduction="10000"/>
          </a:bodyPr>
          <a:lstStyle/>
          <a:p>
            <a:r>
              <a:rPr lang="en-US" sz="1200" b="1" dirty="0">
                <a:effectLst/>
                <a:latin typeface="Arial" panose="020B0604020202020204" pitchFamily="34" charset="0"/>
                <a:ea typeface="Times New Roman" panose="02020603050405020304" pitchFamily="18" charset="0"/>
                <a:cs typeface="Arial" panose="020B0604020202020204" pitchFamily="34" charset="0"/>
              </a:rPr>
              <a:t>[Use this slide to support the debrief from Activity 4]</a:t>
            </a: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These three pieces of information will provide the information we need to individually tailor our guidance on NRT to</a:t>
            </a:r>
            <a:r>
              <a:rPr lang="en-US" dirty="0">
                <a:latin typeface="Arial" panose="020B0604020202020204" pitchFamily="34" charset="0"/>
                <a:ea typeface="Times New Roman" panose="02020603050405020304" pitchFamily="18" charset="0"/>
                <a:cs typeface="Arial" panose="020B0604020202020204" pitchFamily="34" charset="0"/>
              </a:rPr>
              <a:t> Michael's</a:t>
            </a:r>
            <a:r>
              <a:rPr lang="en-US" sz="1200" dirty="0">
                <a:effectLst/>
                <a:latin typeface="Arial" panose="020B0604020202020204" pitchFamily="34" charset="0"/>
                <a:ea typeface="Times New Roman" panose="02020603050405020304" pitchFamily="18" charset="0"/>
                <a:cs typeface="Arial" panose="020B0604020202020204" pitchFamily="34" charset="0"/>
              </a:rPr>
              <a:t> needs.</a:t>
            </a:r>
            <a:r>
              <a:rPr lang="en-US"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So, let’s look at each of these pieces of information: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AutoNum type="arabicPeriod"/>
            </a:pPr>
            <a:r>
              <a:rPr lang="en-US" sz="1200" b="1" dirty="0">
                <a:effectLst/>
                <a:latin typeface="Arial" panose="020B0604020202020204" pitchFamily="34" charset="0"/>
                <a:ea typeface="Times New Roman" panose="02020603050405020304" pitchFamily="18" charset="0"/>
                <a:cs typeface="Arial" panose="020B0604020202020204" pitchFamily="34" charset="0"/>
              </a:rPr>
              <a:t>Assessing</a:t>
            </a:r>
            <a:r>
              <a:rPr lang="en-US" b="1" dirty="0">
                <a:latin typeface="Arial" panose="020B0604020202020204" pitchFamily="34" charset="0"/>
                <a:ea typeface="Times New Roman" panose="02020603050405020304" pitchFamily="18" charset="0"/>
                <a:cs typeface="Arial" panose="020B0604020202020204" pitchFamily="34" charset="0"/>
              </a:rPr>
              <a:t> Michael's</a:t>
            </a:r>
            <a:r>
              <a:rPr lang="en-US" sz="1200" b="1" dirty="0">
                <a:effectLst/>
                <a:latin typeface="Arial" panose="020B0604020202020204" pitchFamily="34" charset="0"/>
                <a:ea typeface="Times New Roman" panose="02020603050405020304" pitchFamily="18" charset="0"/>
                <a:cs typeface="Arial" panose="020B0604020202020204" pitchFamily="34" charset="0"/>
              </a:rPr>
              <a:t> level of nicotine dependence.</a:t>
            </a:r>
            <a:r>
              <a:rPr lang="en-US" sz="1200" dirty="0">
                <a:effectLst/>
                <a:latin typeface="Arial" panose="020B0604020202020204" pitchFamily="34" charset="0"/>
                <a:ea typeface="Times New Roman" panose="02020603050405020304" pitchFamily="18" charset="0"/>
                <a:cs typeface="Arial" panose="020B0604020202020204" pitchFamily="34" charset="0"/>
              </a:rPr>
              <a:t> As we saw earlier, two questions are used to assess level of dependence: time to first cigarette in the morning and number of cigarettes smoked per day. </a:t>
            </a:r>
            <a:r>
              <a:rPr lang="en-US" dirty="0">
                <a:latin typeface="Arial" panose="020B0604020202020204" pitchFamily="34" charset="0"/>
                <a:cs typeface="Arial" panose="020B0604020202020204" pitchFamily="34" charset="0"/>
              </a:rPr>
              <a:t>Michael </a:t>
            </a:r>
            <a:r>
              <a:rPr lang="en-US" sz="1200" strike="noStrike" dirty="0">
                <a:effectLst/>
                <a:latin typeface="Arial" panose="020B0604020202020204" pitchFamily="34" charset="0"/>
                <a:ea typeface="Times New Roman" panose="02020603050405020304" pitchFamily="18" charset="0"/>
                <a:cs typeface="Arial" panose="020B0604020202020204" pitchFamily="34" charset="0"/>
              </a:rPr>
              <a:t>has </a:t>
            </a:r>
            <a:r>
              <a:rPr lang="en-US" sz="1200" dirty="0">
                <a:effectLst/>
                <a:latin typeface="Arial" panose="020B0604020202020204" pitchFamily="34" charset="0"/>
                <a:ea typeface="Times New Roman" panose="02020603050405020304" pitchFamily="18" charset="0"/>
                <a:cs typeface="Arial" panose="020B0604020202020204" pitchFamily="34" charset="0"/>
              </a:rPr>
              <a:t>shared that he smokes first thing after waking in the morning and 50 cigarettes a day and so his score would be 6 (heavily dependent).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AutoNum type="arabicPeriod"/>
            </a:pPr>
            <a:r>
              <a:rPr lang="en-US" sz="1200" b="1" dirty="0">
                <a:effectLst/>
                <a:latin typeface="Arial" panose="020B0604020202020204" pitchFamily="34" charset="0"/>
                <a:ea typeface="Times New Roman" panose="02020603050405020304" pitchFamily="18" charset="0"/>
                <a:cs typeface="Arial" panose="020B0604020202020204" pitchFamily="34" charset="0"/>
              </a:rPr>
              <a:t>We asked </a:t>
            </a:r>
            <a:r>
              <a:rPr lang="en-US" b="1" dirty="0">
                <a:latin typeface="Arial" panose="020B0604020202020204" pitchFamily="34" charset="0"/>
                <a:cs typeface="Arial" panose="020B0604020202020204" pitchFamily="34" charset="0"/>
              </a:rPr>
              <a:t>Michael</a:t>
            </a:r>
            <a:r>
              <a:rPr lang="en-US" b="1" strike="sngStrike" dirty="0">
                <a:latin typeface="Arial" panose="020B0604020202020204" pitchFamily="34" charset="0"/>
                <a:cs typeface="Arial" panose="020B0604020202020204" pitchFamily="34" charset="0"/>
              </a:rPr>
              <a:t> </a:t>
            </a:r>
            <a:r>
              <a:rPr lang="en-US" sz="1200" b="1" dirty="0">
                <a:effectLst/>
                <a:latin typeface="Arial" panose="020B0604020202020204" pitchFamily="34" charset="0"/>
                <a:ea typeface="Times New Roman" panose="02020603050405020304" pitchFamily="18" charset="0"/>
                <a:cs typeface="Arial" panose="020B0604020202020204" pitchFamily="34" charset="0"/>
              </a:rPr>
              <a:t>about his past experience with NRT/vaping</a:t>
            </a:r>
            <a:r>
              <a:rPr lang="en-US" sz="1200" dirty="0">
                <a:effectLst/>
                <a:latin typeface="Arial" panose="020B0604020202020204" pitchFamily="34" charset="0"/>
                <a:ea typeface="Times New Roman" panose="02020603050405020304" pitchFamily="18" charset="0"/>
                <a:cs typeface="Arial" panose="020B0604020202020204" pitchFamily="34" charset="0"/>
              </a:rPr>
              <a:t>. He’s shared that he tried patch and gum and neither really worked for him and that he returned to smoking within a day or a few days, although one time he was able to stay quit for a week.</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AutoNum type="arabicPeriod"/>
            </a:pPr>
            <a:r>
              <a:rPr lang="en-US" sz="1200" b="1" dirty="0">
                <a:effectLst/>
                <a:latin typeface="Arial" panose="020B0604020202020204" pitchFamily="34" charset="0"/>
                <a:ea typeface="Times New Roman" panose="02020603050405020304" pitchFamily="18" charset="0"/>
                <a:cs typeface="Arial" panose="020B0604020202020204" pitchFamily="34" charset="0"/>
              </a:rPr>
              <a:t>A patient’s past experience with withdrawal can be useful to understanding what we can expect with this quit attempt</a:t>
            </a:r>
            <a:r>
              <a:rPr lang="en-US" sz="1200" dirty="0">
                <a:effectLst/>
                <a:latin typeface="Arial" panose="020B0604020202020204" pitchFamily="34" charset="0"/>
                <a:ea typeface="Times New Roman" panose="02020603050405020304" pitchFamily="18" charset="0"/>
                <a:cs typeface="Arial" panose="020B0604020202020204" pitchFamily="34" charset="0"/>
              </a:rPr>
              <a:t>. </a:t>
            </a:r>
            <a:r>
              <a:rPr lang="en-US" b="1" dirty="0">
                <a:latin typeface="Arial" panose="020B0604020202020204" pitchFamily="34" charset="0"/>
                <a:cs typeface="Arial" panose="020B0604020202020204" pitchFamily="34" charset="0"/>
              </a:rPr>
              <a:t>Michael </a:t>
            </a:r>
            <a:r>
              <a:rPr lang="en-US" dirty="0">
                <a:latin typeface="Arial" panose="020B0604020202020204" pitchFamily="34" charset="0"/>
                <a:cs typeface="Arial" panose="020B0604020202020204" pitchFamily="34" charset="0"/>
              </a:rPr>
              <a:t>J</a:t>
            </a:r>
            <a:r>
              <a:rPr lang="en-US" strike="sngStrike" dirty="0">
                <a:latin typeface="Arial" panose="020B0604020202020204" pitchFamily="34" charset="0"/>
                <a:cs typeface="Arial" panose="020B0604020202020204" pitchFamily="34" charset="0"/>
              </a:rPr>
              <a:t>ohn</a:t>
            </a:r>
            <a:r>
              <a:rPr lang="en-US" sz="1200" strike="sngStrike"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has shared that he experienced very strong cravings and significant withdrawal symptoms, including irritability and difficulty concentrating during past quit attempts.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In short, </a:t>
            </a:r>
            <a:r>
              <a:rPr lang="en-US" dirty="0">
                <a:latin typeface="Arial" panose="020B0604020202020204" pitchFamily="34" charset="0"/>
                <a:ea typeface="Times New Roman" panose="02020603050405020304" pitchFamily="18" charset="0"/>
                <a:cs typeface="Arial" panose="020B0604020202020204" pitchFamily="34" charset="0"/>
              </a:rPr>
              <a:t>Michael</a:t>
            </a:r>
            <a:r>
              <a:rPr lang="en-US" sz="1200" dirty="0">
                <a:effectLst/>
                <a:latin typeface="Arial" panose="020B0604020202020204" pitchFamily="34" charset="0"/>
                <a:ea typeface="Times New Roman" panose="02020603050405020304" pitchFamily="18" charset="0"/>
                <a:cs typeface="Arial" panose="020B0604020202020204" pitchFamily="34" charset="0"/>
              </a:rPr>
              <a:t> is heavily dependent and when he has attempted to quit before he experienced severe cravings and withdrawal which were not relieved with single forms of NRT.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aseline="0" dirty="0">
              <a:latin typeface="Arial" panose="020B0604020202020204" pitchFamily="34" charset="0"/>
              <a:cs typeface="Arial" panose="020B0604020202020204" pitchFamily="34" charset="0"/>
            </a:endParaRPr>
          </a:p>
          <a:p>
            <a:endParaRPr lang="en-US" baseline="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114C85B6-F202-83ED-12A9-49DE9FE73ED5}"/>
              </a:ext>
            </a:extLst>
          </p:cNvPr>
          <p:cNvSpPr>
            <a:spLocks noGrp="1"/>
          </p:cNvSpPr>
          <p:nvPr>
            <p:ph type="sldNum" sz="quarter" idx="10"/>
          </p:nvPr>
        </p:nvSpPr>
        <p:spPr/>
        <p:txBody>
          <a:bodyPr/>
          <a:lstStyle/>
          <a:p>
            <a:pPr>
              <a:defRPr/>
            </a:pPr>
            <a:fld id="{242A2382-4541-B845-B6D5-E8B5A330E247}" type="slidenum">
              <a:rPr lang="en-US" smtClean="0"/>
              <a:pPr>
                <a:defRPr/>
              </a:pPr>
              <a:t>69</a:t>
            </a:fld>
            <a:endParaRPr lang="en-US" dirty="0"/>
          </a:p>
        </p:txBody>
      </p:sp>
    </p:spTree>
    <p:extLst>
      <p:ext uri="{BB962C8B-B14F-4D97-AF65-F5344CB8AC3E}">
        <p14:creationId xmlns:p14="http://schemas.microsoft.com/office/powerpoint/2010/main" val="1308936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a:solidFill>
                  <a:schemeClr val="bg1"/>
                </a:solidFill>
                <a:effectLst/>
                <a:latin typeface="Arial" panose="020B0604020202020204" pitchFamily="34" charset="0"/>
                <a:cs typeface="Arial" panose="020B0604020202020204" pitchFamily="34" charset="0"/>
              </a:rPr>
              <a:t>Best practices for SMI, Day 1, Handout 2</a:t>
            </a:r>
          </a:p>
          <a:p>
            <a:endParaRPr lang="en-US" sz="1200" b="1"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Understanding best practices for tailoring support for people with SMI can be important.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In your participant pack you will find a useful handout which summarises best practices for tailoring tobacco treatment for people with SMI which can be used as a reference. Throughout the training we will be discussing the practical aspects of how these best practices can be used as part of the support you provide to patients.</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It's important that we give all people who smoke access to the best treatment and a choice of treatment. </a:t>
            </a: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Be prepared for this to be a journey that takes time and one that will have setbacks. </a:t>
            </a: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2A2382-4541-B845-B6D5-E8B5A330E247}"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248029079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493D55-D3E5-4FFC-178C-E4119CED66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48120B-4970-C10B-A56B-88518C9B2C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EA72C9-DBE1-8BF3-FAAF-019A6BB5A2A6}"/>
              </a:ext>
            </a:extLst>
          </p:cNvPr>
          <p:cNvSpPr>
            <a:spLocks noGrp="1"/>
          </p:cNvSpPr>
          <p:nvPr>
            <p:ph type="body" idx="1"/>
          </p:nvPr>
        </p:nvSpPr>
        <p:spPr/>
        <p:txBody>
          <a:bodyPr>
            <a:normAutofit fontScale="77500" lnSpcReduction="20000"/>
          </a:bodyPr>
          <a:lstStyle/>
          <a:p>
            <a:r>
              <a:rPr lang="en-US" sz="1200" b="1" dirty="0">
                <a:effectLst/>
                <a:latin typeface="Arial" panose="020B0604020202020204" pitchFamily="34" charset="0"/>
                <a:ea typeface="Times New Roman" panose="02020603050405020304" pitchFamily="18" charset="0"/>
                <a:cs typeface="Arial" panose="020B0604020202020204" pitchFamily="34" charset="0"/>
              </a:rPr>
              <a:t>So what would we recommend to Michael?</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a:ea typeface="Times New Roman" panose="02020603050405020304" pitchFamily="18" charset="0"/>
                <a:cs typeface="Arial"/>
              </a:rPr>
              <a:t>For all </a:t>
            </a:r>
            <a:r>
              <a:rPr lang="en-CA" dirty="0">
                <a:latin typeface="Arial"/>
                <a:ea typeface="Times New Roman" panose="02020603050405020304" pitchFamily="18" charset="0"/>
                <a:cs typeface="Arial"/>
              </a:rPr>
              <a:t>patients who smoke </a:t>
            </a:r>
            <a:r>
              <a:rPr lang="en-CA" sz="1200" dirty="0">
                <a:effectLst/>
                <a:latin typeface="Arial"/>
                <a:ea typeface="Times New Roman" panose="02020603050405020304" pitchFamily="18" charset="0"/>
                <a:cs typeface="Arial"/>
              </a:rPr>
              <a:t>we recommend combination NRT. We have a couple of options we can offer to a </a:t>
            </a:r>
            <a:r>
              <a:rPr lang="en-CA" dirty="0">
                <a:latin typeface="Arial"/>
                <a:ea typeface="Times New Roman" panose="02020603050405020304" pitchFamily="18" charset="0"/>
                <a:cs typeface="Arial"/>
              </a:rPr>
              <a:t>patients, like Michael who are more heavily dependant</a:t>
            </a:r>
            <a:r>
              <a:rPr lang="en-CA" sz="1200" dirty="0">
                <a:effectLst/>
                <a:latin typeface="Arial"/>
                <a:ea typeface="Times New Roman" panose="02020603050405020304" pitchFamily="18" charset="0"/>
                <a:cs typeface="Arial"/>
              </a:rPr>
              <a:t>:</a:t>
            </a:r>
            <a:r>
              <a:rPr lang="en-CA" dirty="0">
                <a:latin typeface="Arial"/>
                <a:ea typeface="Times New Roman" panose="02020603050405020304" pitchFamily="18" charset="0"/>
                <a:cs typeface="Arial"/>
              </a:rPr>
              <a:t> </a:t>
            </a:r>
            <a:endParaRPr lang="en-CA" dirty="0">
              <a:latin typeface="Arial" panose="020B0604020202020204" pitchFamily="34" charset="0"/>
              <a:ea typeface="Times New Roman" panose="02020603050405020304" pitchFamily="18" charset="0"/>
              <a:cs typeface="Arial" panose="020B0604020202020204" pitchFamily="34" charset="0"/>
            </a:endParaRPr>
          </a:p>
          <a:p>
            <a:endParaRPr lang="en-CA" dirty="0">
              <a:latin typeface="Arial"/>
              <a:ea typeface="Times New Roman" panose="02020603050405020304" pitchFamily="18" charset="0"/>
              <a:cs typeface="Arial"/>
            </a:endParaRPr>
          </a:p>
          <a:p>
            <a:pPr marL="228600" lvl="0" indent="-228600">
              <a:buFont typeface="+mj-lt"/>
              <a:buAutoNum type="arabicPeriod"/>
            </a:pPr>
            <a:r>
              <a:rPr lang="en-CA" sz="1200" b="1" dirty="0">
                <a:effectLst/>
                <a:latin typeface="Arial" panose="020B0604020202020204" pitchFamily="34" charset="0"/>
                <a:ea typeface="Times New Roman" panose="02020603050405020304" pitchFamily="18" charset="0"/>
                <a:cs typeface="Arial" panose="020B0604020202020204" pitchFamily="34" charset="0"/>
              </a:rPr>
              <a:t>Combination therapy with a 21 or 25 mg patch and one of the faster-acting NRT products.</a:t>
            </a:r>
            <a:r>
              <a:rPr lang="en-CA" sz="1200" dirty="0">
                <a:effectLst/>
                <a:latin typeface="Arial" panose="020B0604020202020204" pitchFamily="34" charset="0"/>
                <a:ea typeface="Times New Roman" panose="02020603050405020304" pitchFamily="18" charset="0"/>
                <a:cs typeface="Arial" panose="020B0604020202020204" pitchFamily="34" charset="0"/>
              </a:rPr>
              <a:t> We would recommend very regular use of the faster acting NRT of his choice, whilst smoking at night provides a good rationale for use of a 24-hour patch.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228600" indent="-228600">
              <a:buFont typeface="+mj-lt"/>
              <a:buAutoNum type="arabicPeriod"/>
            </a:pPr>
            <a:r>
              <a:rPr lang="en-CA" sz="1200" b="1" dirty="0">
                <a:effectLst/>
                <a:latin typeface="Arial"/>
                <a:ea typeface="Times New Roman" panose="02020603050405020304" pitchFamily="18" charset="0"/>
                <a:cs typeface="Arial"/>
              </a:rPr>
              <a:t>NRT patch and a nicotine vape.</a:t>
            </a:r>
            <a:r>
              <a:rPr lang="en-CA" sz="1200" dirty="0">
                <a:effectLst/>
                <a:latin typeface="Arial"/>
                <a:ea typeface="Times New Roman" panose="02020603050405020304" pitchFamily="18" charset="0"/>
                <a:cs typeface="Arial"/>
              </a:rPr>
              <a:t> An analysis of </a:t>
            </a:r>
            <a:r>
              <a:rPr lang="en-CA" dirty="0">
                <a:latin typeface="Arial"/>
                <a:ea typeface="Times New Roman" panose="02020603050405020304" pitchFamily="18" charset="0"/>
                <a:cs typeface="Arial"/>
              </a:rPr>
              <a:t>people </a:t>
            </a:r>
            <a:r>
              <a:rPr lang="en-CA" sz="1200" dirty="0">
                <a:effectLst/>
                <a:latin typeface="Arial"/>
                <a:ea typeface="Times New Roman" panose="02020603050405020304" pitchFamily="18" charset="0"/>
                <a:cs typeface="Arial"/>
              </a:rPr>
              <a:t>who attempted to quit smoking through English local stop smoking services found the most effective combination of products for increasing quit rates was the NRT patch and a vape (PHE Vaping in England, 2021). While more research is needed to support this as the most effective combination, using a nicotine vape as the faster-acting nicotine product in alongside the NRT patch can assist with maximising the nicotine delivered to patients and will be particularly valuable to those who are more dependent.</a:t>
            </a:r>
            <a:r>
              <a:rPr lang="en-CA" dirty="0">
                <a:latin typeface="Arial"/>
                <a:ea typeface="Times New Roman" panose="02020603050405020304" pitchFamily="18" charset="0"/>
                <a:cs typeface="Arial"/>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u="none" strike="noStrike" dirty="0">
                <a:effectLst/>
                <a:latin typeface="Arial" panose="020B0604020202020204" pitchFamily="34" charset="0"/>
                <a:ea typeface="Times New Roman" panose="02020603050405020304" pitchFamily="18" charset="0"/>
                <a:cs typeface="Arial" panose="020B0604020202020204" pitchFamily="34" charset="0"/>
              </a:rPr>
              <a:t>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1" dirty="0">
                <a:effectLst/>
                <a:latin typeface="Arial" panose="020B0604020202020204" pitchFamily="34" charset="0"/>
                <a:ea typeface="Times New Roman" panose="02020603050405020304" pitchFamily="18" charset="0"/>
                <a:cs typeface="Arial" panose="020B0604020202020204" pitchFamily="34" charset="0"/>
              </a:rPr>
              <a:t>Note: the use of varenicline for this patient, if available, would also be a very appropriate choice</a:t>
            </a:r>
            <a:endParaRPr lang="en-CA" sz="1200" b="1" u="none" strike="noStrike" dirty="0">
              <a:effectLst/>
              <a:latin typeface="Arial" panose="020B0604020202020204" pitchFamily="34" charset="0"/>
              <a:ea typeface="Times New Roman" panose="02020603050405020304" pitchFamily="18" charset="0"/>
              <a:cs typeface="Arial" panose="020B0604020202020204" pitchFamily="34" charset="0"/>
            </a:endParaRPr>
          </a:p>
          <a:p>
            <a:endParaRPr lang="en-CA" sz="1200" b="1" u="none" strike="noStrike" dirty="0">
              <a:effectLst/>
              <a:latin typeface="Arial" panose="020B0604020202020204" pitchFamily="34" charset="0"/>
              <a:ea typeface="Times New Roman" panose="02020603050405020304" pitchFamily="18" charset="0"/>
              <a:cs typeface="Arial" panose="020B0604020202020204" pitchFamily="34" charset="0"/>
            </a:endParaRPr>
          </a:p>
          <a:p>
            <a:r>
              <a:rPr lang="en-US" dirty="0">
                <a:latin typeface="Arial" panose="020B0604020202020204" pitchFamily="34" charset="0"/>
                <a:cs typeface="Arial" panose="020B0604020202020204" pitchFamily="34" charset="0"/>
              </a:rPr>
              <a:t>The most common situation is that the patient does not receive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sufficient NRT to effectively manage nicotine withdrawal symptoms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and cravings to smoke</a:t>
            </a:r>
          </a:p>
          <a:p>
            <a:r>
              <a:rPr lang="en-US" dirty="0">
                <a:latin typeface="Arial" panose="020B0604020202020204" pitchFamily="34" charset="0"/>
                <a:cs typeface="Arial" panose="020B0604020202020204" pitchFamily="34" charset="0"/>
              </a:rPr>
              <a:t>Adjusting the nicotine dose (up or down) is often required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to tailor the treatment plan </a:t>
            </a:r>
          </a:p>
          <a:p>
            <a:endParaRPr lang="en-CA" sz="1200" b="1" u="none" strike="noStrike" dirty="0">
              <a:effectLst/>
              <a:latin typeface="Arial" panose="020B0604020202020204" pitchFamily="34" charset="0"/>
              <a:ea typeface="Times New Roman" panose="02020603050405020304" pitchFamily="18" charset="0"/>
              <a:cs typeface="Arial" panose="020B0604020202020204" pitchFamily="34" charset="0"/>
            </a:endParaRP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Source: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Public Health England. Vaping in England: evidence update, 2021. </a:t>
            </a:r>
            <a:r>
              <a:rPr lang="en-GB" sz="1200" dirty="0">
                <a:effectLst/>
                <a:latin typeface="Arial" panose="020B0604020202020204" pitchFamily="34" charset="0"/>
                <a:ea typeface="Times New Roman" panose="02020603050405020304" pitchFamily="18" charset="0"/>
                <a:cs typeface="Arial" panose="020B0604020202020204" pitchFamily="34" charset="0"/>
              </a:rPr>
              <a:t>Vaping in England: evidence update, 2021</a:t>
            </a:r>
            <a:r>
              <a:rPr lang="en-CA" sz="1200" dirty="0">
                <a:effectLst/>
                <a:latin typeface="Arial" panose="020B0604020202020204" pitchFamily="34" charset="0"/>
                <a:ea typeface="Times New Roman" panose="02020603050405020304" pitchFamily="18" charset="0"/>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p:txBody>
      </p:sp>
      <p:sp>
        <p:nvSpPr>
          <p:cNvPr id="4" name="Slide Number Placeholder 3">
            <a:extLst>
              <a:ext uri="{FF2B5EF4-FFF2-40B4-BE49-F238E27FC236}">
                <a16:creationId xmlns:a16="http://schemas.microsoft.com/office/drawing/2014/main" id="{7C39197F-88D5-6879-E40B-75669970CDB9}"/>
              </a:ext>
            </a:extLst>
          </p:cNvPr>
          <p:cNvSpPr>
            <a:spLocks noGrp="1"/>
          </p:cNvSpPr>
          <p:nvPr>
            <p:ph type="sldNum" sz="quarter" idx="5"/>
          </p:nvPr>
        </p:nvSpPr>
        <p:spPr/>
        <p:txBody>
          <a:bodyPr/>
          <a:lstStyle/>
          <a:p>
            <a:pPr>
              <a:defRPr/>
            </a:pPr>
            <a:fld id="{242A2382-4541-B845-B6D5-E8B5A330E247}" type="slidenum">
              <a:rPr lang="en-US" smtClean="0"/>
              <a:pPr>
                <a:defRPr/>
              </a:pPr>
              <a:t>70</a:t>
            </a:fld>
            <a:endParaRPr lang="en-US" dirty="0"/>
          </a:p>
        </p:txBody>
      </p:sp>
    </p:spTree>
    <p:extLst>
      <p:ext uri="{BB962C8B-B14F-4D97-AF65-F5344CB8AC3E}">
        <p14:creationId xmlns:p14="http://schemas.microsoft.com/office/powerpoint/2010/main" val="44393335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6A01D6-CD8E-ACB2-B5DD-729164697F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0F2C54-68D7-DF80-573E-98DA77C505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B4946B-D56E-038C-6F58-B376B35EF4B8}"/>
              </a:ext>
            </a:extLst>
          </p:cNvPr>
          <p:cNvSpPr>
            <a:spLocks noGrp="1"/>
          </p:cNvSpPr>
          <p:nvPr>
            <p:ph type="body" idx="1"/>
          </p:nvPr>
        </p:nvSpPr>
        <p:spPr/>
        <p:txBody>
          <a:bodyPr>
            <a:normAutofit fontScale="77500" lnSpcReduction="20000"/>
          </a:bodyPr>
          <a:lstStyle/>
          <a:p>
            <a:r>
              <a:rPr lang="en-CA" dirty="0">
                <a:latin typeface="Arial" panose="020B0604020202020204" pitchFamily="34" charset="0"/>
                <a:ea typeface="Times New Roman" panose="02020603050405020304" pitchFamily="18" charset="0"/>
                <a:cs typeface="Arial" panose="020B0604020202020204" pitchFamily="34" charset="0"/>
              </a:rPr>
              <a:t>Heavy </a:t>
            </a:r>
            <a:r>
              <a:rPr lang="en-CA" sz="1200" dirty="0">
                <a:effectLst/>
                <a:latin typeface="Arial" panose="020B0604020202020204" pitchFamily="34" charset="0"/>
                <a:ea typeface="Times New Roman" panose="02020603050405020304" pitchFamily="18" charset="0"/>
                <a:cs typeface="Arial" panose="020B0604020202020204" pitchFamily="34" charset="0"/>
              </a:rPr>
              <a:t>smokers</a:t>
            </a:r>
            <a:r>
              <a:rPr lang="en-CA" sz="1200" b="1" dirty="0">
                <a:effectLst/>
                <a:latin typeface="Arial" panose="020B0604020202020204" pitchFamily="34" charset="0"/>
                <a:ea typeface="Times New Roman" panose="02020603050405020304" pitchFamily="18" charset="0"/>
                <a:cs typeface="Arial" panose="020B0604020202020204" pitchFamily="34" charset="0"/>
              </a:rPr>
              <a:t> </a:t>
            </a:r>
            <a:r>
              <a:rPr lang="en-CA" sz="1200" dirty="0">
                <a:effectLst/>
                <a:latin typeface="Arial" panose="020B0604020202020204" pitchFamily="34" charset="0"/>
                <a:ea typeface="Times New Roman" panose="02020603050405020304" pitchFamily="18" charset="0"/>
                <a:cs typeface="Arial" panose="020B0604020202020204" pitchFamily="34" charset="0"/>
              </a:rPr>
              <a:t>like</a:t>
            </a:r>
            <a:r>
              <a:rPr lang="en-CA" dirty="0">
                <a:latin typeface="Arial" panose="020B0604020202020204" pitchFamily="34" charset="0"/>
                <a:ea typeface="Times New Roman" panose="02020603050405020304" pitchFamily="18" charset="0"/>
                <a:cs typeface="Arial" panose="020B0604020202020204" pitchFamily="34" charset="0"/>
              </a:rPr>
              <a:t> Michael</a:t>
            </a:r>
            <a:r>
              <a:rPr lang="en-CA" sz="1200" dirty="0">
                <a:effectLst/>
                <a:latin typeface="Arial" panose="020B0604020202020204" pitchFamily="34" charset="0"/>
                <a:ea typeface="Times New Roman" panose="02020603050405020304" pitchFamily="18" charset="0"/>
                <a:cs typeface="Arial" panose="020B0604020202020204" pitchFamily="34" charset="0"/>
              </a:rPr>
              <a:t> may benefit from high-dose NRT (&gt;42mg) to address withdrawal symptoms more effectively than standard doses. </a:t>
            </a:r>
            <a:r>
              <a:rPr lang="en-US" sz="1200" dirty="0">
                <a:effectLst/>
                <a:latin typeface="Arial" panose="020B0604020202020204" pitchFamily="34" charset="0"/>
                <a:ea typeface="Times New Roman" panose="02020603050405020304" pitchFamily="18" charset="0"/>
                <a:cs typeface="Arial" panose="020B0604020202020204" pitchFamily="34" charset="0"/>
              </a:rPr>
              <a:t>Smokers who are more dependent generally benefit from higher doses of NRT and </a:t>
            </a:r>
            <a:r>
              <a:rPr lang="en-CA" sz="1200" dirty="0">
                <a:effectLst/>
                <a:latin typeface="Arial" panose="020B0604020202020204" pitchFamily="34" charset="0"/>
                <a:ea typeface="Times New Roman" panose="02020603050405020304" pitchFamily="18" charset="0"/>
                <a:cs typeface="Arial" panose="020B0604020202020204" pitchFamily="34" charset="0"/>
              </a:rPr>
              <a:t>combination therapy (patch plus faster-acting product) is recommended for all heavy smokers.</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a:ea typeface="Times New Roman" panose="02020603050405020304" pitchFamily="18" charset="0"/>
                <a:cs typeface="Arial"/>
              </a:rPr>
              <a:t>The use of a second patch may serve as a more feasible method for achieving higher nicotine given it does not require frequent administration, as is the case with the faster-acting products. High-dose NRT has been found to be well tolerated and safe among </a:t>
            </a:r>
            <a:r>
              <a:rPr lang="en-CA" dirty="0">
                <a:latin typeface="Arial"/>
                <a:ea typeface="Times New Roman" panose="02020603050405020304" pitchFamily="18" charset="0"/>
                <a:cs typeface="Arial"/>
              </a:rPr>
              <a:t>people who are more </a:t>
            </a:r>
            <a:r>
              <a:rPr lang="en-CA" dirty="0" err="1">
                <a:latin typeface="Arial"/>
                <a:ea typeface="Times New Roman" panose="02020603050405020304" pitchFamily="18" charset="0"/>
                <a:cs typeface="Arial"/>
              </a:rPr>
              <a:t>heavinly</a:t>
            </a:r>
            <a:r>
              <a:rPr lang="en-CA" dirty="0">
                <a:latin typeface="Arial"/>
                <a:ea typeface="Times New Roman" panose="02020603050405020304" pitchFamily="18" charset="0"/>
                <a:cs typeface="Arial"/>
              </a:rPr>
              <a:t> dependant</a:t>
            </a:r>
            <a:r>
              <a:rPr lang="en-CA" sz="1200" dirty="0">
                <a:effectLst/>
                <a:latin typeface="Arial"/>
                <a:ea typeface="Times New Roman" panose="02020603050405020304" pitchFamily="18" charset="0"/>
                <a:cs typeface="Arial"/>
              </a:rPr>
              <a:t>. Two patches (21mg or 25mg) would deliver similar nicotine concentrations to what a smoker would otherwise get from smoking 40-60 cigarettes per day.</a:t>
            </a:r>
            <a:r>
              <a:rPr lang="en-CA" baseline="30000" dirty="0">
                <a:latin typeface="Arial"/>
                <a:ea typeface="Times New Roman" panose="02020603050405020304" pitchFamily="18" charset="0"/>
                <a:cs typeface="Arial"/>
              </a:rPr>
              <a:t> </a:t>
            </a:r>
            <a:r>
              <a:rPr lang="en-CA" sz="1200" baseline="30000" dirty="0">
                <a:effectLst/>
                <a:latin typeface="Arial"/>
                <a:ea typeface="Times New Roman" panose="02020603050405020304" pitchFamily="18" charset="0"/>
                <a:cs typeface="Arial"/>
              </a:rPr>
              <a:t> </a:t>
            </a:r>
            <a:r>
              <a:rPr lang="en-CA" sz="1200" dirty="0">
                <a:effectLst/>
                <a:latin typeface="Arial"/>
                <a:ea typeface="Times New Roman" panose="02020603050405020304" pitchFamily="18" charset="0"/>
                <a:cs typeface="Arial"/>
              </a:rPr>
              <a:t>As such, the use of a second patch is a strategy that could be considered among heavy smokers.</a:t>
            </a:r>
            <a:r>
              <a:rPr lang="en-CA" dirty="0">
                <a:latin typeface="Arial"/>
                <a:ea typeface="Times New Roman" panose="02020603050405020304" pitchFamily="18" charset="0"/>
                <a:cs typeface="Arial"/>
              </a:rPr>
              <a:t> </a:t>
            </a:r>
            <a:endParaRPr lang="en-GB" sz="1200" dirty="0">
              <a:effectLst/>
              <a:latin typeface="Arial"/>
              <a:ea typeface="Times New Roman" panose="02020603050405020304" pitchFamily="18" charset="0"/>
              <a:cs typeface="Arial"/>
            </a:endParaRPr>
          </a:p>
          <a:p>
            <a:r>
              <a:rPr lang="en-CA" sz="1200" baseline="300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 second patch can be removed at bedtime (it is not typically needed overnight) to avoid difficulty with sleeping. If patients find they smoke late into the evening or wake during the night, then the second patch can be kept on.</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Higher doses of NRT are particularly useful for patients who have past experience with stopping smoking and: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628650" lvl="1"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high daily cigarette consumption</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628650" lvl="1"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failed past quit attempts with lower NRT doses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628650" lvl="1"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high severity of withdrawal and cravings</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914400"/>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Approaches:</a:t>
            </a:r>
            <a:r>
              <a:rPr lang="en-CA" b="1"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628650" lvl="1"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start higher (closely matched to nicotine from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628650" lvl="1" indent="-171450">
              <a:buSzPts val="1400"/>
              <a:buFont typeface="Arial" panose="020B0604020202020204" pitchFamily="34" charset="0"/>
              <a:buChar char="•"/>
            </a:pPr>
            <a:r>
              <a:rPr lang="en-CA" sz="1200" dirty="0">
                <a:effectLst/>
                <a:latin typeface="Arial" panose="020B0604020202020204" pitchFamily="34" charset="0"/>
                <a:ea typeface="Times New Roman" panose="02020603050405020304" pitchFamily="18" charset="0"/>
                <a:cs typeface="Arial" panose="020B0604020202020204" pitchFamily="34" charset="0"/>
              </a:rPr>
              <a:t>start lower and be ready to increase the dose based on patient response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 NCSCT Combination NRT briefing has been updated to include guidance and evidence on higher dose NRT.</a:t>
            </a:r>
          </a:p>
          <a:p>
            <a:r>
              <a:rPr lang="en-GB" sz="1200" dirty="0">
                <a:effectLst/>
                <a:latin typeface="Arial" panose="020B0604020202020204" pitchFamily="34" charset="0"/>
                <a:ea typeface="Times New Roman" panose="02020603050405020304" pitchFamily="18" charset="0"/>
                <a:cs typeface="Arial" panose="020B0604020202020204" pitchFamily="34" charset="0"/>
              </a:rPr>
              <a:t>https://www.ncsct.co.uk/library/view/pdf/Combination%20NRT%202021.pdf</a:t>
            </a:r>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68B193FF-AA03-4A7B-41DF-27B995CFEC71}"/>
              </a:ext>
            </a:extLst>
          </p:cNvPr>
          <p:cNvSpPr>
            <a:spLocks noGrp="1"/>
          </p:cNvSpPr>
          <p:nvPr>
            <p:ph type="sldNum" sz="quarter" idx="5"/>
          </p:nvPr>
        </p:nvSpPr>
        <p:spPr/>
        <p:txBody>
          <a:bodyPr/>
          <a:lstStyle/>
          <a:p>
            <a:pPr>
              <a:defRPr/>
            </a:pPr>
            <a:fld id="{242A2382-4541-B845-B6D5-E8B5A330E247}" type="slidenum">
              <a:rPr lang="en-US" smtClean="0"/>
              <a:pPr>
                <a:defRPr/>
              </a:pPr>
              <a:t>71</a:t>
            </a:fld>
            <a:endParaRPr lang="en-US" dirty="0"/>
          </a:p>
        </p:txBody>
      </p:sp>
    </p:spTree>
    <p:extLst>
      <p:ext uri="{BB962C8B-B14F-4D97-AF65-F5344CB8AC3E}">
        <p14:creationId xmlns:p14="http://schemas.microsoft.com/office/powerpoint/2010/main" val="79827063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38A88-A274-F6DE-003A-DDC7AB8B35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ED4F93-CF5F-41BB-AE16-FBF3C48406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D0D415-ADE2-C9C1-3CB7-8E26352C2033}"/>
              </a:ext>
            </a:extLst>
          </p:cNvPr>
          <p:cNvSpPr>
            <a:spLocks noGrp="1"/>
          </p:cNvSpPr>
          <p:nvPr>
            <p:ph type="body" idx="1"/>
          </p:nvPr>
        </p:nvSpPr>
        <p:spPr/>
        <p:txBody>
          <a:bodyPr/>
          <a:lstStyle/>
          <a:p>
            <a:r>
              <a:rPr lang="en-US" dirty="0">
                <a:latin typeface="Arial" panose="020B0604020202020204" pitchFamily="34" charset="0"/>
                <a:cs typeface="Arial" panose="020B0604020202020204" pitchFamily="34" charset="0"/>
              </a:rPr>
              <a:t>Let's take a few more minutes to look at best practices when discussing tobacco dependence aids with patients. </a:t>
            </a:r>
          </a:p>
        </p:txBody>
      </p:sp>
      <p:sp>
        <p:nvSpPr>
          <p:cNvPr id="4" name="Slide Number Placeholder 3">
            <a:extLst>
              <a:ext uri="{FF2B5EF4-FFF2-40B4-BE49-F238E27FC236}">
                <a16:creationId xmlns:a16="http://schemas.microsoft.com/office/drawing/2014/main" id="{4113C8B0-3E71-6592-D7D6-461BA34B5A97}"/>
              </a:ext>
            </a:extLst>
          </p:cNvPr>
          <p:cNvSpPr>
            <a:spLocks noGrp="1"/>
          </p:cNvSpPr>
          <p:nvPr>
            <p:ph type="sldNum" sz="quarter" idx="5"/>
          </p:nvPr>
        </p:nvSpPr>
        <p:spPr/>
        <p:txBody>
          <a:bodyPr/>
          <a:lstStyle/>
          <a:p>
            <a:pPr>
              <a:defRPr/>
            </a:pPr>
            <a:fld id="{242A2382-4541-B845-B6D5-E8B5A330E247}" type="slidenum">
              <a:rPr lang="en-US" smtClean="0"/>
              <a:pPr>
                <a:defRPr/>
              </a:pPr>
              <a:t>72</a:t>
            </a:fld>
            <a:endParaRPr lang="en-US" dirty="0"/>
          </a:p>
        </p:txBody>
      </p:sp>
    </p:spTree>
    <p:extLst>
      <p:ext uri="{BB962C8B-B14F-4D97-AF65-F5344CB8AC3E}">
        <p14:creationId xmlns:p14="http://schemas.microsoft.com/office/powerpoint/2010/main" val="43441866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5C0DD9-0596-36BC-1138-ABEB9C38EA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59D553-1956-B08D-1F12-D61FD8B5C3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CB76E7-A82E-15E9-37BB-64CCF3E34DA7}"/>
              </a:ext>
            </a:extLst>
          </p:cNvPr>
          <p:cNvSpPr>
            <a:spLocks noGrp="1"/>
          </p:cNvSpPr>
          <p:nvPr>
            <p:ph type="body" idx="1"/>
          </p:nvPr>
        </p:nvSpPr>
        <p:spPr/>
        <p:txBody>
          <a:bodyPr/>
          <a:lstStyle/>
          <a:p>
            <a:r>
              <a:rPr lang="en-US" dirty="0">
                <a:latin typeface="Arial"/>
                <a:cs typeface="Arial"/>
              </a:rPr>
              <a:t>As we have discussed this afternoon, we are looking to support the 4Ps for nicotine vape or NRT use </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marL="287655" indent="-288290"/>
            <a:r>
              <a:rPr lang="en-CA" b="1" dirty="0">
                <a:solidFill>
                  <a:schemeClr val="accent4">
                    <a:lumMod val="75000"/>
                    <a:lumOff val="25000"/>
                  </a:schemeClr>
                </a:solidFill>
                <a:latin typeface="Arial" panose="020B0604020202020204" pitchFamily="34" charset="0"/>
                <a:ea typeface="Times New Roman" panose="02020603050405020304" pitchFamily="18" charset="0"/>
                <a:cs typeface="Arial" panose="020B0604020202020204" pitchFamily="34" charset="0"/>
              </a:rPr>
              <a:t>Prompt</a:t>
            </a:r>
            <a:r>
              <a:rPr lang="en-CA" b="1" dirty="0">
                <a:solidFill>
                  <a:srgbClr val="333333"/>
                </a:solidFill>
                <a:latin typeface="Arial" panose="020B0604020202020204" pitchFamily="34" charset="0"/>
                <a:ea typeface="Times New Roman" panose="02020603050405020304" pitchFamily="18" charset="0"/>
                <a:cs typeface="Arial" panose="020B0604020202020204" pitchFamily="34" charset="0"/>
              </a:rPr>
              <a:t> </a:t>
            </a:r>
            <a:r>
              <a:rPr lang="en-CA" dirty="0">
                <a:solidFill>
                  <a:srgbClr val="333333"/>
                </a:solidFill>
                <a:latin typeface="Arial" panose="020B0604020202020204" pitchFamily="34" charset="0"/>
                <a:ea typeface="Times New Roman" panose="02020603050405020304" pitchFamily="18" charset="0"/>
                <a:cs typeface="Arial" panose="020B0604020202020204" pitchFamily="34" charset="0"/>
              </a:rPr>
              <a:t>administration (as soon as possible; ideally within 2 hours)</a:t>
            </a:r>
            <a:endParaRPr lang="en-CA" dirty="0">
              <a:latin typeface="Arial" panose="020B0604020202020204" pitchFamily="34" charset="0"/>
              <a:ea typeface="Times New Roman" panose="02020603050405020304" pitchFamily="18" charset="0"/>
              <a:cs typeface="Arial" panose="020B0604020202020204" pitchFamily="34" charset="0"/>
            </a:endParaRPr>
          </a:p>
          <a:p>
            <a:pPr marL="0" indent="0">
              <a:buNone/>
            </a:pPr>
            <a:endParaRPr lang="en-CA" dirty="0">
              <a:solidFill>
                <a:srgbClr val="333333"/>
              </a:solidFill>
              <a:latin typeface="Arial" panose="020B0604020202020204" pitchFamily="34" charset="0"/>
              <a:ea typeface="Times New Roman" panose="02020603050405020304" pitchFamily="18" charset="0"/>
              <a:cs typeface="Arial" panose="020B0604020202020204" pitchFamily="34" charset="0"/>
            </a:endParaRPr>
          </a:p>
          <a:p>
            <a:pPr marL="287655" indent="-288290"/>
            <a:r>
              <a:rPr lang="en-CA" b="1" dirty="0">
                <a:solidFill>
                  <a:schemeClr val="accent4">
                    <a:lumMod val="75000"/>
                    <a:lumOff val="25000"/>
                  </a:schemeClr>
                </a:solidFill>
                <a:latin typeface="Arial" panose="020B0604020202020204" pitchFamily="34" charset="0"/>
                <a:ea typeface="Times New Roman" panose="02020603050405020304" pitchFamily="18" charset="0"/>
                <a:cs typeface="Arial" panose="020B0604020202020204" pitchFamily="34" charset="0"/>
              </a:rPr>
              <a:t>Plentiful</a:t>
            </a:r>
            <a:r>
              <a:rPr lang="en-CA" dirty="0">
                <a:solidFill>
                  <a:srgbClr val="333333"/>
                </a:solidFill>
                <a:latin typeface="Arial" panose="020B0604020202020204" pitchFamily="34" charset="0"/>
                <a:ea typeface="Times New Roman" panose="02020603050405020304" pitchFamily="18" charset="0"/>
                <a:cs typeface="Arial" panose="020B0604020202020204" pitchFamily="34" charset="0"/>
              </a:rPr>
              <a:t> supply (at least 2 NRT products combined) </a:t>
            </a:r>
            <a:endParaRPr lang="en-CA" dirty="0">
              <a:latin typeface="Arial" panose="020B0604020202020204" pitchFamily="34" charset="0"/>
              <a:ea typeface="Times New Roman" panose="02020603050405020304" pitchFamily="18" charset="0"/>
              <a:cs typeface="Arial" panose="020B0604020202020204" pitchFamily="34" charset="0"/>
            </a:endParaRPr>
          </a:p>
          <a:p>
            <a:pPr marL="287655" indent="-288290"/>
            <a:endParaRPr lang="en-CA" dirty="0">
              <a:solidFill>
                <a:srgbClr val="333333"/>
              </a:solidFill>
              <a:latin typeface="Arial" panose="020B0604020202020204" pitchFamily="34" charset="0"/>
              <a:ea typeface="Times New Roman" panose="02020603050405020304" pitchFamily="18" charset="0"/>
              <a:cs typeface="Arial" panose="020B0604020202020204" pitchFamily="34" charset="0"/>
            </a:endParaRPr>
          </a:p>
          <a:p>
            <a:pPr marL="287655" indent="-288290"/>
            <a:r>
              <a:rPr lang="en-CA" b="1" dirty="0">
                <a:solidFill>
                  <a:schemeClr val="accent4">
                    <a:lumMod val="75000"/>
                    <a:lumOff val="25000"/>
                  </a:schemeClr>
                </a:solidFill>
                <a:latin typeface="Arial"/>
                <a:ea typeface="Times New Roman" panose="02020603050405020304" pitchFamily="18" charset="0"/>
                <a:cs typeface="Arial"/>
              </a:rPr>
              <a:t>Practice</a:t>
            </a:r>
            <a:r>
              <a:rPr lang="en-CA" dirty="0">
                <a:solidFill>
                  <a:schemeClr val="accent4">
                    <a:lumMod val="75000"/>
                    <a:lumOff val="25000"/>
                  </a:schemeClr>
                </a:solidFill>
                <a:latin typeface="Arial"/>
                <a:ea typeface="Times New Roman" panose="02020603050405020304" pitchFamily="18" charset="0"/>
                <a:cs typeface="Arial"/>
              </a:rPr>
              <a:t> </a:t>
            </a:r>
            <a:r>
              <a:rPr lang="en-CA" dirty="0">
                <a:solidFill>
                  <a:srgbClr val="333333"/>
                </a:solidFill>
                <a:latin typeface="Arial"/>
                <a:ea typeface="Times New Roman" panose="02020603050405020304" pitchFamily="18" charset="0"/>
                <a:cs typeface="Arial"/>
              </a:rPr>
              <a:t>use to ensure the aids are used correctly</a:t>
            </a:r>
            <a:endParaRPr lang="en-CA"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marL="287655" indent="-288290"/>
            <a:endParaRPr lang="en-CA" dirty="0">
              <a:solidFill>
                <a:srgbClr val="333333"/>
              </a:solidFill>
              <a:latin typeface="Arial"/>
              <a:ea typeface="Times New Roman" panose="02020603050405020304" pitchFamily="18" charset="0"/>
              <a:cs typeface="Arial"/>
            </a:endParaRPr>
          </a:p>
          <a:p>
            <a:pPr marL="287655" indent="-288290"/>
            <a:r>
              <a:rPr lang="en-CA" b="1" dirty="0">
                <a:solidFill>
                  <a:schemeClr val="accent4">
                    <a:lumMod val="75000"/>
                    <a:lumOff val="25000"/>
                  </a:schemeClr>
                </a:solidFill>
                <a:latin typeface="Arial"/>
                <a:ea typeface="Times New Roman" panose="02020603050405020304" pitchFamily="18" charset="0"/>
                <a:cs typeface="Arial"/>
              </a:rPr>
              <a:t>Prolonged</a:t>
            </a:r>
            <a:r>
              <a:rPr lang="en-CA" dirty="0">
                <a:solidFill>
                  <a:srgbClr val="333333"/>
                </a:solidFill>
                <a:latin typeface="Arial"/>
                <a:ea typeface="Times New Roman" panose="02020603050405020304" pitchFamily="18" charset="0"/>
                <a:cs typeface="Arial"/>
              </a:rPr>
              <a:t> supply of aids to maintain and build on health gains achieved after discharge (extended use to prevent relapse)</a:t>
            </a:r>
            <a:endParaRPr lang="en-CA" dirty="0">
              <a:latin typeface="Arial"/>
              <a:ea typeface="Times New Roman" panose="02020603050405020304" pitchFamily="18" charset="0"/>
              <a:cs typeface="Arial"/>
            </a:endParaRPr>
          </a:p>
          <a:p>
            <a:pPr marL="287655" indent="-288290"/>
            <a:endParaRPr lang="en-CA" dirty="0">
              <a:solidFill>
                <a:srgbClr val="333333"/>
              </a:solidFill>
              <a:latin typeface="Arial"/>
              <a:cs typeface="Arial"/>
            </a:endParaRPr>
          </a:p>
          <a:p>
            <a:endParaRPr lang="en-US" dirty="0">
              <a:solidFill>
                <a:srgbClr val="333333"/>
              </a:solidFill>
            </a:endParaRPr>
          </a:p>
          <a:p>
            <a:endParaRPr lang="en-US" dirty="0">
              <a:solidFill>
                <a:srgbClr val="333333"/>
              </a:solidFill>
            </a:endParaRPr>
          </a:p>
        </p:txBody>
      </p:sp>
      <p:sp>
        <p:nvSpPr>
          <p:cNvPr id="4" name="Slide Number Placeholder 3">
            <a:extLst>
              <a:ext uri="{FF2B5EF4-FFF2-40B4-BE49-F238E27FC236}">
                <a16:creationId xmlns:a16="http://schemas.microsoft.com/office/drawing/2014/main" id="{4A0554F7-E258-FA80-1868-7787CF9817F0}"/>
              </a:ext>
            </a:extLst>
          </p:cNvPr>
          <p:cNvSpPr>
            <a:spLocks noGrp="1"/>
          </p:cNvSpPr>
          <p:nvPr>
            <p:ph type="sldNum" sz="quarter" idx="5"/>
          </p:nvPr>
        </p:nvSpPr>
        <p:spPr/>
        <p:txBody>
          <a:bodyPr/>
          <a:lstStyle/>
          <a:p>
            <a:pPr>
              <a:defRPr/>
            </a:pPr>
            <a:fld id="{242A2382-4541-B845-B6D5-E8B5A330E247}" type="slidenum">
              <a:rPr lang="en-US" smtClean="0"/>
              <a:pPr>
                <a:defRPr/>
              </a:pPr>
              <a:t>73</a:t>
            </a:fld>
            <a:endParaRPr lang="en-US" dirty="0"/>
          </a:p>
        </p:txBody>
      </p:sp>
    </p:spTree>
    <p:extLst>
      <p:ext uri="{BB962C8B-B14F-4D97-AF65-F5344CB8AC3E}">
        <p14:creationId xmlns:p14="http://schemas.microsoft.com/office/powerpoint/2010/main" val="383203762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6A499F-6298-06D8-8C28-5F769E6125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8FF04A-B530-2A6F-9465-5893505E9F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401CA8-A921-2055-1116-E078095A1775}"/>
              </a:ext>
            </a:extLst>
          </p:cNvPr>
          <p:cNvSpPr>
            <a:spLocks noGrp="1"/>
          </p:cNvSpPr>
          <p:nvPr>
            <p:ph type="body" idx="1"/>
          </p:nvPr>
        </p:nvSpPr>
        <p:spPr/>
        <p:txBody>
          <a:bodyPr>
            <a:normAutofit fontScale="85000" lnSpcReduction="10000"/>
          </a:bodyPr>
          <a:lstStyle/>
          <a:p>
            <a:r>
              <a:rPr lang="en-GB" sz="1200" dirty="0">
                <a:effectLst/>
                <a:latin typeface="Arial" panose="020B0604020202020204" pitchFamily="34" charset="0"/>
                <a:ea typeface="Times New Roman" panose="02020603050405020304" pitchFamily="18" charset="0"/>
                <a:cs typeface="Arial" panose="020B0604020202020204" pitchFamily="34" charset="0"/>
              </a:rPr>
              <a:t>It can be helpful when speaking to patients and their family members or carers to address any misperceptions about harm from the nicotine contained in these products. Explain that it is a clean form of nicotine that is both safe and effective in helping people quit smoking (by assisting with cravings/urges to smoke and withdrawal symptoms). </a:t>
            </a: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Manage expectations of nicotine-containing products: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lvl="1" indent="0">
              <a:buSzPts val="1400"/>
              <a:buFont typeface="Symbol" panose="05050102010706020507" pitchFamily="18" charset="2"/>
              <a:buNone/>
              <a:tabLst>
                <a:tab pos="457200" algn="l"/>
              </a:tabLs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457200" lvl="1" indent="0">
              <a:buSzPts val="1400"/>
              <a:buFont typeface="Symbol" panose="05050102010706020507" pitchFamily="18" charset="2"/>
              <a:buNone/>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“These are not magic bullets, but NRT/vapes will help with stopping smoking</a:t>
            </a:r>
            <a:r>
              <a:rPr lang="en-CA"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in particular with withdrawal symptoms and urges to smoke. You may want to try one product and if you find it’s not working for you, we can try another</a:t>
            </a:r>
            <a:r>
              <a:rPr lang="en-CA" sz="1200" dirty="0">
                <a:effectLst/>
                <a:latin typeface="Arial" panose="020B0604020202020204" pitchFamily="34" charset="0"/>
                <a:ea typeface="Times New Roman" panose="02020603050405020304" pitchFamily="18" charset="0"/>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a:ea typeface="Times New Roman" panose="02020603050405020304" pitchFamily="18" charset="0"/>
                <a:cs typeface="Arial"/>
              </a:rPr>
              <a:t>Be aware of what NRT products or vapes are available locally, free of charge or otherwise.</a:t>
            </a:r>
            <a:r>
              <a:rPr lang="en-CA" sz="1200" dirty="0">
                <a:effectLst/>
                <a:latin typeface="Arial"/>
                <a:ea typeface="Times New Roman" panose="02020603050405020304" pitchFamily="18" charset="0"/>
                <a:cs typeface="Arial"/>
              </a:rPr>
              <a:t> The SCIMITAR project found that patients were often disappointed when they could not access a particular NRT product or vape in their area. This group of patients can have had a poor experience with services in the past and this can in fact throw off their quit attempt. Being aware of what you can offer in your region in terms of NRT products or vapes, and keeping your discussion and planning with patients focused on what is available, can help avoid any disappointment. </a:t>
            </a:r>
            <a:r>
              <a:rPr lang="en-US" sz="1200" dirty="0">
                <a:effectLst/>
                <a:latin typeface="Arial"/>
                <a:ea typeface="Times New Roman" panose="02020603050405020304" pitchFamily="18" charset="0"/>
                <a:cs typeface="Arial"/>
              </a:rPr>
              <a:t>Unlike NRT, vapes are not available via the NHS and patients will be required to pay for them; in some regions, however, those accessing services will receive support with accessing a vape without cost or at reduced cost.</a:t>
            </a:r>
            <a:endParaRPr lang="en-GB" sz="1200" dirty="0">
              <a:effectLst/>
              <a:latin typeface="Arial"/>
              <a:ea typeface="Times New Roman" panose="02020603050405020304" pitchFamily="18" charset="0"/>
              <a:cs typeface="Arial"/>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It is important to assist with correct use of NRT and vapes.</a:t>
            </a:r>
            <a:r>
              <a:rPr lang="en-US" sz="1200" dirty="0">
                <a:effectLst/>
                <a:latin typeface="Arial" panose="020B0604020202020204" pitchFamily="34" charset="0"/>
                <a:ea typeface="Times New Roman" panose="02020603050405020304" pitchFamily="18" charset="0"/>
                <a:cs typeface="Arial" panose="020B0604020202020204" pitchFamily="34" charset="0"/>
              </a:rPr>
              <a:t> This can be done by demonstrating correct use, having patients demonstrate how they are using their NRT or vape, and repeatedly remind them of correct technique for faster-acting NRT and vapes. Assisting patients with correct use of NRT or vapes can assist with minimising side effects and improve the overall experience of taking medication. </a:t>
            </a:r>
            <a:endParaRPr lang="en-US" altLang="en-US" sz="12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9A094A6B-1346-A5CD-724E-7319803292FD}"/>
              </a:ext>
            </a:extLst>
          </p:cNvPr>
          <p:cNvSpPr>
            <a:spLocks noGrp="1"/>
          </p:cNvSpPr>
          <p:nvPr>
            <p:ph type="sldNum" sz="quarter" idx="5"/>
          </p:nvPr>
        </p:nvSpPr>
        <p:spPr/>
        <p:txBody>
          <a:bodyPr/>
          <a:lstStyle/>
          <a:p>
            <a:pPr>
              <a:defRPr/>
            </a:pPr>
            <a:fld id="{242A2382-4541-B845-B6D5-E8B5A330E247}" type="slidenum">
              <a:rPr lang="en-US" smtClean="0"/>
              <a:pPr>
                <a:defRPr/>
              </a:pPr>
              <a:t>74</a:t>
            </a:fld>
            <a:endParaRPr lang="en-US" dirty="0"/>
          </a:p>
        </p:txBody>
      </p:sp>
    </p:spTree>
    <p:extLst>
      <p:ext uri="{BB962C8B-B14F-4D97-AF65-F5344CB8AC3E}">
        <p14:creationId xmlns:p14="http://schemas.microsoft.com/office/powerpoint/2010/main" val="170664593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F9C9FA-CE76-04E9-C6AC-771A4C90EB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8EE245-E126-1478-5D27-8A1A0281FD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0F2A7A-0C88-BB76-BD0A-A034CC311CBB}"/>
              </a:ext>
            </a:extLst>
          </p:cNvPr>
          <p:cNvSpPr>
            <a:spLocks noGrp="1"/>
          </p:cNvSpPr>
          <p:nvPr>
            <p:ph type="body" idx="1"/>
          </p:nvPr>
        </p:nvSpPr>
        <p:spPr/>
        <p:txBody>
          <a:bodyPr/>
          <a:lstStyle/>
          <a:p>
            <a:pPr>
              <a:spcBef>
                <a:spcPts val="0"/>
              </a:spcBef>
              <a:spcAft>
                <a:spcPts val="0"/>
              </a:spcAft>
              <a:defRPr/>
            </a:pPr>
            <a:r>
              <a:rPr lang="en-CA" dirty="0">
                <a:latin typeface="Arial" panose="020B0604020202020204" pitchFamily="34" charset="0"/>
                <a:cs typeface="Arial" panose="020B0604020202020204" pitchFamily="34" charset="0"/>
              </a:rPr>
              <a:t>Here </a:t>
            </a:r>
            <a:r>
              <a:rPr lang="en-CA" sz="1200" kern="1200" dirty="0">
                <a:solidFill>
                  <a:schemeClr val="tx1"/>
                </a:solidFill>
                <a:effectLst/>
                <a:latin typeface="Arial" panose="020B0604020202020204" pitchFamily="34" charset="0"/>
                <a:cs typeface="Arial" panose="020B0604020202020204" pitchFamily="34" charset="0"/>
              </a:rPr>
              <a:t>is an</a:t>
            </a:r>
            <a:r>
              <a:rPr lang="en-CA" sz="1200" kern="1200" baseline="0" dirty="0">
                <a:solidFill>
                  <a:schemeClr val="tx1"/>
                </a:solidFill>
                <a:effectLst/>
                <a:latin typeface="Arial" panose="020B0604020202020204" pitchFamily="34" charset="0"/>
                <a:cs typeface="Arial" panose="020B0604020202020204" pitchFamily="34" charset="0"/>
              </a:rPr>
              <a:t> example of how you might explain nicotine addiction and withdrawal symptoms to people/patients who smoke.</a:t>
            </a:r>
            <a:r>
              <a:rPr lang="en-CA" dirty="0">
                <a:latin typeface="Arial" panose="020B0604020202020204" pitchFamily="34" charset="0"/>
                <a:cs typeface="Arial" panose="020B0604020202020204" pitchFamily="34" charset="0"/>
              </a:rPr>
              <a:t> </a:t>
            </a:r>
            <a:endParaRPr lang="en-CA" sz="1200" kern="1200" baseline="0" dirty="0">
              <a:solidFill>
                <a:schemeClr val="tx1"/>
              </a:solidFill>
              <a:effectLst/>
              <a:latin typeface="Arial" panose="020B0604020202020204" pitchFamily="34"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CA" sz="1200" kern="1200" baseline="0" dirty="0">
              <a:solidFill>
                <a:schemeClr val="tx1"/>
              </a:solidFill>
              <a:effectLst/>
              <a:latin typeface="Arial" panose="020B0604020202020204" pitchFamily="34" charset="0"/>
              <a:ea typeface="Geneva" pitchFamily="-109"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b="1" dirty="0">
                <a:latin typeface="Arial" panose="020B0604020202020204" pitchFamily="34" charset="0"/>
                <a:cs typeface="Arial" panose="020B0604020202020204" pitchFamily="34" charset="0"/>
              </a:rPr>
              <a:t>[Read out slide content]</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latin typeface="Arial" panose="020B0604020202020204" pitchFamily="34"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It is important to go on to say that the use of NRT can help alleviate withdrawal symptoms.</a:t>
            </a:r>
          </a:p>
          <a:p>
            <a:endParaRPr lang="en-US" dirty="0"/>
          </a:p>
        </p:txBody>
      </p:sp>
      <p:sp>
        <p:nvSpPr>
          <p:cNvPr id="4" name="Slide Number Placeholder 3">
            <a:extLst>
              <a:ext uri="{FF2B5EF4-FFF2-40B4-BE49-F238E27FC236}">
                <a16:creationId xmlns:a16="http://schemas.microsoft.com/office/drawing/2014/main" id="{C5F9DD60-9590-0EE1-46AB-C2217AF905D7}"/>
              </a:ext>
            </a:extLst>
          </p:cNvPr>
          <p:cNvSpPr>
            <a:spLocks noGrp="1"/>
          </p:cNvSpPr>
          <p:nvPr>
            <p:ph type="sldNum" sz="quarter" idx="5"/>
          </p:nvPr>
        </p:nvSpPr>
        <p:spPr/>
        <p:txBody>
          <a:bodyPr/>
          <a:lstStyle/>
          <a:p>
            <a:pPr>
              <a:defRPr/>
            </a:pPr>
            <a:fld id="{242A2382-4541-B845-B6D5-E8B5A330E247}" type="slidenum">
              <a:rPr lang="en-US" smtClean="0"/>
              <a:pPr>
                <a:defRPr/>
              </a:pPr>
              <a:t>75</a:t>
            </a:fld>
            <a:endParaRPr lang="en-US" dirty="0"/>
          </a:p>
        </p:txBody>
      </p:sp>
    </p:spTree>
    <p:extLst>
      <p:ext uri="{BB962C8B-B14F-4D97-AF65-F5344CB8AC3E}">
        <p14:creationId xmlns:p14="http://schemas.microsoft.com/office/powerpoint/2010/main" val="363212611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598DBE-D7DE-CEC7-4F16-D5EA0AA9C8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C19EFA-18EE-730B-4075-E96EF1A980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39242D-BE59-A7B4-992A-4285C3E97892}"/>
              </a:ext>
            </a:extLst>
          </p:cNvPr>
          <p:cNvSpPr>
            <a:spLocks noGrp="1"/>
          </p:cNvSpPr>
          <p:nvPr>
            <p:ph type="body" idx="1"/>
          </p:nvPr>
        </p:nvSpPr>
        <p:spPr/>
        <p:txBody>
          <a:bodyPr/>
          <a:lstStyle/>
          <a:p>
            <a:r>
              <a:rPr lang="en-US" dirty="0">
                <a:latin typeface="Arial" panose="020B0604020202020204" pitchFamily="34" charset="0"/>
                <a:cs typeface="Arial" panose="020B0604020202020204" pitchFamily="34" charset="0"/>
              </a:rPr>
              <a:t>Here</a:t>
            </a:r>
            <a:r>
              <a:rPr lang="en-US" baseline="0" dirty="0">
                <a:latin typeface="Arial" panose="020B0604020202020204" pitchFamily="34" charset="0"/>
                <a:cs typeface="Arial" panose="020B0604020202020204" pitchFamily="34" charset="0"/>
              </a:rPr>
              <a:t> is an example of how you might introduce the use of tobacco dependence aids.</a:t>
            </a:r>
            <a:endParaRPr lang="en-US"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r>
              <a:rPr lang="en-US" b="1" baseline="0" dirty="0">
                <a:latin typeface="Arial" panose="020B0604020202020204" pitchFamily="34" charset="0"/>
                <a:cs typeface="Arial" panose="020B0604020202020204" pitchFamily="34" charset="0"/>
              </a:rPr>
              <a:t>[</a:t>
            </a:r>
            <a:r>
              <a:rPr lang="en-US" b="1" dirty="0">
                <a:latin typeface="Arial" panose="020B0604020202020204" pitchFamily="34" charset="0"/>
                <a:cs typeface="Arial" panose="020B0604020202020204" pitchFamily="34" charset="0"/>
              </a:rPr>
              <a:t>Option 1: Trainer can read</a:t>
            </a:r>
            <a:r>
              <a:rPr lang="en-US" b="1" baseline="0" dirty="0">
                <a:latin typeface="Arial" panose="020B0604020202020204" pitchFamily="34" charset="0"/>
                <a:cs typeface="Arial" panose="020B0604020202020204" pitchFamily="34" charset="0"/>
              </a:rPr>
              <a:t> out quotes</a:t>
            </a:r>
            <a:r>
              <a:rPr lang="en-US" b="1" dirty="0">
                <a:latin typeface="Arial" panose="020B0604020202020204" pitchFamily="34" charset="0"/>
                <a:cs typeface="Arial" panose="020B0604020202020204" pitchFamily="34" charset="0"/>
              </a:rPr>
              <a:t> on this slide and next</a:t>
            </a:r>
            <a:r>
              <a:rPr lang="en-US" b="1" baseline="0" dirty="0">
                <a:latin typeface="Arial" panose="020B0604020202020204" pitchFamily="34" charset="0"/>
                <a:cs typeface="Arial" panose="020B0604020202020204" pitchFamily="34" charset="0"/>
              </a:rPr>
              <a:t>]</a:t>
            </a:r>
            <a:r>
              <a:rPr lang="en-US" b="1" dirty="0">
                <a:latin typeface="Arial" panose="020B0604020202020204" pitchFamily="34" charset="0"/>
                <a:cs typeface="Arial" panose="020B0604020202020204" pitchFamily="34" charset="0"/>
              </a:rPr>
              <a:t> </a:t>
            </a:r>
          </a:p>
          <a:p>
            <a:r>
              <a:rPr lang="en-US" b="1" dirty="0">
                <a:latin typeface="Arial" panose="020B0604020202020204" pitchFamily="34" charset="0"/>
                <a:cs typeface="Arial" panose="020B0604020202020204" pitchFamily="34" charset="0"/>
              </a:rPr>
              <a:t>[Option 2: Trainers roleplay a scenario where these quotes are used]</a:t>
            </a:r>
          </a:p>
          <a:p>
            <a:endParaRPr lang="en-US" dirty="0">
              <a:latin typeface="Arial" panose="020B0604020202020204" pitchFamily="34" charset="0"/>
              <a:cs typeface="Arial" panose="020B0604020202020204" pitchFamily="34" charset="0"/>
            </a:endParaRPr>
          </a:p>
          <a:p>
            <a:pPr>
              <a:lnSpc>
                <a:spcPts val="2400"/>
              </a:lnSpc>
              <a:spcBef>
                <a:spcPts val="0"/>
              </a:spcBef>
              <a:spcAft>
                <a:spcPts val="1200"/>
              </a:spcAft>
            </a:pPr>
            <a:r>
              <a:rPr lang="en-GB" b="0" i="0" dirty="0">
                <a:latin typeface="Arial" panose="020B0604020202020204" pitchFamily="34" charset="0"/>
                <a:cs typeface="Arial" panose="020B0604020202020204" pitchFamily="34" charset="0"/>
              </a:rPr>
              <a:t>“We provide all patients who smoke with other sources of nicotine while here on our ward. These make it easier to not smoke and are very safe. In fact, people who use these medicines often find they succeed in becoming smokefree.”</a:t>
            </a:r>
          </a:p>
        </p:txBody>
      </p:sp>
      <p:sp>
        <p:nvSpPr>
          <p:cNvPr id="4" name="Slide Number Placeholder 3">
            <a:extLst>
              <a:ext uri="{FF2B5EF4-FFF2-40B4-BE49-F238E27FC236}">
                <a16:creationId xmlns:a16="http://schemas.microsoft.com/office/drawing/2014/main" id="{96D2DCEF-B37E-0180-297A-615EE47F056F}"/>
              </a:ext>
            </a:extLst>
          </p:cNvPr>
          <p:cNvSpPr>
            <a:spLocks noGrp="1"/>
          </p:cNvSpPr>
          <p:nvPr>
            <p:ph type="sldNum" sz="quarter" idx="5"/>
          </p:nvPr>
        </p:nvSpPr>
        <p:spPr/>
        <p:txBody>
          <a:bodyPr/>
          <a:lstStyle/>
          <a:p>
            <a:pPr>
              <a:defRPr/>
            </a:pPr>
            <a:fld id="{242A2382-4541-B845-B6D5-E8B5A330E247}" type="slidenum">
              <a:rPr lang="en-US" smtClean="0"/>
              <a:pPr>
                <a:defRPr/>
              </a:pPr>
              <a:t>76</a:t>
            </a:fld>
            <a:endParaRPr lang="en-US" dirty="0"/>
          </a:p>
        </p:txBody>
      </p:sp>
    </p:spTree>
    <p:extLst>
      <p:ext uri="{BB962C8B-B14F-4D97-AF65-F5344CB8AC3E}">
        <p14:creationId xmlns:p14="http://schemas.microsoft.com/office/powerpoint/2010/main" val="21672848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FBB5C-6F48-2CDE-3B8C-8CCE006029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444B41-E929-5662-58CC-AE1679FC12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EEB889-5D33-8637-389B-6F13AF7F100B}"/>
              </a:ext>
            </a:extLst>
          </p:cNvPr>
          <p:cNvSpPr>
            <a:spLocks noGrp="1"/>
          </p:cNvSpPr>
          <p:nvPr>
            <p:ph type="body" idx="1"/>
          </p:nvPr>
        </p:nvSpPr>
        <p:spPr/>
        <p:txBody>
          <a:bodyPr/>
          <a:lstStyle/>
          <a:p>
            <a:pPr>
              <a:lnSpc>
                <a:spcPct val="115000"/>
              </a:lnSpc>
              <a:spcAft>
                <a:spcPts val="1000"/>
              </a:spcAft>
            </a:pPr>
            <a:r>
              <a:rPr lang="en-US" dirty="0">
                <a:latin typeface="Arial" panose="020B0604020202020204" pitchFamily="34" charset="0"/>
                <a:cs typeface="Arial" panose="020B0604020202020204" pitchFamily="34" charset="0"/>
              </a:rPr>
              <a:t>Continuation of previous slide...</a:t>
            </a:r>
          </a:p>
          <a:p>
            <a:pPr>
              <a:lnSpc>
                <a:spcPct val="114999"/>
              </a:lnSpc>
              <a:spcAft>
                <a:spcPts val="1000"/>
              </a:spcAft>
            </a:pPr>
            <a:r>
              <a:rPr lang="en-US" b="1" dirty="0">
                <a:latin typeface="Arial" panose="020B0604020202020204" pitchFamily="34" charset="0"/>
                <a:cs typeface="Arial" panose="020B0604020202020204" pitchFamily="34" charset="0"/>
              </a:rPr>
              <a:t>[</a:t>
            </a:r>
            <a:r>
              <a:rPr lang="en-US" b="1" baseline="0" dirty="0">
                <a:latin typeface="Arial" panose="020B0604020202020204" pitchFamily="34" charset="0"/>
                <a:cs typeface="Arial" panose="020B0604020202020204" pitchFamily="34" charset="0"/>
              </a:rPr>
              <a:t>Read out quote from slide]</a:t>
            </a:r>
            <a:r>
              <a:rPr lang="en-US" b="1" dirty="0">
                <a:latin typeface="Arial" panose="020B0604020202020204" pitchFamily="34" charset="0"/>
                <a:cs typeface="Arial" panose="020B0604020202020204" pitchFamily="34" charset="0"/>
              </a:rPr>
              <a:t> </a:t>
            </a:r>
            <a:endParaRPr lang="en-US" sz="1200" b="1" i="0" kern="1200" baseline="0" dirty="0">
              <a:solidFill>
                <a:schemeClr val="tx1"/>
              </a:solidFill>
              <a:effectLst/>
              <a:latin typeface="Arial" panose="020B0604020202020204" pitchFamily="34" charset="0"/>
              <a:ea typeface="Calibri"/>
              <a:cs typeface="Arial" panose="020B0604020202020204" pitchFamily="34" charset="0"/>
            </a:endParaRPr>
          </a:p>
          <a:p>
            <a:pPr>
              <a:lnSpc>
                <a:spcPct val="114999"/>
              </a:lnSpc>
              <a:spcAft>
                <a:spcPts val="1000"/>
              </a:spcAft>
            </a:pPr>
            <a:endParaRPr lang="en-US" b="1" dirty="0">
              <a:latin typeface="Arial" panose="020B0604020202020204" pitchFamily="34" charset="0"/>
              <a:ea typeface="Calibri"/>
              <a:cs typeface="Arial" panose="020B0604020202020204" pitchFamily="34" charset="0"/>
            </a:endParaRPr>
          </a:p>
          <a:p>
            <a:pPr>
              <a:lnSpc>
                <a:spcPts val="2400"/>
              </a:lnSpc>
              <a:spcBef>
                <a:spcPts val="0"/>
              </a:spcBef>
              <a:spcAft>
                <a:spcPts val="1200"/>
              </a:spcAft>
              <a:defRPr/>
            </a:pPr>
            <a:r>
              <a:rPr lang="en-GB" b="0" i="0" dirty="0">
                <a:solidFill>
                  <a:srgbClr val="009A9E"/>
                </a:solidFill>
                <a:latin typeface="Arial" panose="020B0604020202020204" pitchFamily="34" charset="0"/>
                <a:ea typeface="Calibri" pitchFamily="-109" charset="0"/>
                <a:cs typeface="Arial" panose="020B0604020202020204" pitchFamily="34" charset="0"/>
              </a:rPr>
              <a:t>“They work by reducing withdrawal symptoms and urges to smoke, thereby making it easier to be smokefree. It is not a magic cure – but it will help.</a:t>
            </a:r>
          </a:p>
          <a:p>
            <a:pPr>
              <a:lnSpc>
                <a:spcPts val="2400"/>
              </a:lnSpc>
              <a:spcBef>
                <a:spcPts val="0"/>
              </a:spcBef>
              <a:spcAft>
                <a:spcPts val="1200"/>
              </a:spcAft>
              <a:defRPr/>
            </a:pPr>
            <a:r>
              <a:rPr lang="en-CA" b="0" i="0" dirty="0">
                <a:solidFill>
                  <a:srgbClr val="009A9E"/>
                </a:solidFill>
                <a:effectLst/>
                <a:latin typeface="Arial" panose="020B0604020202020204" pitchFamily="34" charset="0"/>
                <a:cs typeface="Arial" panose="020B0604020202020204" pitchFamily="34" charset="0"/>
              </a:rPr>
              <a:t>Would it be ok if I tell you about these options and explain how they can help make it easier for you to feel comfortable in this smokefree space?”</a:t>
            </a:r>
            <a:endParaRPr lang="en-GB" b="0" i="0" dirty="0">
              <a:solidFill>
                <a:srgbClr val="009A9E"/>
              </a:solidFill>
              <a:latin typeface="Arial" panose="020B0604020202020204" pitchFamily="34" charset="0"/>
              <a:ea typeface="Calibri" pitchFamily="-109" charset="0"/>
              <a:cs typeface="Arial" panose="020B0604020202020204" pitchFamily="34" charset="0"/>
            </a:endParaRPr>
          </a:p>
          <a:p>
            <a:endParaRPr lang="en-US" b="0" baseline="0" dirty="0"/>
          </a:p>
          <a:p>
            <a:endParaRPr lang="en-US" baseline="0" dirty="0"/>
          </a:p>
          <a:p>
            <a:endParaRPr lang="en-US" dirty="0"/>
          </a:p>
          <a:p>
            <a:endParaRPr lang="en-US" dirty="0"/>
          </a:p>
        </p:txBody>
      </p:sp>
      <p:sp>
        <p:nvSpPr>
          <p:cNvPr id="4" name="Slide Number Placeholder 3">
            <a:extLst>
              <a:ext uri="{FF2B5EF4-FFF2-40B4-BE49-F238E27FC236}">
                <a16:creationId xmlns:a16="http://schemas.microsoft.com/office/drawing/2014/main" id="{40ED3518-8136-9F75-F3F4-5D545FA31D19}"/>
              </a:ext>
            </a:extLst>
          </p:cNvPr>
          <p:cNvSpPr>
            <a:spLocks noGrp="1"/>
          </p:cNvSpPr>
          <p:nvPr>
            <p:ph type="sldNum" sz="quarter" idx="5"/>
          </p:nvPr>
        </p:nvSpPr>
        <p:spPr/>
        <p:txBody>
          <a:bodyPr/>
          <a:lstStyle/>
          <a:p>
            <a:pPr>
              <a:defRPr/>
            </a:pPr>
            <a:fld id="{242A2382-4541-B845-B6D5-E8B5A330E247}" type="slidenum">
              <a:rPr lang="en-US" smtClean="0"/>
              <a:pPr>
                <a:defRPr/>
              </a:pPr>
              <a:t>77</a:t>
            </a:fld>
            <a:endParaRPr lang="en-US" dirty="0"/>
          </a:p>
        </p:txBody>
      </p:sp>
    </p:spTree>
    <p:extLst>
      <p:ext uri="{BB962C8B-B14F-4D97-AF65-F5344CB8AC3E}">
        <p14:creationId xmlns:p14="http://schemas.microsoft.com/office/powerpoint/2010/main" val="189912996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907142-4666-DD3F-7DCD-BF944E2D18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8FB180-969E-8D8F-61A2-79875AB78B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6E0B6D-15F3-DADC-3C6A-8343D666D08D}"/>
              </a:ext>
            </a:extLst>
          </p:cNvPr>
          <p:cNvSpPr>
            <a:spLocks noGrp="1"/>
          </p:cNvSpPr>
          <p:nvPr>
            <p:ph type="body" idx="1"/>
          </p:nvPr>
        </p:nvSpPr>
        <p:spPr/>
        <p:txBody>
          <a:bodyPr/>
          <a:lstStyle/>
          <a:p>
            <a:pPr>
              <a:lnSpc>
                <a:spcPct val="115000"/>
              </a:lnSpc>
              <a:spcAft>
                <a:spcPts val="1000"/>
              </a:spcAft>
            </a:pPr>
            <a:r>
              <a:rPr lang="en-US" b="0" dirty="0">
                <a:latin typeface="Arial" panose="020B0604020202020204" pitchFamily="34" charset="0"/>
                <a:cs typeface="Arial" panose="020B0604020202020204" pitchFamily="34" charset="0"/>
              </a:rPr>
              <a:t>Here</a:t>
            </a:r>
            <a:r>
              <a:rPr lang="en-US" b="0" baseline="0" dirty="0">
                <a:latin typeface="Arial" panose="020B0604020202020204" pitchFamily="34" charset="0"/>
                <a:cs typeface="Arial" panose="020B0604020202020204" pitchFamily="34" charset="0"/>
              </a:rPr>
              <a:t> is a simple way to discuss the importance of combination NRT. </a:t>
            </a:r>
            <a:br>
              <a:rPr lang="en-US" b="0" baseline="0" dirty="0">
                <a:latin typeface="Arial" panose="020B0604020202020204" pitchFamily="34" charset="0"/>
                <a:cs typeface="Arial" panose="020B0604020202020204" pitchFamily="34" charset="0"/>
              </a:rPr>
            </a:br>
            <a:br>
              <a:rPr lang="en-US" b="0" baseline="0" dirty="0">
                <a:latin typeface="Arial" panose="020B0604020202020204" pitchFamily="34" charset="0"/>
                <a:cs typeface="Arial" panose="020B0604020202020204" pitchFamily="34" charset="0"/>
              </a:rPr>
            </a:br>
            <a:r>
              <a:rPr lang="en-US" b="1" baseline="0" dirty="0">
                <a:latin typeface="Arial" panose="020B0604020202020204" pitchFamily="34" charset="0"/>
                <a:cs typeface="Arial" panose="020B0604020202020204" pitchFamily="34" charset="0"/>
              </a:rPr>
              <a:t>[Read out quote from slide]</a:t>
            </a:r>
          </a:p>
          <a:p>
            <a:pPr>
              <a:lnSpc>
                <a:spcPct val="115000"/>
              </a:lnSpc>
              <a:spcAft>
                <a:spcPts val="1000"/>
              </a:spcAft>
            </a:pPr>
            <a:endParaRPr lang="en-US" sz="1200" b="1" i="0" kern="1200" baseline="0" dirty="0">
              <a:solidFill>
                <a:schemeClr val="tx1"/>
              </a:solidFill>
              <a:effectLst/>
              <a:latin typeface="Arial" panose="020B0604020202020204" pitchFamily="34" charset="0"/>
              <a:ea typeface="Calibri"/>
              <a:cs typeface="Arial" panose="020B0604020202020204" pitchFamily="34" charset="0"/>
            </a:endParaRPr>
          </a:p>
          <a:p>
            <a:pPr>
              <a:lnSpc>
                <a:spcPct val="115000"/>
              </a:lnSpc>
              <a:spcAft>
                <a:spcPts val="1000"/>
              </a:spcAft>
            </a:pPr>
            <a:r>
              <a:rPr lang="en-GB" sz="1200" b="0" i="0" kern="1200" dirty="0">
                <a:solidFill>
                  <a:schemeClr val="tx1"/>
                </a:solidFill>
                <a:effectLst/>
                <a:latin typeface="Arial" panose="020B0604020202020204" pitchFamily="34" charset="0"/>
                <a:ea typeface="Calibri"/>
                <a:cs typeface="Arial" panose="020B0604020202020204" pitchFamily="34" charset="0"/>
              </a:rPr>
              <a:t>“Using two products together (usually a patch to deliver a background dose of nicotine and a faster-acting product like the mouth spray or lozenge to give extra help) gives you an increased chance of success compared with using one product. Combining products is also very safe ‒ there is no need to worry about overdosing on nicotine. Do you have any thoughts about this?” </a:t>
            </a:r>
          </a:p>
          <a:p>
            <a:endParaRPr lang="en-GB" sz="1200" b="0" i="0" kern="1200" dirty="0">
              <a:solidFill>
                <a:schemeClr val="tx1"/>
              </a:solidFill>
              <a:effectLst/>
              <a:latin typeface="Arial" panose="020B0604020202020204" pitchFamily="34" charset="0"/>
              <a:ea typeface="Calibri"/>
              <a:cs typeface="Arial" panose="020B0604020202020204" pitchFamily="34" charset="0"/>
            </a:endParaRPr>
          </a:p>
          <a:p>
            <a:r>
              <a:rPr lang="en-GB" sz="1200" b="0" i="0" kern="1200" dirty="0">
                <a:solidFill>
                  <a:schemeClr val="tx1"/>
                </a:solidFill>
                <a:effectLst/>
                <a:latin typeface="Arial" panose="020B0604020202020204" pitchFamily="34" charset="0"/>
                <a:ea typeface="Calibri"/>
                <a:cs typeface="Arial" panose="020B0604020202020204" pitchFamily="34" charset="0"/>
              </a:rPr>
              <a:t>If the patient is unsure about using two products they could start off with the patch and, if they find that they</a:t>
            </a:r>
            <a:r>
              <a:rPr lang="en-GB" sz="1200" b="0" i="0" kern="1200" baseline="0" dirty="0">
                <a:solidFill>
                  <a:schemeClr val="tx1"/>
                </a:solidFill>
                <a:effectLst/>
                <a:latin typeface="Arial" panose="020B0604020202020204" pitchFamily="34" charset="0"/>
                <a:ea typeface="Calibri"/>
                <a:cs typeface="Arial" panose="020B0604020202020204" pitchFamily="34" charset="0"/>
              </a:rPr>
              <a:t> are</a:t>
            </a:r>
            <a:r>
              <a:rPr lang="en-GB" sz="1200" b="0" i="0" kern="1200" dirty="0">
                <a:solidFill>
                  <a:schemeClr val="tx1"/>
                </a:solidFill>
                <a:effectLst/>
                <a:latin typeface="Arial" panose="020B0604020202020204" pitchFamily="34" charset="0"/>
                <a:ea typeface="Calibri"/>
                <a:cs typeface="Arial" panose="020B0604020202020204" pitchFamily="34" charset="0"/>
              </a:rPr>
              <a:t> having difficulty in dealing with urges to smoke, try adding another product</a:t>
            </a:r>
            <a:r>
              <a:rPr lang="en-GB" sz="1200" b="0" dirty="0">
                <a:latin typeface="Arial" panose="020B0604020202020204" pitchFamily="34" charset="0"/>
                <a:ea typeface="Calibri"/>
                <a:cs typeface="Arial" panose="020B0604020202020204" pitchFamily="34" charset="0"/>
              </a:rPr>
              <a:t>.</a:t>
            </a:r>
          </a:p>
        </p:txBody>
      </p:sp>
      <p:sp>
        <p:nvSpPr>
          <p:cNvPr id="4" name="Slide Number Placeholder 3">
            <a:extLst>
              <a:ext uri="{FF2B5EF4-FFF2-40B4-BE49-F238E27FC236}">
                <a16:creationId xmlns:a16="http://schemas.microsoft.com/office/drawing/2014/main" id="{FE727021-5144-1ED9-B564-9F3452C1D515}"/>
              </a:ext>
            </a:extLst>
          </p:cNvPr>
          <p:cNvSpPr>
            <a:spLocks noGrp="1"/>
          </p:cNvSpPr>
          <p:nvPr>
            <p:ph type="sldNum" sz="quarter" idx="5"/>
          </p:nvPr>
        </p:nvSpPr>
        <p:spPr/>
        <p:txBody>
          <a:bodyPr/>
          <a:lstStyle/>
          <a:p>
            <a:pPr>
              <a:defRPr/>
            </a:pPr>
            <a:fld id="{242A2382-4541-B845-B6D5-E8B5A330E247}" type="slidenum">
              <a:rPr lang="en-US" smtClean="0"/>
              <a:pPr>
                <a:defRPr/>
              </a:pPr>
              <a:t>78</a:t>
            </a:fld>
            <a:endParaRPr lang="en-US" dirty="0"/>
          </a:p>
        </p:txBody>
      </p:sp>
    </p:spTree>
    <p:extLst>
      <p:ext uri="{BB962C8B-B14F-4D97-AF65-F5344CB8AC3E}">
        <p14:creationId xmlns:p14="http://schemas.microsoft.com/office/powerpoint/2010/main" val="277695123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802265-6198-C657-3D95-44C5916907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65460D-B520-DD9C-E1D3-74F0A8AA35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BE79F2-416F-67F6-DFEE-5A716B44E9D7}"/>
              </a:ext>
            </a:extLst>
          </p:cNvPr>
          <p:cNvSpPr>
            <a:spLocks noGrp="1"/>
          </p:cNvSpPr>
          <p:nvPr>
            <p:ph type="body" idx="1"/>
          </p:nvPr>
        </p:nvSpPr>
        <p:spPr/>
        <p:txBody>
          <a:bodyPr>
            <a:normAutofit/>
          </a:bodyPr>
          <a:lstStyle/>
          <a:p>
            <a:r>
              <a:rPr lang="en-US"/>
              <a:t>This is an example of how we might discuss vaping with patients. </a:t>
            </a:r>
            <a:endParaRPr lang="en-CA"/>
          </a:p>
          <a:p>
            <a:endParaRPr lang="en-CA" sz="1200" dirty="0"/>
          </a:p>
        </p:txBody>
      </p:sp>
      <p:sp>
        <p:nvSpPr>
          <p:cNvPr id="4" name="Slide Number Placeholder 3">
            <a:extLst>
              <a:ext uri="{FF2B5EF4-FFF2-40B4-BE49-F238E27FC236}">
                <a16:creationId xmlns:a16="http://schemas.microsoft.com/office/drawing/2014/main" id="{3CFA2E01-23D1-17A9-50D8-93629BA5F32B}"/>
              </a:ext>
            </a:extLst>
          </p:cNvPr>
          <p:cNvSpPr>
            <a:spLocks noGrp="1"/>
          </p:cNvSpPr>
          <p:nvPr>
            <p:ph type="sldNum" sz="quarter" idx="5"/>
          </p:nvPr>
        </p:nvSpPr>
        <p:spPr/>
        <p:txBody>
          <a:bodyPr/>
          <a:lstStyle/>
          <a:p>
            <a:pPr>
              <a:defRPr/>
            </a:pPr>
            <a:fld id="{242A2382-4541-B845-B6D5-E8B5A330E247}" type="slidenum">
              <a:rPr lang="en-US" smtClean="0"/>
              <a:pPr>
                <a:defRPr/>
              </a:pPr>
              <a:t>79</a:t>
            </a:fld>
            <a:endParaRPr lang="en-US" dirty="0"/>
          </a:p>
        </p:txBody>
      </p:sp>
    </p:spTree>
    <p:extLst>
      <p:ext uri="{BB962C8B-B14F-4D97-AF65-F5344CB8AC3E}">
        <p14:creationId xmlns:p14="http://schemas.microsoft.com/office/powerpoint/2010/main" val="35176622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CA" dirty="0">
                <a:latin typeface="Arial" panose="020B0604020202020204" pitchFamily="34" charset="0"/>
                <a:cs typeface="Arial" panose="020B0604020202020204" pitchFamily="34" charset="0"/>
              </a:rPr>
              <a:t>While the ultimate goal is to support patients with stopping smoking, it can be helpful to view this as a journey with a series of goals. </a:t>
            </a:r>
          </a:p>
          <a:p>
            <a:r>
              <a:rPr lang="en-CA" dirty="0">
                <a:latin typeface="Arial" panose="020B0604020202020204" pitchFamily="34" charset="0"/>
                <a:cs typeface="Arial" panose="020B0604020202020204" pitchFamily="34" charset="0"/>
              </a:rPr>
              <a:t> </a:t>
            </a:r>
          </a:p>
          <a:p>
            <a:pPr marL="171450" indent="-171450">
              <a:buFont typeface="Arial" panose="020B0604020202020204" pitchFamily="34" charset="0"/>
              <a:buChar char="•"/>
            </a:pPr>
            <a:r>
              <a:rPr lang="en-CA" b="1" dirty="0">
                <a:latin typeface="Arial" panose="020B0604020202020204" pitchFamily="34" charset="0"/>
                <a:cs typeface="Arial" panose="020B0604020202020204" pitchFamily="34" charset="0"/>
              </a:rPr>
              <a:t>Goal 1</a:t>
            </a:r>
            <a:r>
              <a:rPr lang="en-CA" dirty="0">
                <a:latin typeface="Arial" panose="020B0604020202020204" pitchFamily="34" charset="0"/>
                <a:cs typeface="Arial" panose="020B0604020202020204" pitchFamily="34" charset="0"/>
              </a:rPr>
              <a:t>. For most people recently admitted to a mental health hospital, the initial short-term goal is being able to cope with / survive a period of forced abstinence. This involves the </a:t>
            </a:r>
            <a:r>
              <a:rPr lang="en-CA" b="1" dirty="0">
                <a:latin typeface="Arial" panose="020B0604020202020204" pitchFamily="34" charset="0"/>
                <a:cs typeface="Arial" panose="020B0604020202020204" pitchFamily="34" charset="0"/>
              </a:rPr>
              <a:t>early management of withdrawal</a:t>
            </a:r>
            <a:r>
              <a:rPr lang="en-CA" dirty="0">
                <a:latin typeface="Arial" panose="020B0604020202020204" pitchFamily="34" charset="0"/>
                <a:cs typeface="Arial" panose="020B0604020202020204" pitchFamily="34" charset="0"/>
              </a:rPr>
              <a:t>. A longer-term/ultimate goal would be stopping, but this is rarely on patients minds when they have so many other crises or problems on their plate.</a:t>
            </a:r>
          </a:p>
          <a:p>
            <a:endParaRPr lang="en-CA"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CA" sz="1200" b="1" i="0" kern="1200" dirty="0">
                <a:solidFill>
                  <a:schemeClr val="tx1"/>
                </a:solidFill>
                <a:effectLst/>
                <a:latin typeface="Arial" panose="020B0604020202020204" pitchFamily="34" charset="0"/>
                <a:cs typeface="Arial" panose="020B0604020202020204" pitchFamily="34" charset="0"/>
              </a:rPr>
              <a:t>Goal 2 </a:t>
            </a:r>
            <a:r>
              <a:rPr lang="en-CA" sz="1200" b="0" i="0" kern="1200" dirty="0">
                <a:solidFill>
                  <a:schemeClr val="tx1"/>
                </a:solidFill>
                <a:effectLst/>
                <a:latin typeface="Arial" panose="020B0604020202020204" pitchFamily="34" charset="0"/>
                <a:cs typeface="Arial" panose="020B0604020202020204" pitchFamily="34" charset="0"/>
              </a:rPr>
              <a:t>is</a:t>
            </a:r>
            <a:r>
              <a:rPr lang="en-CA" sz="1200" b="1" i="0" kern="1200" dirty="0">
                <a:solidFill>
                  <a:schemeClr val="tx1"/>
                </a:solidFill>
                <a:effectLst/>
                <a:latin typeface="Arial" panose="020B0604020202020204" pitchFamily="34" charset="0"/>
                <a:cs typeface="Arial" panose="020B0604020202020204" pitchFamily="34" charset="0"/>
              </a:rPr>
              <a:t> engagement in treatment.</a:t>
            </a:r>
            <a:r>
              <a:rPr lang="en-CA" sz="1200" b="0" i="0" kern="1200" dirty="0">
                <a:solidFill>
                  <a:schemeClr val="tx1"/>
                </a:solidFill>
                <a:effectLst/>
                <a:latin typeface="Arial" panose="020B0604020202020204" pitchFamily="34" charset="0"/>
                <a:cs typeface="Arial" panose="020B0604020202020204" pitchFamily="34" charset="0"/>
              </a:rPr>
              <a:t> </a:t>
            </a:r>
          </a:p>
          <a:p>
            <a:r>
              <a:rPr lang="en-CA" sz="1200" b="0" i="0" kern="1200" dirty="0">
                <a:solidFill>
                  <a:schemeClr val="tx1"/>
                </a:solidFill>
                <a:effectLst/>
                <a:latin typeface="Arial" panose="020B0604020202020204" pitchFamily="34" charset="0"/>
                <a:cs typeface="Arial" panose="020B0604020202020204" pitchFamily="34" charset="0"/>
              </a:rPr>
              <a:t> </a:t>
            </a:r>
          </a:p>
          <a:p>
            <a:pPr marL="171450" indent="-171450">
              <a:buFont typeface="Arial" panose="020B0604020202020204" pitchFamily="34" charset="0"/>
              <a:buChar char="•"/>
            </a:pPr>
            <a:r>
              <a:rPr lang="en-CA" sz="1200" b="1" i="0" kern="1200" dirty="0">
                <a:solidFill>
                  <a:schemeClr val="tx1"/>
                </a:solidFill>
                <a:effectLst/>
                <a:latin typeface="Arial" panose="020B0604020202020204" pitchFamily="34" charset="0"/>
                <a:cs typeface="Arial" panose="020B0604020202020204" pitchFamily="34" charset="0"/>
              </a:rPr>
              <a:t>Goal 3 </a:t>
            </a:r>
            <a:r>
              <a:rPr lang="en-CA" sz="1200" b="0" i="0" kern="1200" dirty="0">
                <a:solidFill>
                  <a:schemeClr val="tx1"/>
                </a:solidFill>
                <a:effectLst/>
                <a:latin typeface="Arial" panose="020B0604020202020204" pitchFamily="34" charset="0"/>
                <a:cs typeface="Arial" panose="020B0604020202020204" pitchFamily="34" charset="0"/>
              </a:rPr>
              <a:t>is</a:t>
            </a:r>
            <a:r>
              <a:rPr lang="en-CA" sz="1200" b="1" i="0" kern="1200" dirty="0">
                <a:solidFill>
                  <a:schemeClr val="tx1"/>
                </a:solidFill>
                <a:effectLst/>
                <a:latin typeface="Arial" panose="020B0604020202020204" pitchFamily="34" charset="0"/>
                <a:cs typeface="Arial" panose="020B0604020202020204" pitchFamily="34" charset="0"/>
              </a:rPr>
              <a:t> retention in treatment.</a:t>
            </a:r>
            <a:r>
              <a:rPr lang="en-CA" sz="1200" b="0" i="0" kern="1200" dirty="0">
                <a:solidFill>
                  <a:schemeClr val="tx1"/>
                </a:solidFill>
                <a:effectLst/>
                <a:latin typeface="Arial" panose="020B0604020202020204" pitchFamily="34" charset="0"/>
                <a:cs typeface="Arial" panose="020B0604020202020204" pitchFamily="34" charset="0"/>
              </a:rPr>
              <a:t> Patients often take considerable time to move towards complete cessation. Building rapport while offering CDTS options helps to maintain engagement.</a:t>
            </a:r>
          </a:p>
          <a:p>
            <a:r>
              <a:rPr lang="en-CA" sz="1200" b="0" i="0" kern="1200" dirty="0">
                <a:solidFill>
                  <a:schemeClr val="tx1"/>
                </a:solidFill>
                <a:effectLst/>
                <a:latin typeface="Arial" panose="020B0604020202020204" pitchFamily="34" charset="0"/>
                <a:cs typeface="Arial" panose="020B0604020202020204" pitchFamily="34" charset="0"/>
              </a:rPr>
              <a:t> </a:t>
            </a:r>
          </a:p>
          <a:p>
            <a:pPr marL="171450" indent="-171450">
              <a:buFont typeface="Arial" panose="020B0604020202020204" pitchFamily="34" charset="0"/>
              <a:buChar char="•"/>
            </a:pPr>
            <a:r>
              <a:rPr lang="en-CA" sz="1200" b="1" i="0" kern="1200" dirty="0">
                <a:solidFill>
                  <a:schemeClr val="tx1"/>
                </a:solidFill>
                <a:effectLst/>
                <a:latin typeface="Arial" panose="020B0604020202020204" pitchFamily="34" charset="0"/>
                <a:cs typeface="Arial" panose="020B0604020202020204" pitchFamily="34" charset="0"/>
              </a:rPr>
              <a:t>Goal 4 </a:t>
            </a:r>
            <a:r>
              <a:rPr lang="en-CA" sz="1200" b="0" i="0" kern="1200" dirty="0">
                <a:solidFill>
                  <a:schemeClr val="tx1"/>
                </a:solidFill>
                <a:effectLst/>
                <a:latin typeface="Arial" panose="020B0604020202020204" pitchFamily="34" charset="0"/>
                <a:cs typeface="Arial" panose="020B0604020202020204" pitchFamily="34" charset="0"/>
              </a:rPr>
              <a:t>is</a:t>
            </a:r>
            <a:r>
              <a:rPr lang="en-CA" sz="1200" b="1" i="0" kern="1200" dirty="0">
                <a:solidFill>
                  <a:schemeClr val="tx1"/>
                </a:solidFill>
                <a:effectLst/>
                <a:latin typeface="Arial" panose="020B0604020202020204" pitchFamily="34" charset="0"/>
                <a:cs typeface="Arial" panose="020B0604020202020204" pitchFamily="34" charset="0"/>
              </a:rPr>
              <a:t> stopping and providing extended relapse prevention </a:t>
            </a:r>
            <a:r>
              <a:rPr lang="en-CA" sz="1200" b="0" i="0" kern="1200" dirty="0">
                <a:solidFill>
                  <a:schemeClr val="tx1"/>
                </a:solidFill>
                <a:effectLst/>
                <a:latin typeface="Arial" panose="020B0604020202020204" pitchFamily="34" charset="0"/>
                <a:cs typeface="Arial" panose="020B0604020202020204" pitchFamily="34" charset="0"/>
              </a:rPr>
              <a:t> A high proportion of patients will be highly dependent, so offering extra NRT (double patching and a second and even third NRT product) and a vaping option may be especially helpful. More often than not, people with SMI will need extended behavioural support and medication and ongoing relapse prevention (i.e. preventing a return to regular smoking). Services should be encouraged to see this as standard care for this patient group. </a:t>
            </a:r>
            <a:r>
              <a:rPr lang="en-CA" dirty="0">
                <a:latin typeface="Arial" panose="020B0604020202020204" pitchFamily="34"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cs typeface="Arial" panose="020B0604020202020204" pitchFamily="34" charset="0"/>
              </a:rPr>
              <a:t> </a:t>
            </a:r>
          </a:p>
          <a:p>
            <a:r>
              <a:rPr lang="en-CA" sz="1200" b="0" i="0" kern="1200" dirty="0">
                <a:solidFill>
                  <a:schemeClr val="tx1"/>
                </a:solidFill>
                <a:effectLst/>
                <a:latin typeface="Arial" panose="020B0604020202020204" pitchFamily="34" charset="0"/>
                <a:cs typeface="Arial" panose="020B0604020202020204" pitchFamily="34" charset="0"/>
              </a:rPr>
              <a:t>Exacerbation of underlying psychiatric illness as well as the standard pitfalls that cause relapse may result in the resumption of smoking and the return of patients to Goal 2. It is best not to view this as failure but as a normal part of the process of acquiring the skills of smoking cessation that will make the patient so good at stopping that eventually this will stop happening.</a:t>
            </a:r>
          </a:p>
          <a:p>
            <a:r>
              <a:rPr lang="en-CA" sz="1200" b="1" i="0" kern="1200" dirty="0">
                <a:solidFill>
                  <a:schemeClr val="tx1"/>
                </a:solidFill>
                <a:effectLst/>
                <a:latin typeface="Arial" panose="020B0604020202020204" pitchFamily="34" charset="0"/>
                <a:cs typeface="Arial" panose="020B0604020202020204" pitchFamily="34" charset="0"/>
              </a:rPr>
              <a:t> </a:t>
            </a:r>
            <a:endParaRPr lang="en-CA" sz="1200" b="0" i="0" kern="1200" dirty="0">
              <a:solidFill>
                <a:schemeClr val="tx1"/>
              </a:solidFill>
              <a:effectLst/>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2A2382-4541-B845-B6D5-E8B5A330E247}"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314304162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b="1" dirty="0">
                <a:latin typeface="Arial" panose="020B0604020202020204" pitchFamily="34" charset="0"/>
                <a:cs typeface="Arial" panose="020B0604020202020204" pitchFamily="34" charset="0"/>
              </a:rPr>
              <a:t>[Invite any questions about content covered so far]</a:t>
            </a:r>
          </a:p>
          <a:p>
            <a:endParaRPr lang="en-GB" altLang="en-US" sz="12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80</a:t>
            </a:fld>
            <a:endParaRPr lang="en-US" dirty="0"/>
          </a:p>
        </p:txBody>
      </p:sp>
    </p:spTree>
    <p:extLst>
      <p:ext uri="{BB962C8B-B14F-4D97-AF65-F5344CB8AC3E}">
        <p14:creationId xmlns:p14="http://schemas.microsoft.com/office/powerpoint/2010/main" val="60571044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38A88-A274-F6DE-003A-DDC7AB8B35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ED4F93-CF5F-41BB-AE16-FBF3C48406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D0D415-ADE2-C9C1-3CB7-8E26352C2033}"/>
              </a:ext>
            </a:extLst>
          </p:cNvPr>
          <p:cNvSpPr>
            <a:spLocks noGrp="1"/>
          </p:cNvSpPr>
          <p:nvPr>
            <p:ph type="body" idx="1"/>
          </p:nvPr>
        </p:nvSpPr>
        <p:spPr/>
        <p:txBody>
          <a:bodyPr>
            <a:normAutofit/>
          </a:bodyPr>
          <a:lstStyle/>
          <a:p>
            <a:r>
              <a:rPr lang="en-US" b="1" dirty="0">
                <a:latin typeface="Arial" panose="020B0604020202020204" pitchFamily="34" charset="0"/>
                <a:cs typeface="Arial" panose="020B0604020202020204" pitchFamily="34" charset="0"/>
              </a:rPr>
              <a:t>Nicotine analogues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In this next section we will have a look at nicotine analogue medications. </a:t>
            </a:r>
          </a:p>
          <a:p>
            <a:endParaRPr lang="en-US" dirty="0">
              <a:latin typeface="Arial" panose="020B0604020202020204" pitchFamily="34"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Nicotine analogues; Varenicline, also known as </a:t>
            </a:r>
            <a:r>
              <a:rPr lang="en-GB" sz="1200" dirty="0" err="1">
                <a:effectLst/>
                <a:latin typeface="Arial" panose="020B0604020202020204" pitchFamily="34" charset="0"/>
                <a:ea typeface="Geneva" panose="020B0503030404040204"/>
                <a:cs typeface="Arial" panose="020B0604020202020204" pitchFamily="34" charset="0"/>
              </a:rPr>
              <a:t>Champix</a:t>
            </a:r>
            <a:r>
              <a:rPr lang="en-GB" sz="1200" dirty="0">
                <a:effectLst/>
                <a:latin typeface="Arial" panose="020B0604020202020204" pitchFamily="34" charset="0"/>
                <a:ea typeface="Geneva" panose="020B0503030404040204"/>
                <a:cs typeface="Arial" panose="020B0604020202020204" pitchFamily="34" charset="0"/>
              </a:rPr>
              <a:t>) and cytisine, are first-line quit smoking medication.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They comes in tablet form</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Require a prescription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Varenicline is one of the most effective stop smoking medications, with strong evidence supporting its value in helping both the general population of smokers as well as those with SMI quit. </a:t>
            </a:r>
            <a:r>
              <a:rPr lang="en-CA" sz="1200" dirty="0" err="1">
                <a:effectLst/>
                <a:latin typeface="Arial" panose="020B0604020202020204" pitchFamily="34" charset="0"/>
                <a:ea typeface="Times New Roman" panose="02020603050405020304" pitchFamily="18" charset="0"/>
                <a:cs typeface="Arial" panose="020B0604020202020204" pitchFamily="34" charset="0"/>
              </a:rPr>
              <a:t>Cytisine</a:t>
            </a:r>
            <a:r>
              <a:rPr lang="en-CA" sz="1200" dirty="0">
                <a:effectLst/>
                <a:latin typeface="Arial" panose="020B0604020202020204" pitchFamily="34" charset="0"/>
                <a:ea typeface="Times New Roman" panose="02020603050405020304" pitchFamily="18" charset="0"/>
                <a:cs typeface="Arial" panose="020B0604020202020204" pitchFamily="34" charset="0"/>
              </a:rPr>
              <a:t> has been well researched and has been newly approved in UK (Jan 2024).</a:t>
            </a:r>
          </a:p>
          <a:p>
            <a:endParaRPr lang="en-CA"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Let’s have a closer look at how these medications are work and are used to treat tobacco dependence.</a:t>
            </a: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4113C8B0-3E71-6592-D7D6-461BA34B5A97}"/>
              </a:ext>
            </a:extLst>
          </p:cNvPr>
          <p:cNvSpPr>
            <a:spLocks noGrp="1"/>
          </p:cNvSpPr>
          <p:nvPr>
            <p:ph type="sldNum" sz="quarter" idx="5"/>
          </p:nvPr>
        </p:nvSpPr>
        <p:spPr/>
        <p:txBody>
          <a:bodyPr/>
          <a:lstStyle/>
          <a:p>
            <a:pPr>
              <a:defRPr/>
            </a:pPr>
            <a:fld id="{242A2382-4541-B845-B6D5-E8B5A330E247}" type="slidenum">
              <a:rPr lang="en-US" smtClean="0"/>
              <a:pPr>
                <a:defRPr/>
              </a:pPr>
              <a:t>81</a:t>
            </a:fld>
            <a:endParaRPr lang="en-US" dirty="0"/>
          </a:p>
        </p:txBody>
      </p:sp>
    </p:spTree>
    <p:extLst>
      <p:ext uri="{BB962C8B-B14F-4D97-AF65-F5344CB8AC3E}">
        <p14:creationId xmlns:p14="http://schemas.microsoft.com/office/powerpoint/2010/main" val="9366384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dirty="0">
                <a:effectLst/>
                <a:latin typeface="Arial" panose="020B0604020202020204" pitchFamily="34" charset="0"/>
                <a:ea typeface="Geneva" panose="020B0503030404040204"/>
                <a:cs typeface="Arial" panose="020B0604020202020204" pitchFamily="34" charset="0"/>
              </a:rPr>
              <a:t>Nicotine analogues work directly at the level of the nicotine receptors in the brain that nicotine normally attaches to (specifically, the </a:t>
            </a:r>
            <a:r>
              <a:rPr lang="en-US" sz="1200" dirty="0">
                <a:effectLst/>
                <a:latin typeface="Arial" panose="020B0604020202020204" pitchFamily="34" charset="0"/>
                <a:ea typeface="Geneva" panose="020B0503030404040204"/>
                <a:cs typeface="Arial" panose="020B0604020202020204" pitchFamily="34" charset="0"/>
                <a:sym typeface="Symbol" panose="05050102010706020507" pitchFamily="18" charset="2"/>
              </a:rPr>
              <a:t></a:t>
            </a:r>
            <a:r>
              <a:rPr lang="en-US" sz="1200" dirty="0">
                <a:effectLst/>
                <a:latin typeface="Arial" panose="020B0604020202020204" pitchFamily="34" charset="0"/>
                <a:ea typeface="Geneva" panose="020B0503030404040204"/>
                <a:cs typeface="Arial" panose="020B0604020202020204" pitchFamily="34" charset="0"/>
              </a:rPr>
              <a:t>4</a:t>
            </a:r>
            <a:r>
              <a:rPr lang="en-US" sz="1200" dirty="0">
                <a:effectLst/>
                <a:latin typeface="Arial" panose="020B0604020202020204" pitchFamily="34" charset="0"/>
                <a:ea typeface="Geneva" panose="020B0503030404040204"/>
                <a:cs typeface="Arial" panose="020B0604020202020204" pitchFamily="34" charset="0"/>
                <a:sym typeface="Symbol" panose="05050102010706020507" pitchFamily="18" charset="2"/>
              </a:rPr>
              <a:t></a:t>
            </a:r>
            <a:r>
              <a:rPr lang="en-US" sz="1200" dirty="0">
                <a:effectLst/>
                <a:latin typeface="Arial" panose="020B0604020202020204" pitchFamily="34" charset="0"/>
                <a:ea typeface="Geneva" panose="020B0503030404040204"/>
                <a:cs typeface="Arial" panose="020B0604020202020204" pitchFamily="34" charset="0"/>
              </a:rPr>
              <a:t>2 nicotinic </a:t>
            </a:r>
            <a:r>
              <a:rPr lang="en-US" sz="1200" dirty="0" err="1">
                <a:effectLst/>
                <a:latin typeface="Arial" panose="020B0604020202020204" pitchFamily="34" charset="0"/>
                <a:ea typeface="Geneva" panose="020B0503030404040204"/>
                <a:cs typeface="Arial" panose="020B0604020202020204" pitchFamily="34" charset="0"/>
              </a:rPr>
              <a:t>ACh</a:t>
            </a:r>
            <a:r>
              <a:rPr lang="en-US" sz="1200" dirty="0">
                <a:effectLst/>
                <a:latin typeface="Arial" panose="020B0604020202020204" pitchFamily="34" charset="0"/>
                <a:ea typeface="Geneva" panose="020B0503030404040204"/>
                <a:cs typeface="Arial" panose="020B0604020202020204" pitchFamily="34" charset="0"/>
              </a:rPr>
              <a:t> receptor).</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i="1"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Varenicline woks in two ways to help people stop smoking: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[Read slide aloud]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b="1" dirty="0">
                <a:effectLst/>
                <a:latin typeface="Arial" panose="020B0604020202020204" pitchFamily="34" charset="0"/>
                <a:ea typeface="MS PGothic" panose="020B0600070205080204" pitchFamily="34" charset="-128"/>
                <a:cs typeface="Arial" panose="020B0604020202020204" pitchFamily="34" charset="0"/>
              </a:rPr>
              <a:t>Reduces nicotine withdrawal symptoms and cravings </a:t>
            </a:r>
            <a:r>
              <a:rPr lang="en-GB" sz="1200" dirty="0">
                <a:effectLst/>
                <a:latin typeface="Arial" panose="020B0604020202020204" pitchFamily="34" charset="0"/>
                <a:ea typeface="MS PGothic" panose="020B0600070205080204" pitchFamily="34" charset="-128"/>
                <a:cs typeface="Arial" panose="020B0604020202020204" pitchFamily="34" charset="0"/>
              </a:rPr>
              <a:t>by partially stimulating nicotine receptors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b="1" dirty="0">
                <a:effectLst/>
                <a:latin typeface="Arial" panose="020B0604020202020204" pitchFamily="34" charset="0"/>
                <a:ea typeface="MS PGothic" panose="020B0600070205080204" pitchFamily="34" charset="-128"/>
                <a:cs typeface="Arial" panose="020B0604020202020204" pitchFamily="34" charset="0"/>
              </a:rPr>
              <a:t>Blocks some of the ‘rewarding’ effects of smoking. Meaning less pleasure, enjoyment when you smoke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US" sz="1200" dirty="0">
                <a:effectLst/>
                <a:latin typeface="Arial" panose="020B0604020202020204" pitchFamily="34" charset="0"/>
                <a:ea typeface="Geneva" panose="020B0503030404040204"/>
                <a:cs typeface="Arial" panose="020B0604020202020204" pitchFamily="34" charset="0"/>
              </a:rPr>
              <a:t>Varenicline reduces cravings/urges to smoke. In addition, if a patient does smoke, they no longer get the reinforcing pleasurable effects of tobacco use.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There is more information on varenicline in the stop smoking medications sheet and also on our online course on stop smoking medications.  </a:t>
            </a:r>
            <a:r>
              <a:rPr lang="en-CA" sz="1200" dirty="0">
                <a:effectLst/>
                <a:latin typeface="Arial" panose="020B0604020202020204" pitchFamily="34" charset="0"/>
                <a:ea typeface="Geneva" panose="020B0503030404040204"/>
                <a:cs typeface="Arial" panose="020B0604020202020204" pitchFamily="34" charset="0"/>
              </a:rPr>
              <a:t>Should varenicline or a medication with a similar mechanism of action become available, the NCSCT will issue new training. </a:t>
            </a:r>
          </a:p>
          <a:p>
            <a:endParaRPr lang="en-CA"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Geneva" panose="020B0503030404040204"/>
                <a:cs typeface="Arial" panose="020B0604020202020204" pitchFamily="34" charset="0"/>
              </a:rPr>
              <a:t>Sources: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dirty="0">
                <a:effectLst/>
                <a:latin typeface="Arial" panose="020B0604020202020204" pitchFamily="34" charset="0"/>
                <a:ea typeface="Geneva" panose="020B0503030404040204"/>
                <a:cs typeface="Arial" panose="020B0604020202020204" pitchFamily="34" charset="0"/>
              </a:rPr>
              <a:t>Varenicline for smoking cessation and reduction in people with severe mental illnesses: systematic review and meta-analysis </a:t>
            </a:r>
            <a:r>
              <a:rPr lang="en-US" sz="1200" u="sng" dirty="0">
                <a:solidFill>
                  <a:srgbClr val="0563C1"/>
                </a:solidFill>
                <a:effectLst/>
                <a:latin typeface="Arial" panose="020B0604020202020204" pitchFamily="34" charset="0"/>
                <a:ea typeface="Geneva" panose="020B0503030404040204"/>
                <a:cs typeface="Arial" panose="020B0604020202020204" pitchFamily="34" charset="0"/>
                <a:hlinkClick r:id="rId3"/>
              </a:rPr>
              <a:t>Qi Wu</a:t>
            </a:r>
            <a:r>
              <a:rPr lang="en-CA" sz="1200" dirty="0">
                <a:effectLst/>
                <a:latin typeface="Arial" panose="020B0604020202020204" pitchFamily="34" charset="0"/>
                <a:ea typeface="Geneva" panose="020B0503030404040204"/>
                <a:cs typeface="Arial" panose="020B0604020202020204" pitchFamily="34" charset="0"/>
              </a:rPr>
              <a:t>,</a:t>
            </a:r>
            <a:r>
              <a:rPr lang="en-US" sz="1200" u="sng" dirty="0">
                <a:solidFill>
                  <a:srgbClr val="0563C1"/>
                </a:solidFill>
                <a:effectLst/>
                <a:latin typeface="Arial" panose="020B0604020202020204" pitchFamily="34" charset="0"/>
                <a:ea typeface="Geneva" panose="020B0503030404040204"/>
                <a:cs typeface="Arial" panose="020B0604020202020204" pitchFamily="34" charset="0"/>
                <a:hlinkClick r:id="rId4"/>
              </a:rPr>
              <a:t>Simon Gilbody</a:t>
            </a:r>
            <a:r>
              <a:rPr lang="en-CA" sz="1200" dirty="0">
                <a:effectLst/>
                <a:latin typeface="Arial" panose="020B0604020202020204" pitchFamily="34" charset="0"/>
                <a:ea typeface="Geneva" panose="020B0503030404040204"/>
                <a:cs typeface="Arial" panose="020B0604020202020204" pitchFamily="34" charset="0"/>
              </a:rPr>
              <a:t>,</a:t>
            </a:r>
            <a:r>
              <a:rPr lang="en-US" sz="1200" u="sng" dirty="0">
                <a:solidFill>
                  <a:srgbClr val="0563C1"/>
                </a:solidFill>
                <a:effectLst/>
                <a:latin typeface="Arial" panose="020B0604020202020204" pitchFamily="34" charset="0"/>
                <a:ea typeface="Geneva" panose="020B0503030404040204"/>
                <a:cs typeface="Arial" panose="020B0604020202020204" pitchFamily="34" charset="0"/>
                <a:hlinkClick r:id="rId5"/>
              </a:rPr>
              <a:t>Emily Peckham</a:t>
            </a:r>
            <a:r>
              <a:rPr lang="en-CA" sz="1200" dirty="0">
                <a:effectLst/>
                <a:latin typeface="Arial" panose="020B0604020202020204" pitchFamily="34" charset="0"/>
                <a:ea typeface="Geneva" panose="020B0503030404040204"/>
                <a:cs typeface="Arial" panose="020B0604020202020204" pitchFamily="34" charset="0"/>
              </a:rPr>
              <a:t>,</a:t>
            </a:r>
            <a:r>
              <a:rPr lang="en-US" sz="1200" u="sng" dirty="0">
                <a:solidFill>
                  <a:srgbClr val="0563C1"/>
                </a:solidFill>
                <a:effectLst/>
                <a:latin typeface="Arial" panose="020B0604020202020204" pitchFamily="34" charset="0"/>
                <a:ea typeface="Geneva" panose="020B0503030404040204"/>
                <a:cs typeface="Arial" panose="020B0604020202020204" pitchFamily="34" charset="0"/>
                <a:hlinkClick r:id="rId6"/>
              </a:rPr>
              <a:t>Sally Brabyn</a:t>
            </a:r>
            <a:r>
              <a:rPr lang="en-CA" sz="1200" dirty="0">
                <a:effectLst/>
                <a:latin typeface="Arial" panose="020B0604020202020204" pitchFamily="34" charset="0"/>
                <a:ea typeface="Geneva" panose="020B0503030404040204"/>
                <a:cs typeface="Arial" panose="020B0604020202020204" pitchFamily="34" charset="0"/>
              </a:rPr>
              <a:t>,</a:t>
            </a:r>
            <a:r>
              <a:rPr lang="en-US" sz="1200" u="sng" dirty="0">
                <a:solidFill>
                  <a:srgbClr val="0563C1"/>
                </a:solidFill>
                <a:effectLst/>
                <a:latin typeface="Arial" panose="020B0604020202020204" pitchFamily="34" charset="0"/>
                <a:ea typeface="Geneva" panose="020B0503030404040204"/>
                <a:cs typeface="Arial" panose="020B0604020202020204" pitchFamily="34" charset="0"/>
                <a:hlinkClick r:id="rId7"/>
              </a:rPr>
              <a:t>Steve Parrott</a:t>
            </a:r>
            <a:r>
              <a:rPr lang="en-CA" sz="1200" dirty="0">
                <a:effectLst/>
                <a:latin typeface="Arial" panose="020B0604020202020204" pitchFamily="34" charset="0"/>
                <a:ea typeface="Geneva" panose="020B0503030404040204"/>
                <a:cs typeface="Arial" panose="020B0604020202020204" pitchFamily="34" charset="0"/>
              </a:rPr>
              <a:t> First published: 04 April 2016</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dirty="0" err="1">
                <a:effectLst/>
                <a:latin typeface="Arial" panose="020B0604020202020204" pitchFamily="34" charset="0"/>
                <a:ea typeface="Geneva" panose="020B0503030404040204"/>
                <a:cs typeface="Arial" panose="020B0604020202020204" pitchFamily="34" charset="0"/>
              </a:rPr>
              <a:t>Evins</a:t>
            </a:r>
            <a:r>
              <a:rPr lang="en-CA" sz="1200" dirty="0">
                <a:effectLst/>
                <a:latin typeface="Arial" panose="020B0604020202020204" pitchFamily="34" charset="0"/>
                <a:ea typeface="Geneva" panose="020B0503030404040204"/>
                <a:cs typeface="Arial" panose="020B0604020202020204" pitchFamily="34" charset="0"/>
              </a:rPr>
              <a:t> AE, </a:t>
            </a:r>
            <a:r>
              <a:rPr lang="en-CA" sz="1200" dirty="0" err="1">
                <a:effectLst/>
                <a:latin typeface="Arial" panose="020B0604020202020204" pitchFamily="34" charset="0"/>
                <a:ea typeface="Geneva" panose="020B0503030404040204"/>
                <a:cs typeface="Arial" panose="020B0604020202020204" pitchFamily="34" charset="0"/>
              </a:rPr>
              <a:t>Benowitz</a:t>
            </a:r>
            <a:r>
              <a:rPr lang="en-CA" sz="1200" dirty="0">
                <a:effectLst/>
                <a:latin typeface="Arial" panose="020B0604020202020204" pitchFamily="34" charset="0"/>
                <a:ea typeface="Geneva" panose="020B0503030404040204"/>
                <a:cs typeface="Arial" panose="020B0604020202020204" pitchFamily="34" charset="0"/>
              </a:rPr>
              <a:t> NL, West R, Russ C, McRae T, Lawrence D, </a:t>
            </a:r>
            <a:r>
              <a:rPr lang="en-CA" sz="1200" dirty="0" err="1">
                <a:effectLst/>
                <a:latin typeface="Arial" panose="020B0604020202020204" pitchFamily="34" charset="0"/>
                <a:ea typeface="Geneva" panose="020B0503030404040204"/>
                <a:cs typeface="Arial" panose="020B0604020202020204" pitchFamily="34" charset="0"/>
              </a:rPr>
              <a:t>Krishen</a:t>
            </a:r>
            <a:r>
              <a:rPr lang="en-CA" sz="1200" dirty="0">
                <a:effectLst/>
                <a:latin typeface="Arial" panose="020B0604020202020204" pitchFamily="34" charset="0"/>
                <a:ea typeface="Geneva" panose="020B0503030404040204"/>
                <a:cs typeface="Arial" panose="020B0604020202020204" pitchFamily="34" charset="0"/>
              </a:rPr>
              <a:t> A, St Aubin L, </a:t>
            </a:r>
            <a:r>
              <a:rPr lang="en-CA" sz="1200" dirty="0" err="1">
                <a:effectLst/>
                <a:latin typeface="Arial" panose="020B0604020202020204" pitchFamily="34" charset="0"/>
                <a:ea typeface="Geneva" panose="020B0503030404040204"/>
                <a:cs typeface="Arial" panose="020B0604020202020204" pitchFamily="34" charset="0"/>
              </a:rPr>
              <a:t>Maravic</a:t>
            </a:r>
            <a:r>
              <a:rPr lang="en-CA" sz="1200" dirty="0">
                <a:effectLst/>
                <a:latin typeface="Arial" panose="020B0604020202020204" pitchFamily="34" charset="0"/>
                <a:ea typeface="Geneva" panose="020B0503030404040204"/>
                <a:cs typeface="Arial" panose="020B0604020202020204" pitchFamily="34" charset="0"/>
              </a:rPr>
              <a:t> MC, </a:t>
            </a:r>
            <a:r>
              <a:rPr lang="en-CA" sz="1200" dirty="0" err="1">
                <a:effectLst/>
                <a:latin typeface="Arial" panose="020B0604020202020204" pitchFamily="34" charset="0"/>
                <a:ea typeface="Geneva" panose="020B0503030404040204"/>
                <a:cs typeface="Arial" panose="020B0604020202020204" pitchFamily="34" charset="0"/>
              </a:rPr>
              <a:t>Anthenelli</a:t>
            </a:r>
            <a:r>
              <a:rPr lang="en-CA" sz="1200" dirty="0">
                <a:effectLst/>
                <a:latin typeface="Arial" panose="020B0604020202020204" pitchFamily="34" charset="0"/>
                <a:ea typeface="Geneva" panose="020B0503030404040204"/>
                <a:cs typeface="Arial" panose="020B0604020202020204" pitchFamily="34" charset="0"/>
              </a:rPr>
              <a:t> RM. Neuropsychiatric Safety and Efficacy of Varenicline, Bupropion, and Nicotine Patch in Smokers With Psychotic, Anxiety, and Mood Disorders in the EAGLES Trial. J Clin </a:t>
            </a:r>
            <a:r>
              <a:rPr lang="en-CA" sz="1200" dirty="0" err="1">
                <a:effectLst/>
                <a:latin typeface="Arial" panose="020B0604020202020204" pitchFamily="34" charset="0"/>
                <a:ea typeface="Geneva" panose="020B0503030404040204"/>
                <a:cs typeface="Arial" panose="020B0604020202020204" pitchFamily="34" charset="0"/>
              </a:rPr>
              <a:t>Psychopharmacol</a:t>
            </a:r>
            <a:r>
              <a:rPr lang="en-CA" sz="1200" dirty="0">
                <a:effectLst/>
                <a:latin typeface="Arial" panose="020B0604020202020204" pitchFamily="34" charset="0"/>
                <a:ea typeface="Geneva" panose="020B0503030404040204"/>
                <a:cs typeface="Arial" panose="020B0604020202020204" pitchFamily="34" charset="0"/>
              </a:rPr>
              <a:t>. 2019 Mar/Apr;39(2):108-116. </a:t>
            </a:r>
            <a:r>
              <a:rPr lang="en-CA" sz="1200" dirty="0" err="1">
                <a:effectLst/>
                <a:latin typeface="Arial" panose="020B0604020202020204" pitchFamily="34" charset="0"/>
                <a:ea typeface="Geneva" panose="020B0503030404040204"/>
                <a:cs typeface="Arial" panose="020B0604020202020204" pitchFamily="34" charset="0"/>
              </a:rPr>
              <a:t>doi</a:t>
            </a:r>
            <a:r>
              <a:rPr lang="en-CA" sz="1200" dirty="0">
                <a:effectLst/>
                <a:latin typeface="Arial" panose="020B0604020202020204" pitchFamily="34" charset="0"/>
                <a:ea typeface="Geneva" panose="020B0503030404040204"/>
                <a:cs typeface="Arial" panose="020B0604020202020204" pitchFamily="34" charset="0"/>
              </a:rPr>
              <a:t>: 10.1097/JCP.0000000000001015. PMID: 30811371; PMCID: PMC6488024.</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CA" sz="1200" dirty="0" err="1">
                <a:effectLst/>
                <a:latin typeface="Arial" panose="020B0604020202020204" pitchFamily="34" charset="0"/>
                <a:ea typeface="Geneva" panose="020B0503030404040204"/>
                <a:cs typeface="Arial" panose="020B0604020202020204" pitchFamily="34" charset="0"/>
              </a:rPr>
              <a:t>Anthenelli</a:t>
            </a:r>
            <a:r>
              <a:rPr lang="en-CA" sz="1200" dirty="0">
                <a:effectLst/>
                <a:latin typeface="Arial" panose="020B0604020202020204" pitchFamily="34" charset="0"/>
                <a:ea typeface="Geneva" panose="020B0503030404040204"/>
                <a:cs typeface="Arial" panose="020B0604020202020204" pitchFamily="34" charset="0"/>
              </a:rPr>
              <a:t> RM, </a:t>
            </a:r>
            <a:r>
              <a:rPr lang="en-CA" sz="1200" dirty="0" err="1">
                <a:effectLst/>
                <a:latin typeface="Arial" panose="020B0604020202020204" pitchFamily="34" charset="0"/>
                <a:ea typeface="Geneva" panose="020B0503030404040204"/>
                <a:cs typeface="Arial" panose="020B0604020202020204" pitchFamily="34" charset="0"/>
              </a:rPr>
              <a:t>Benowitz</a:t>
            </a:r>
            <a:r>
              <a:rPr lang="en-CA" sz="1200" dirty="0">
                <a:effectLst/>
                <a:latin typeface="Arial" panose="020B0604020202020204" pitchFamily="34" charset="0"/>
                <a:ea typeface="Geneva" panose="020B0503030404040204"/>
                <a:cs typeface="Arial" panose="020B0604020202020204" pitchFamily="34" charset="0"/>
              </a:rPr>
              <a:t> NL, West R, St Aubin L, McRae T, Lawrence D, Ascher J, Russ C, </a:t>
            </a:r>
            <a:r>
              <a:rPr lang="en-CA" sz="1200" dirty="0" err="1">
                <a:effectLst/>
                <a:latin typeface="Arial" panose="020B0604020202020204" pitchFamily="34" charset="0"/>
                <a:ea typeface="Geneva" panose="020B0503030404040204"/>
                <a:cs typeface="Arial" panose="020B0604020202020204" pitchFamily="34" charset="0"/>
              </a:rPr>
              <a:t>Krishen</a:t>
            </a:r>
            <a:r>
              <a:rPr lang="en-CA" sz="1200" dirty="0">
                <a:effectLst/>
                <a:latin typeface="Arial" panose="020B0604020202020204" pitchFamily="34" charset="0"/>
                <a:ea typeface="Geneva" panose="020B0503030404040204"/>
                <a:cs typeface="Arial" panose="020B0604020202020204" pitchFamily="34" charset="0"/>
              </a:rPr>
              <a:t> A, </a:t>
            </a:r>
            <a:r>
              <a:rPr lang="en-CA" sz="1200" dirty="0" err="1">
                <a:effectLst/>
                <a:latin typeface="Arial" panose="020B0604020202020204" pitchFamily="34" charset="0"/>
                <a:ea typeface="Geneva" panose="020B0503030404040204"/>
                <a:cs typeface="Arial" panose="020B0604020202020204" pitchFamily="34" charset="0"/>
              </a:rPr>
              <a:t>Evins</a:t>
            </a:r>
            <a:r>
              <a:rPr lang="en-CA" sz="1200" dirty="0">
                <a:effectLst/>
                <a:latin typeface="Arial" panose="020B0604020202020204" pitchFamily="34" charset="0"/>
                <a:ea typeface="Geneva" panose="020B0503030404040204"/>
                <a:cs typeface="Arial" panose="020B0604020202020204" pitchFamily="34" charset="0"/>
              </a:rPr>
              <a:t> AE. Neuropsychiatric safety and efficacy of varenicline, bupropion, and nicotine patch in smokers with and without psychiatric disorders (EAGLES): a double-blind, randomised, placebo-controlled clinical trial. Lancet. 2016 Jun 18;387(10037):2507-20. </a:t>
            </a:r>
            <a:r>
              <a:rPr lang="en-CA" sz="1200" dirty="0" err="1">
                <a:effectLst/>
                <a:latin typeface="Arial" panose="020B0604020202020204" pitchFamily="34" charset="0"/>
                <a:ea typeface="Geneva" panose="020B0503030404040204"/>
                <a:cs typeface="Arial" panose="020B0604020202020204" pitchFamily="34" charset="0"/>
              </a:rPr>
              <a:t>doi</a:t>
            </a:r>
            <a:r>
              <a:rPr lang="en-CA" sz="1200" dirty="0">
                <a:effectLst/>
                <a:latin typeface="Arial" panose="020B0604020202020204" pitchFamily="34" charset="0"/>
                <a:ea typeface="Geneva" panose="020B0503030404040204"/>
                <a:cs typeface="Arial" panose="020B0604020202020204" pitchFamily="34" charset="0"/>
              </a:rPr>
              <a:t>: 10.1016/S0140-6736(16)30272-0. </a:t>
            </a:r>
            <a:r>
              <a:rPr lang="en-CA" sz="1200" dirty="0" err="1">
                <a:effectLst/>
                <a:latin typeface="Arial" panose="020B0604020202020204" pitchFamily="34" charset="0"/>
                <a:ea typeface="Geneva" panose="020B0503030404040204"/>
                <a:cs typeface="Arial" panose="020B0604020202020204" pitchFamily="34" charset="0"/>
              </a:rPr>
              <a:t>Epub</a:t>
            </a:r>
            <a:r>
              <a:rPr lang="en-CA" sz="1200" dirty="0">
                <a:effectLst/>
                <a:latin typeface="Arial" panose="020B0604020202020204" pitchFamily="34" charset="0"/>
                <a:ea typeface="Geneva" panose="020B0503030404040204"/>
                <a:cs typeface="Arial" panose="020B0604020202020204" pitchFamily="34" charset="0"/>
              </a:rPr>
              <a:t> 2016 Apr 22. PMID: 27116918.</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82</a:t>
            </a:fld>
            <a:endParaRPr lang="en-US"/>
          </a:p>
        </p:txBody>
      </p:sp>
    </p:spTree>
    <p:extLst>
      <p:ext uri="{BB962C8B-B14F-4D97-AF65-F5344CB8AC3E}">
        <p14:creationId xmlns:p14="http://schemas.microsoft.com/office/powerpoint/2010/main" val="17620809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a:fld id="{D660A1C8-2D97-4342-886F-6393895E228C}" type="slidenum">
              <a:rPr lang="en-US" altLang="en-US" sz="1200">
                <a:solidFill>
                  <a:srgbClr val="000000"/>
                </a:solidFill>
                <a:ea typeface="ＭＳ Ｐゴシック" pitchFamily="34" charset="-128"/>
              </a:rPr>
              <a:pPr algn="r"/>
              <a:t>83</a:t>
            </a:fld>
            <a:endParaRPr lang="en-US" altLang="en-US" sz="1200">
              <a:solidFill>
                <a:srgbClr val="000000"/>
              </a:solidFill>
              <a:ea typeface="ＭＳ Ｐゴシック" pitchFamily="34" charset="-128"/>
            </a:endParaRPr>
          </a:p>
        </p:txBody>
      </p:sp>
      <p:sp>
        <p:nvSpPr>
          <p:cNvPr id="487427" name="Rectangle 2"/>
          <p:cNvSpPr>
            <a:spLocks noGrp="1" noRot="1" noChangeAspect="1" noChangeArrowheads="1" noTextEdit="1"/>
          </p:cNvSpPr>
          <p:nvPr>
            <p:ph type="sldImg"/>
          </p:nvPr>
        </p:nvSpPr>
        <p:spPr bwMode="auto">
          <a:xfrm>
            <a:off x="1662113" y="520700"/>
            <a:ext cx="3608387" cy="2705100"/>
          </a:xfrm>
          <a:noFill/>
          <a:ln>
            <a:solidFill>
              <a:srgbClr val="000000"/>
            </a:solidFill>
            <a:miter lim="800000"/>
            <a:headEnd/>
            <a:tailEnd/>
          </a:ln>
        </p:spPr>
      </p:sp>
      <p:sp>
        <p:nvSpPr>
          <p:cNvPr id="370691" name="Rectangle 3"/>
          <p:cNvSpPr>
            <a:spLocks noGrp="1" noChangeArrowheads="1"/>
          </p:cNvSpPr>
          <p:nvPr>
            <p:ph type="body" idx="1"/>
          </p:nvPr>
        </p:nvSpPr>
        <p:spPr>
          <a:xfrm>
            <a:off x="503238" y="3462338"/>
            <a:ext cx="6029325" cy="5043487"/>
          </a:xfrm>
        </p:spPr>
        <p:txBody>
          <a:bodyPr/>
          <a:lstStyle/>
          <a:p>
            <a:pPr eaLnBrk="1" fontAlgn="auto" hangingPunct="1">
              <a:spcBef>
                <a:spcPts val="0"/>
              </a:spcBef>
              <a:spcAft>
                <a:spcPts val="0"/>
              </a:spcAft>
              <a:defRPr/>
            </a:pPr>
            <a:r>
              <a:rPr lang="en-US" b="1" i="1" dirty="0" err="1">
                <a:solidFill>
                  <a:schemeClr val="accent1"/>
                </a:solidFill>
                <a:effectLst>
                  <a:outerShdw blurRad="38100" dist="38100" dir="2700000" algn="tl">
                    <a:srgbClr val="C0C0C0"/>
                  </a:outerShdw>
                </a:effectLst>
              </a:rPr>
              <a:t>Nioctine</a:t>
            </a:r>
            <a:r>
              <a:rPr lang="en-US" b="1" i="1" dirty="0">
                <a:solidFill>
                  <a:schemeClr val="accent1"/>
                </a:solidFill>
                <a:effectLst>
                  <a:outerShdw blurRad="38100" dist="38100" dir="2700000" algn="tl">
                    <a:srgbClr val="C0C0C0"/>
                  </a:outerShdw>
                </a:effectLst>
              </a:rPr>
              <a:t> analogues p</a:t>
            </a:r>
            <a:r>
              <a:rPr lang="en-US" b="1" dirty="0"/>
              <a:t>rovides relief from craving and withdrawal – </a:t>
            </a:r>
            <a:r>
              <a:rPr lang="en-US" b="1" i="1" dirty="0">
                <a:solidFill>
                  <a:schemeClr val="accent1"/>
                </a:solidFill>
              </a:rPr>
              <a:t>agonist</a:t>
            </a:r>
            <a:r>
              <a:rPr lang="en-US" b="1" dirty="0">
                <a:solidFill>
                  <a:schemeClr val="accent1"/>
                </a:solidFill>
              </a:rPr>
              <a:t> </a:t>
            </a:r>
            <a:r>
              <a:rPr lang="en-US" b="1" dirty="0"/>
              <a:t>effect</a:t>
            </a:r>
          </a:p>
          <a:p>
            <a:pPr eaLnBrk="1" fontAlgn="auto" hangingPunct="1">
              <a:spcBef>
                <a:spcPts val="0"/>
              </a:spcBef>
              <a:spcAft>
                <a:spcPts val="0"/>
              </a:spcAft>
              <a:buClr>
                <a:srgbClr val="FF9900"/>
              </a:buClr>
              <a:defRPr/>
            </a:pPr>
            <a:r>
              <a:rPr lang="en-US" b="1" dirty="0"/>
              <a:t>Basket goes through the hoop only 50% of the time</a:t>
            </a:r>
          </a:p>
          <a:p>
            <a:pPr eaLnBrk="1" fontAlgn="auto" hangingPunct="1">
              <a:spcBef>
                <a:spcPts val="0"/>
              </a:spcBef>
              <a:spcAft>
                <a:spcPts val="0"/>
              </a:spcAft>
              <a:buClr>
                <a:srgbClr val="FF9900"/>
              </a:buClr>
              <a:defRPr/>
            </a:pPr>
            <a:endParaRPr lang="en-US" b="1" dirty="0"/>
          </a:p>
          <a:p>
            <a:pPr eaLnBrk="1" fontAlgn="auto" hangingPunct="1">
              <a:spcBef>
                <a:spcPts val="0"/>
              </a:spcBef>
              <a:spcAft>
                <a:spcPts val="0"/>
              </a:spcAft>
              <a:buClr>
                <a:srgbClr val="FF9900"/>
              </a:buClr>
              <a:defRPr/>
            </a:pPr>
            <a:r>
              <a:rPr lang="en-US" b="1" dirty="0"/>
              <a:t> Blocks satisfaction and rewarding effects of nicotine – </a:t>
            </a:r>
            <a:r>
              <a:rPr lang="en-US" b="1" i="1" dirty="0">
                <a:solidFill>
                  <a:schemeClr val="accent1"/>
                </a:solidFill>
              </a:rPr>
              <a:t>antagonist</a:t>
            </a:r>
            <a:r>
              <a:rPr lang="en-US" b="1" dirty="0">
                <a:solidFill>
                  <a:schemeClr val="accent1"/>
                </a:solidFill>
              </a:rPr>
              <a:t> </a:t>
            </a:r>
            <a:r>
              <a:rPr lang="en-US" b="1" dirty="0"/>
              <a:t>effect</a:t>
            </a:r>
            <a:endParaRPr lang="en-US" dirty="0"/>
          </a:p>
          <a:p>
            <a:pPr eaLnBrk="1" fontAlgn="auto" hangingPunct="1">
              <a:lnSpc>
                <a:spcPct val="60000"/>
              </a:lnSpc>
              <a:spcBef>
                <a:spcPts val="0"/>
              </a:spcBef>
              <a:spcAft>
                <a:spcPts val="0"/>
              </a:spcAft>
              <a:buSzPct val="150000"/>
              <a:defRPr/>
            </a:pPr>
            <a:endParaRPr lang="en-US" b="1" dirty="0">
              <a:sym typeface="Symbol" pitchFamily="18" charset="2"/>
            </a:endParaRPr>
          </a:p>
          <a:p>
            <a:pPr eaLnBrk="1" fontAlgn="auto" hangingPunct="1">
              <a:spcBef>
                <a:spcPts val="0"/>
              </a:spcBef>
              <a:spcAft>
                <a:spcPts val="0"/>
              </a:spcAft>
              <a:defRPr/>
            </a:pPr>
            <a:r>
              <a:rPr lang="en-US" b="1" i="1" dirty="0">
                <a:solidFill>
                  <a:schemeClr val="accent1"/>
                </a:solidFill>
                <a:effectLst>
                  <a:outerShdw blurRad="38100" dist="38100" dir="2700000" algn="tl">
                    <a:srgbClr val="C0C0C0"/>
                  </a:outerShdw>
                </a:effectLst>
              </a:rPr>
              <a:t>Patient does not have the craving to smoke and no longer gets that reinforcing pleasure effects:  Only partial dopamine release as receptors are only partially bond by the medication</a:t>
            </a:r>
          </a:p>
          <a:p>
            <a:pPr eaLnBrk="1" fontAlgn="auto" hangingPunct="1">
              <a:spcBef>
                <a:spcPts val="0"/>
              </a:spcBef>
              <a:spcAft>
                <a:spcPts val="0"/>
              </a:spcAft>
              <a:defRPr/>
            </a:pPr>
            <a:endParaRPr lang="en-US" b="1" i="1" dirty="0">
              <a:solidFill>
                <a:schemeClr val="accent1"/>
              </a:solidFill>
              <a:effectLst>
                <a:outerShdw blurRad="38100" dist="38100" dir="2700000" algn="tl">
                  <a:srgbClr val="C0C0C0"/>
                </a:outerShdw>
              </a:effectLst>
            </a:endParaRPr>
          </a:p>
          <a:p>
            <a:pPr eaLnBrk="1" fontAlgn="auto" hangingPunct="1">
              <a:spcBef>
                <a:spcPts val="0"/>
              </a:spcBef>
              <a:spcAft>
                <a:spcPts val="0"/>
              </a:spcAft>
              <a:defRPr/>
            </a:pPr>
            <a:r>
              <a:rPr lang="en-US" b="1" i="1" dirty="0">
                <a:solidFill>
                  <a:schemeClr val="accent1"/>
                </a:solidFill>
                <a:effectLst>
                  <a:outerShdw blurRad="38100" dist="38100" dir="2700000" algn="tl">
                    <a:srgbClr val="C0C0C0"/>
                  </a:outerShdw>
                </a:effectLst>
              </a:rPr>
              <a:t>…is a selective partial agonist </a:t>
            </a:r>
          </a:p>
          <a:p>
            <a:pPr eaLnBrk="1" fontAlgn="auto" hangingPunct="1">
              <a:spcBef>
                <a:spcPts val="0"/>
              </a:spcBef>
              <a:spcAft>
                <a:spcPts val="0"/>
              </a:spcAft>
              <a:defRPr/>
            </a:pPr>
            <a:r>
              <a:rPr lang="en-US" b="1" i="1" dirty="0">
                <a:solidFill>
                  <a:schemeClr val="accent1"/>
                </a:solidFill>
                <a:effectLst>
                  <a:outerShdw blurRad="38100" dist="38100" dir="2700000" algn="tl">
                    <a:srgbClr val="C0C0C0"/>
                  </a:outerShdw>
                </a:effectLst>
              </a:rPr>
              <a:t>of the </a:t>
            </a:r>
            <a:r>
              <a:rPr lang="en-US" b="1" i="1" dirty="0">
                <a:solidFill>
                  <a:schemeClr val="accent1"/>
                </a:solidFill>
                <a:effectLst>
                  <a:outerShdw blurRad="38100" dist="38100" dir="2700000" algn="tl">
                    <a:srgbClr val="C0C0C0"/>
                  </a:outerShdw>
                </a:effectLst>
                <a:sym typeface="Symbol" pitchFamily="18" charset="2"/>
              </a:rPr>
              <a:t>42 nicotinic </a:t>
            </a:r>
            <a:r>
              <a:rPr lang="en-US" b="1" i="1" dirty="0" err="1">
                <a:solidFill>
                  <a:schemeClr val="accent1"/>
                </a:solidFill>
                <a:effectLst>
                  <a:outerShdw blurRad="38100" dist="38100" dir="2700000" algn="tl">
                    <a:srgbClr val="C0C0C0"/>
                  </a:outerShdw>
                </a:effectLst>
                <a:sym typeface="Symbol" pitchFamily="18" charset="2"/>
              </a:rPr>
              <a:t>ACh</a:t>
            </a:r>
            <a:r>
              <a:rPr lang="en-US" b="1" i="1" dirty="0">
                <a:solidFill>
                  <a:schemeClr val="accent1"/>
                </a:solidFill>
                <a:effectLst>
                  <a:outerShdw blurRad="38100" dist="38100" dir="2700000" algn="tl">
                    <a:srgbClr val="C0C0C0"/>
                  </a:outerShdw>
                </a:effectLst>
                <a:sym typeface="Symbol" pitchFamily="18" charset="2"/>
              </a:rPr>
              <a:t> receptor</a:t>
            </a:r>
          </a:p>
          <a:p>
            <a:pPr eaLnBrk="1" fontAlgn="auto" hangingPunct="1">
              <a:spcBef>
                <a:spcPts val="0"/>
              </a:spcBef>
              <a:spcAft>
                <a:spcPts val="0"/>
              </a:spcAft>
              <a:defRPr/>
            </a:pPr>
            <a:endParaRPr lang="en-US" b="1" dirty="0"/>
          </a:p>
        </p:txBody>
      </p:sp>
    </p:spTree>
    <p:extLst>
      <p:ext uri="{BB962C8B-B14F-4D97-AF65-F5344CB8AC3E}">
        <p14:creationId xmlns:p14="http://schemas.microsoft.com/office/powerpoint/2010/main" val="413139126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1A947-B3E4-0090-C7CC-0D12AF7E847A}"/>
            </a:ext>
          </a:extLst>
        </p:cNvPr>
        <p:cNvGrpSpPr/>
        <p:nvPr/>
      </p:nvGrpSpPr>
      <p:grpSpPr>
        <a:xfrm>
          <a:off x="0" y="0"/>
          <a:ext cx="0" cy="0"/>
          <a:chOff x="0" y="0"/>
          <a:chExt cx="0" cy="0"/>
        </a:xfrm>
      </p:grpSpPr>
      <p:sp>
        <p:nvSpPr>
          <p:cNvPr id="489474" name="Rectangle 7">
            <a:extLst>
              <a:ext uri="{FF2B5EF4-FFF2-40B4-BE49-F238E27FC236}">
                <a16:creationId xmlns:a16="http://schemas.microsoft.com/office/drawing/2014/main" id="{5F5A68F9-6AA6-8F3F-E93E-01C5F976E403}"/>
              </a:ext>
            </a:extLst>
          </p:cNvPr>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4947" tIns="47474" rIns="94947" bIns="47474" anchor="b"/>
          <a:lstStyle/>
          <a:p>
            <a:pPr algn="r" eaLnBrk="0" hangingPunct="0">
              <a:spcBef>
                <a:spcPct val="50000"/>
              </a:spcBef>
            </a:pPr>
            <a:fld id="{31F547A5-3B8D-427B-B9E8-AB87F2589733}" type="slidenum">
              <a:rPr lang="en-US" altLang="en-US" sz="1200" b="1">
                <a:solidFill>
                  <a:srgbClr val="A50021"/>
                </a:solidFill>
                <a:latin typeface="Verdana" pitchFamily="34" charset="0"/>
              </a:rPr>
              <a:pPr algn="r" eaLnBrk="0" hangingPunct="0">
                <a:spcBef>
                  <a:spcPct val="50000"/>
                </a:spcBef>
              </a:pPr>
              <a:t>84</a:t>
            </a:fld>
            <a:endParaRPr lang="en-US" altLang="en-US" sz="1200" b="1" dirty="0">
              <a:solidFill>
                <a:srgbClr val="A50021"/>
              </a:solidFill>
              <a:latin typeface="Verdana" pitchFamily="34" charset="0"/>
            </a:endParaRPr>
          </a:p>
        </p:txBody>
      </p:sp>
      <p:sp>
        <p:nvSpPr>
          <p:cNvPr id="489475" name="Rectangle 2">
            <a:extLst>
              <a:ext uri="{FF2B5EF4-FFF2-40B4-BE49-F238E27FC236}">
                <a16:creationId xmlns:a16="http://schemas.microsoft.com/office/drawing/2014/main" id="{D16E4EA2-EACE-2E3F-9186-CC9E6B59AEB1}"/>
              </a:ext>
            </a:extLst>
          </p:cNvPr>
          <p:cNvSpPr>
            <a:spLocks noGrp="1" noRot="1" noChangeAspect="1" noChangeArrowheads="1" noTextEdit="1"/>
          </p:cNvSpPr>
          <p:nvPr>
            <p:ph type="sldImg"/>
          </p:nvPr>
        </p:nvSpPr>
        <p:spPr bwMode="auto">
          <a:noFill/>
          <a:ln>
            <a:solidFill>
              <a:srgbClr val="000000"/>
            </a:solidFill>
            <a:miter lim="800000"/>
            <a:headEnd/>
            <a:tailEnd/>
          </a:ln>
        </p:spPr>
      </p:sp>
      <p:sp>
        <p:nvSpPr>
          <p:cNvPr id="489476" name="Rectangle 3">
            <a:extLst>
              <a:ext uri="{FF2B5EF4-FFF2-40B4-BE49-F238E27FC236}">
                <a16:creationId xmlns:a16="http://schemas.microsoft.com/office/drawing/2014/main" id="{435B23AD-3175-68E1-A3CB-1ACD4D7AC574}"/>
              </a:ext>
            </a:extLst>
          </p:cNvPr>
          <p:cNvSpPr>
            <a:spLocks noGrp="1" noChangeArrowheads="1"/>
          </p:cNvSpPr>
          <p:nvPr>
            <p:ph type="body" idx="1"/>
          </p:nvPr>
        </p:nvSpPr>
        <p:spPr bwMode="auto">
          <a:noFill/>
        </p:spPr>
        <p:txBody>
          <a:bodyPr wrap="square" numCol="1" anchor="t" anchorCtr="0" compatLnSpc="1">
            <a:prstTxWarp prst="textNoShape">
              <a:avLst/>
            </a:prstTxWarp>
            <a:normAutofit fontScale="77500" lnSpcReduction="20000"/>
          </a:bodyPr>
          <a:lstStyle/>
          <a:p>
            <a:pPr marL="234950" marR="0" lvl="0" indent="-234950" algn="l" defTabSz="457200" rtl="0" eaLnBrk="1" fontAlgn="base" latinLnBrk="0" hangingPunct="1">
              <a:lnSpc>
                <a:spcPct val="100000"/>
              </a:lnSpc>
              <a:spcBef>
                <a:spcPct val="0"/>
              </a:spcBef>
              <a:spcAft>
                <a:spcPct val="0"/>
              </a:spcAft>
              <a:buClrTx/>
              <a:buSzTx/>
              <a:buFontTx/>
              <a:buNone/>
              <a:tabLst/>
              <a:defRPr/>
            </a:pPr>
            <a:r>
              <a:rPr lang="en-GB" sz="1200" dirty="0">
                <a:effectLst/>
                <a:latin typeface="Arial" panose="020B0604020202020204" pitchFamily="34" charset="0"/>
                <a:ea typeface="Geneva" panose="020B0503030404040204"/>
                <a:cs typeface="Arial" panose="020B0604020202020204" pitchFamily="34" charset="0"/>
              </a:rPr>
              <a:t>Varenicline which has been around since 2006, is currently not available in the UK and Europe. Pfizer, the manufacturer of Champix, announced supply issues. At present, varenicline is not currently</a:t>
            </a:r>
          </a:p>
          <a:p>
            <a:pPr marL="234950" marR="0" lvl="0" indent="-234950" algn="l" defTabSz="457200" rtl="0" eaLnBrk="1" fontAlgn="base" latinLnBrk="0" hangingPunct="1">
              <a:lnSpc>
                <a:spcPct val="100000"/>
              </a:lnSpc>
              <a:spcBef>
                <a:spcPct val="0"/>
              </a:spcBef>
              <a:spcAft>
                <a:spcPct val="0"/>
              </a:spcAft>
              <a:buClrTx/>
              <a:buSzTx/>
              <a:buFontTx/>
              <a:buNone/>
              <a:tabLst/>
              <a:defRPr/>
            </a:pPr>
            <a:r>
              <a:rPr lang="en-GB" sz="1200" dirty="0">
                <a:effectLst/>
                <a:latin typeface="Arial" panose="020B0604020202020204" pitchFamily="34" charset="0"/>
                <a:ea typeface="Geneva" panose="020B0503030404040204"/>
                <a:cs typeface="Arial" panose="020B0604020202020204" pitchFamily="34" charset="0"/>
              </a:rPr>
              <a:t>available in the UK and we do not expect for it to be made available in the near future. Given this we are not going to review varenicline in great detail as part of today’s course but did want to ensure you</a:t>
            </a:r>
          </a:p>
          <a:p>
            <a:pPr marL="234950" marR="0" lvl="0" indent="-234950" algn="l" defTabSz="457200" rtl="0" eaLnBrk="1" fontAlgn="base" latinLnBrk="0" hangingPunct="1">
              <a:lnSpc>
                <a:spcPct val="100000"/>
              </a:lnSpc>
              <a:spcBef>
                <a:spcPct val="0"/>
              </a:spcBef>
              <a:spcAft>
                <a:spcPct val="0"/>
              </a:spcAft>
              <a:buClrTx/>
              <a:buSzTx/>
              <a:buFontTx/>
              <a:buNone/>
              <a:tabLst/>
              <a:defRPr/>
            </a:pPr>
            <a:r>
              <a:rPr lang="en-GB" sz="1200" dirty="0">
                <a:effectLst/>
                <a:latin typeface="Arial" panose="020B0604020202020204" pitchFamily="34" charset="0"/>
                <a:ea typeface="Geneva" panose="020B0503030404040204"/>
                <a:cs typeface="Arial" panose="020B0604020202020204" pitchFamily="34" charset="0"/>
              </a:rPr>
              <a:t>were aware of how it works and that it’s not currently available.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234950" indent="-234950" eaLnBrk="1" hangingPunct="1">
              <a:spcBef>
                <a:spcPct val="0"/>
              </a:spcBef>
            </a:pPr>
            <a:endParaRPr lang="en-CA" altLang="ja-JP" sz="1200" u="sng" dirty="0">
              <a:latin typeface="Arial" panose="020B0604020202020204" pitchFamily="34" charset="0"/>
              <a:cs typeface="Arial" panose="020B0604020202020204" pitchFamily="34" charset="0"/>
            </a:endParaRPr>
          </a:p>
          <a:p>
            <a:pPr marL="234950" indent="-234950" eaLnBrk="1" hangingPunct="1">
              <a:spcBef>
                <a:spcPct val="0"/>
              </a:spcBef>
            </a:pPr>
            <a:r>
              <a:rPr lang="en-CA" altLang="ja-JP" sz="1200" b="1" u="sng" dirty="0">
                <a:latin typeface="Arial" panose="020B0604020202020204" pitchFamily="34" charset="0"/>
                <a:cs typeface="Arial" panose="020B0604020202020204" pitchFamily="34" charset="0"/>
              </a:rPr>
              <a:t>Key Point:</a:t>
            </a:r>
            <a:r>
              <a:rPr lang="en-CA" altLang="ja-JP" sz="1200" b="1" dirty="0">
                <a:latin typeface="Arial" panose="020B0604020202020204" pitchFamily="34" charset="0"/>
                <a:cs typeface="Arial" panose="020B0604020202020204" pitchFamily="34" charset="0"/>
              </a:rPr>
              <a:t> </a:t>
            </a:r>
          </a:p>
          <a:p>
            <a:pPr marL="234950" indent="-234950" eaLnBrk="1" hangingPunct="1">
              <a:spcBef>
                <a:spcPct val="0"/>
              </a:spcBef>
            </a:pPr>
            <a:r>
              <a:rPr lang="en-CA" altLang="ja-JP" sz="1200" dirty="0">
                <a:latin typeface="Arial" panose="020B0604020202020204" pitchFamily="34" charset="0"/>
                <a:cs typeface="Arial" panose="020B0604020202020204" pitchFamily="34" charset="0"/>
              </a:rPr>
              <a:t>CHAMPIX (varenicline tartrate) is indicated for smoking cessation in adults in conjunction with smoking cessation counselling.</a:t>
            </a:r>
            <a:endParaRPr lang="en-CA" altLang="ja-JP" sz="1200" u="sng" dirty="0">
              <a:latin typeface="Arial" panose="020B0604020202020204" pitchFamily="34" charset="0"/>
              <a:cs typeface="Arial" panose="020B0604020202020204" pitchFamily="34" charset="0"/>
            </a:endParaRPr>
          </a:p>
          <a:p>
            <a:pPr marL="234950" indent="-234950" eaLnBrk="1" hangingPunct="1">
              <a:spcBef>
                <a:spcPct val="0"/>
              </a:spcBef>
            </a:pPr>
            <a:endParaRPr lang="en-CA" altLang="ja-JP" sz="1200" u="sng" dirty="0">
              <a:latin typeface="Arial" panose="020B0604020202020204" pitchFamily="34" charset="0"/>
              <a:cs typeface="Arial" panose="020B0604020202020204" pitchFamily="34" charset="0"/>
            </a:endParaRPr>
          </a:p>
          <a:p>
            <a:pPr marL="234950" indent="-234950" eaLnBrk="1" hangingPunct="1">
              <a:spcBef>
                <a:spcPct val="0"/>
              </a:spcBef>
            </a:pPr>
            <a:r>
              <a:rPr lang="en-CA" altLang="ja-JP" sz="1200" b="1" u="sng" dirty="0">
                <a:latin typeface="Arial" panose="020B0604020202020204" pitchFamily="34" charset="0"/>
                <a:cs typeface="Arial" panose="020B0604020202020204" pitchFamily="34" charset="0"/>
              </a:rPr>
              <a:t>Background:</a:t>
            </a:r>
            <a:r>
              <a:rPr lang="en-CA" altLang="ja-JP" sz="1200" b="1" dirty="0">
                <a:latin typeface="Arial" panose="020B0604020202020204" pitchFamily="34" charset="0"/>
                <a:cs typeface="Arial" panose="020B0604020202020204" pitchFamily="34" charset="0"/>
              </a:rPr>
              <a:t> </a:t>
            </a:r>
          </a:p>
          <a:p>
            <a:pPr marL="234950" indent="-234950" eaLnBrk="1" hangingPunct="1">
              <a:spcBef>
                <a:spcPct val="0"/>
              </a:spcBef>
              <a:buFont typeface="Arial" panose="020B0604020202020204" pitchFamily="34" charset="0"/>
              <a:buChar char="•"/>
            </a:pPr>
            <a:r>
              <a:rPr lang="en-CA" altLang="ja-JP" sz="1200" dirty="0">
                <a:latin typeface="Arial" panose="020B0604020202020204" pitchFamily="34" charset="0"/>
                <a:cs typeface="Arial" panose="020B0604020202020204" pitchFamily="34" charset="0"/>
              </a:rPr>
              <a:t>When prescribing CHAMPIX (varenicline tartrate), physicians also should provide patients with advice and support concerning their attempt at stopping smoking, as smoking cessation therapies appear to be more likely to be successful in conjunction with behavioural interventions.</a:t>
            </a:r>
            <a:r>
              <a:rPr lang="en-CA" altLang="ja-JP" sz="1200" baseline="30000" dirty="0">
                <a:latin typeface="Arial" panose="020B0604020202020204" pitchFamily="34" charset="0"/>
                <a:cs typeface="Arial" panose="020B0604020202020204" pitchFamily="34" charset="0"/>
              </a:rPr>
              <a:t>1,2</a:t>
            </a:r>
            <a:r>
              <a:rPr lang="en-CA" altLang="ja-JP" sz="1200" dirty="0">
                <a:latin typeface="Arial" panose="020B0604020202020204" pitchFamily="34" charset="0"/>
                <a:cs typeface="Arial" panose="020B0604020202020204" pitchFamily="34" charset="0"/>
              </a:rPr>
              <a:t> Patients must choose a date to quit smoking and initiate varenicline treatment 1-2 weeks before this date.</a:t>
            </a:r>
            <a:r>
              <a:rPr lang="en-CA" altLang="ja-JP" sz="1200" baseline="30000" dirty="0">
                <a:latin typeface="Arial" panose="020B0604020202020204" pitchFamily="34" charset="0"/>
                <a:cs typeface="Arial" panose="020B0604020202020204" pitchFamily="34" charset="0"/>
              </a:rPr>
              <a:t>1</a:t>
            </a:r>
          </a:p>
          <a:p>
            <a:pPr marL="234950" indent="-234950" eaLnBrk="1" hangingPunct="1">
              <a:spcBef>
                <a:spcPct val="0"/>
              </a:spcBef>
              <a:buFont typeface="Arial" panose="020B0604020202020204" pitchFamily="34" charset="0"/>
              <a:buChar char="•"/>
            </a:pPr>
            <a:r>
              <a:rPr lang="en-CA" altLang="ja-JP" sz="1200" dirty="0">
                <a:latin typeface="Arial" panose="020B0604020202020204" pitchFamily="34" charset="0"/>
                <a:cs typeface="Arial" panose="020B0604020202020204" pitchFamily="34" charset="0"/>
              </a:rPr>
              <a:t>CHAMPIX (varenicline tartrate) is taken orally, with or without food, with titration according to the following schedule: an initial dose of one 0.5 mg tablet once daily for the first 3 days, then one 0.5 </a:t>
            </a:r>
            <a:r>
              <a:rPr lang="en-CA" altLang="ja-JP" sz="1200" dirty="0">
                <a:solidFill>
                  <a:srgbClr val="FF3300"/>
                </a:solidFill>
                <a:latin typeface="Arial" panose="020B0604020202020204" pitchFamily="34" charset="0"/>
                <a:cs typeface="Arial" panose="020B0604020202020204" pitchFamily="34" charset="0"/>
              </a:rPr>
              <a:t>mg tablet</a:t>
            </a:r>
            <a:r>
              <a:rPr lang="en-CA" altLang="ja-JP" sz="1200" dirty="0">
                <a:latin typeface="Arial" panose="020B0604020202020204" pitchFamily="34" charset="0"/>
                <a:cs typeface="Arial" panose="020B0604020202020204" pitchFamily="34" charset="0"/>
              </a:rPr>
              <a:t> taken in the morning and one 0.5 mg tablet taken in the evening for the next four days up to day 7. After the first 7 days, the dose should be increased to one 1.0 mg tablet in the morning and one 1.0 mg tablet in the evening. Patients who cannot tolerate varenicline may have the dose lowered temporarily or permanently.</a:t>
            </a:r>
            <a:r>
              <a:rPr lang="en-CA" altLang="ja-JP" sz="1200" baseline="30000" dirty="0">
                <a:latin typeface="Arial" panose="020B0604020202020204" pitchFamily="34" charset="0"/>
                <a:cs typeface="Arial" panose="020B0604020202020204" pitchFamily="34" charset="0"/>
              </a:rPr>
              <a:t>1</a:t>
            </a:r>
          </a:p>
          <a:p>
            <a:pPr marL="234950" indent="-234950" eaLnBrk="1" hangingPunct="1">
              <a:spcBef>
                <a:spcPct val="0"/>
              </a:spcBef>
            </a:pPr>
            <a:endParaRPr lang="en-CA" altLang="ja-JP" sz="1200" baseline="30000" dirty="0">
              <a:latin typeface="Arial" panose="020B0604020202020204" pitchFamily="34" charset="0"/>
              <a:cs typeface="Arial" panose="020B0604020202020204" pitchFamily="34" charset="0"/>
            </a:endParaRPr>
          </a:p>
          <a:p>
            <a:pPr marL="234950" indent="-234950" eaLnBrk="1" hangingPunct="1">
              <a:spcBef>
                <a:spcPct val="0"/>
              </a:spcBef>
            </a:pPr>
            <a:endParaRPr lang="en-CA" altLang="ja-JP" sz="1200" baseline="30000" dirty="0">
              <a:latin typeface="Arial" panose="020B0604020202020204" pitchFamily="34" charset="0"/>
              <a:cs typeface="Arial" panose="020B0604020202020204" pitchFamily="34" charset="0"/>
            </a:endParaRPr>
          </a:p>
          <a:p>
            <a:pPr marL="234950" marR="0" lvl="0" indent="-234950" algn="l" defTabSz="457200" rtl="0" eaLnBrk="1" fontAlgn="base" latinLnBrk="0" hangingPunct="1">
              <a:lnSpc>
                <a:spcPct val="100000"/>
              </a:lnSpc>
              <a:spcBef>
                <a:spcPct val="0"/>
              </a:spcBef>
              <a:spcAft>
                <a:spcPct val="0"/>
              </a:spcAft>
              <a:buClrTx/>
              <a:buSzTx/>
              <a:buFontTx/>
              <a:buNone/>
              <a:tabLst/>
              <a:defRPr/>
            </a:pPr>
            <a:r>
              <a:rPr lang="en-CA" sz="1200" b="1" dirty="0">
                <a:solidFill>
                  <a:srgbClr val="000000"/>
                </a:solidFill>
                <a:effectLst/>
                <a:latin typeface="Arial" panose="020B0604020202020204" pitchFamily="34" charset="0"/>
                <a:cs typeface="Arial" panose="020B0604020202020204" pitchFamily="34" charset="0"/>
              </a:rPr>
              <a:t>Typically, patients who use varenicline are advised to continue with their usual smoking pattern for the first 7 days of treatment. Since this is not possible in the smokefree hospital setting it</a:t>
            </a:r>
          </a:p>
          <a:p>
            <a:pPr marL="234950" marR="0" lvl="0" indent="-234950" algn="l" defTabSz="457200" rtl="0" eaLnBrk="1" fontAlgn="base" latinLnBrk="0" hangingPunct="1">
              <a:lnSpc>
                <a:spcPct val="100000"/>
              </a:lnSpc>
              <a:spcBef>
                <a:spcPct val="0"/>
              </a:spcBef>
              <a:spcAft>
                <a:spcPct val="0"/>
              </a:spcAft>
              <a:buClrTx/>
              <a:buSzTx/>
              <a:buFontTx/>
              <a:buNone/>
              <a:tabLst/>
              <a:defRPr/>
            </a:pPr>
            <a:r>
              <a:rPr lang="en-CA" sz="1200" b="1" dirty="0">
                <a:solidFill>
                  <a:srgbClr val="000000"/>
                </a:solidFill>
                <a:effectLst/>
                <a:latin typeface="Arial" panose="020B0604020202020204" pitchFamily="34" charset="0"/>
                <a:cs typeface="Arial" panose="020B0604020202020204" pitchFamily="34" charset="0"/>
              </a:rPr>
              <a:t>is recommended that patients use NRT during that first week of treatment whilst the varenicline is reaching full therapeutic level. </a:t>
            </a:r>
            <a:endParaRPr lang="en-GB" sz="1200" b="1" dirty="0">
              <a:effectLst/>
              <a:latin typeface="Arial" panose="020B0604020202020204" pitchFamily="34" charset="0"/>
              <a:ea typeface="Geneva" panose="020B0503030404040204"/>
              <a:cs typeface="Arial" panose="020B0604020202020204" pitchFamily="34" charset="0"/>
            </a:endParaRPr>
          </a:p>
          <a:p>
            <a:pPr marL="234950" indent="-234950" eaLnBrk="1" hangingPunct="1">
              <a:spcBef>
                <a:spcPct val="0"/>
              </a:spcBef>
            </a:pPr>
            <a:endParaRPr lang="en-CA" altLang="ja-JP" sz="1200" baseline="30000" dirty="0">
              <a:latin typeface="Arial" panose="020B0604020202020204" pitchFamily="34" charset="0"/>
              <a:cs typeface="Arial" panose="020B0604020202020204" pitchFamily="34" charset="0"/>
            </a:endParaRPr>
          </a:p>
          <a:p>
            <a:pPr marL="234950" indent="-234950" eaLnBrk="1" hangingPunct="1">
              <a:spcBef>
                <a:spcPct val="0"/>
              </a:spcBef>
            </a:pPr>
            <a:endParaRPr lang="en-CA" altLang="ja-JP" sz="1200" dirty="0">
              <a:latin typeface="Arial" panose="020B0604020202020204" pitchFamily="34" charset="0"/>
              <a:cs typeface="Arial" panose="020B0604020202020204" pitchFamily="34" charset="0"/>
            </a:endParaRPr>
          </a:p>
          <a:p>
            <a:pPr marL="234950" indent="-234950" eaLnBrk="1" hangingPunct="1">
              <a:spcBef>
                <a:spcPct val="0"/>
              </a:spcBef>
            </a:pPr>
            <a:r>
              <a:rPr lang="en-CA" altLang="ja-JP" sz="1200" b="1" u="sng" dirty="0">
                <a:latin typeface="Arial" panose="020B0604020202020204" pitchFamily="34" charset="0"/>
                <a:cs typeface="Arial" panose="020B0604020202020204" pitchFamily="34" charset="0"/>
              </a:rPr>
              <a:t>References:</a:t>
            </a:r>
            <a:endParaRPr lang="fr-CA" altLang="ja-JP" sz="1200" b="1" u="sng" dirty="0">
              <a:latin typeface="Arial" panose="020B0604020202020204" pitchFamily="34" charset="0"/>
              <a:cs typeface="Arial" panose="020B0604020202020204" pitchFamily="34" charset="0"/>
            </a:endParaRPr>
          </a:p>
          <a:p>
            <a:pPr marL="234950" indent="-234950" eaLnBrk="1" hangingPunct="1">
              <a:spcBef>
                <a:spcPct val="0"/>
              </a:spcBef>
              <a:buFont typeface="Arial" panose="020B0604020202020204" pitchFamily="34" charset="0"/>
              <a:buChar char="•"/>
            </a:pPr>
            <a:r>
              <a:rPr lang="en-CA" altLang="ja-JP" sz="1200" dirty="0">
                <a:latin typeface="Arial" panose="020B0604020202020204" pitchFamily="34" charset="0"/>
                <a:cs typeface="Arial" panose="020B0604020202020204" pitchFamily="34" charset="0"/>
              </a:rPr>
              <a:t>CHAMPIX Product Monograph, Pfizer Canada Inc., January 2007.</a:t>
            </a:r>
          </a:p>
          <a:p>
            <a:pPr marL="234950" indent="-234950" eaLnBrk="1" hangingPunct="1">
              <a:spcBef>
                <a:spcPct val="0"/>
              </a:spcBef>
              <a:buFont typeface="Arial" panose="020B0604020202020204" pitchFamily="34" charset="0"/>
              <a:buChar char="•"/>
            </a:pPr>
            <a:r>
              <a:rPr lang="en-CA" altLang="ja-JP" sz="1200" dirty="0">
                <a:latin typeface="Arial" panose="020B0604020202020204" pitchFamily="34" charset="0"/>
                <a:cs typeface="Arial" panose="020B0604020202020204" pitchFamily="34" charset="0"/>
              </a:rPr>
              <a:t>O'Donnell DE </a:t>
            </a:r>
            <a:r>
              <a:rPr lang="en-CA" altLang="ja-JP" sz="1200" i="1" dirty="0">
                <a:latin typeface="Arial" panose="020B0604020202020204" pitchFamily="34" charset="0"/>
                <a:cs typeface="Arial" panose="020B0604020202020204" pitchFamily="34" charset="0"/>
              </a:rPr>
              <a:t>et al. </a:t>
            </a:r>
            <a:r>
              <a:rPr lang="en-CA" altLang="ja-JP" sz="1200" dirty="0">
                <a:latin typeface="Arial" panose="020B0604020202020204" pitchFamily="34" charset="0"/>
                <a:cs typeface="Arial" panose="020B0604020202020204" pitchFamily="34" charset="0"/>
              </a:rPr>
              <a:t>State of the art compendium: Canadian Thoracic Society recommendations for the management of chronic obstructive pulmonary disease. </a:t>
            </a:r>
            <a:r>
              <a:rPr lang="en-CA" altLang="ja-JP" sz="1200" i="1" dirty="0">
                <a:latin typeface="Arial" panose="020B0604020202020204" pitchFamily="34" charset="0"/>
                <a:cs typeface="Arial" panose="020B0604020202020204" pitchFamily="34" charset="0"/>
              </a:rPr>
              <a:t>Can Respir J </a:t>
            </a:r>
            <a:r>
              <a:rPr lang="en-CA" altLang="ja-JP" sz="1200" dirty="0">
                <a:latin typeface="Arial" panose="020B0604020202020204" pitchFamily="34" charset="0"/>
                <a:cs typeface="Arial" panose="020B0604020202020204" pitchFamily="34" charset="0"/>
              </a:rPr>
              <a:t>2004;11(SupplB):3B-59B. </a:t>
            </a:r>
          </a:p>
          <a:p>
            <a:pPr marL="476250" lvl="1" indent="0" eaLnBrk="1" hangingPunct="1">
              <a:spcBef>
                <a:spcPct val="0"/>
              </a:spcBef>
              <a:buFontTx/>
              <a:buNone/>
            </a:pPr>
            <a:endParaRPr lang="en-CA" altLang="ja-JP" sz="1200" dirty="0">
              <a:latin typeface="Arial" panose="020B0604020202020204" pitchFamily="34" charset="0"/>
              <a:cs typeface="Arial" panose="020B0604020202020204" pitchFamily="34" charset="0"/>
            </a:endParaRPr>
          </a:p>
          <a:p>
            <a:pPr marL="234950" indent="-234950" eaLnBrk="1" hangingPunct="1">
              <a:spcBef>
                <a:spcPct val="0"/>
              </a:spcBef>
            </a:pPr>
            <a:endParaRPr lang="en-US" altLang="en-US" sz="1000" dirty="0"/>
          </a:p>
        </p:txBody>
      </p:sp>
    </p:spTree>
    <p:extLst>
      <p:ext uri="{BB962C8B-B14F-4D97-AF65-F5344CB8AC3E}">
        <p14:creationId xmlns:p14="http://schemas.microsoft.com/office/powerpoint/2010/main" val="380150788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7BBDD3-05CA-7A48-6EB9-CDA49762A3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4861FD-2A42-090F-CABA-4F27C67830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EA5294-7732-2684-DF9A-BA7093F666F0}"/>
              </a:ext>
            </a:extLst>
          </p:cNvPr>
          <p:cNvSpPr>
            <a:spLocks noGrp="1"/>
          </p:cNvSpPr>
          <p:nvPr>
            <p:ph type="body" idx="1"/>
          </p:nvPr>
        </p:nvSpPr>
        <p:spPr/>
        <p:txBody>
          <a:bodyPr>
            <a:normAutofit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Cytisine </a:t>
            </a: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became available in the UK in January 2024. </a:t>
            </a:r>
            <a:r>
              <a:rPr lang="en-GB" sz="1200" dirty="0">
                <a:effectLst/>
                <a:latin typeface="Arial" panose="020B0604020202020204" pitchFamily="34" charset="0"/>
                <a:cs typeface="Arial" panose="020B0604020202020204" pitchFamily="34" charset="0"/>
              </a:rPr>
              <a:t>A formulation simply called Cytisine </a:t>
            </a:r>
            <a:r>
              <a:rPr lang="en-GB" sz="1200" b="1" dirty="0">
                <a:effectLst/>
                <a:latin typeface="Arial" panose="020B0604020202020204" pitchFamily="34" charset="0"/>
                <a:cs typeface="Arial" panose="020B0604020202020204" pitchFamily="34" charset="0"/>
              </a:rPr>
              <a:t>has received marketing approval by the Medicines and Healthcare products Regulatory Authority (MHRA); </a:t>
            </a:r>
            <a:r>
              <a:rPr lang="en-GB" sz="1200" dirty="0">
                <a:effectLst/>
                <a:latin typeface="Arial" panose="020B0604020202020204" pitchFamily="34" charset="0"/>
                <a:cs typeface="Arial" panose="020B0604020202020204" pitchFamily="34" charset="0"/>
              </a:rPr>
              <a:t>this is the only formulation that currently has a marketing licence in the UK. </a:t>
            </a: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What is it:</a:t>
            </a:r>
          </a:p>
          <a:p>
            <a:pPr marL="171450" indent="-171450">
              <a:buFont typeface="Arial" panose="020B0604020202020204" pitchFamily="34" charset="0"/>
              <a:buChar char="•"/>
            </a:pPr>
            <a:r>
              <a:rPr lang="en-GB" sz="1200" b="0" dirty="0">
                <a:effectLst/>
                <a:latin typeface="Arial" panose="020B0604020202020204" pitchFamily="34" charset="0"/>
                <a:cs typeface="Arial" panose="020B0604020202020204" pitchFamily="34" charset="0"/>
              </a:rPr>
              <a:t>Cytisine is an alkaloid that can be extracted from parts of many plant species, most notably Laburnum seeds.</a:t>
            </a:r>
          </a:p>
          <a:p>
            <a:pPr marL="171450" indent="-171450">
              <a:buFont typeface="Arial" panose="020B0604020202020204" pitchFamily="34" charset="0"/>
              <a:buChar char="•"/>
            </a:pPr>
            <a:r>
              <a:rPr lang="en-GB" sz="1200" b="0" dirty="0">
                <a:effectLst/>
                <a:latin typeface="Arial" panose="020B0604020202020204" pitchFamily="34" charset="0"/>
                <a:cs typeface="Arial" panose="020B0604020202020204" pitchFamily="34" charset="0"/>
              </a:rPr>
              <a:t>There are several formulations of cytisine available in a range of countries, including much of Europe, New Zealand and Canada. </a:t>
            </a:r>
          </a:p>
          <a:p>
            <a:pPr marL="171450" indent="-171450">
              <a:buFont typeface="Arial" panose="020B0604020202020204" pitchFamily="34" charset="0"/>
              <a:buChar char="•"/>
            </a:pPr>
            <a:r>
              <a:rPr lang="en-GB" sz="1200" b="0" dirty="0">
                <a:effectLst/>
                <a:latin typeface="Arial" panose="020B0604020202020204" pitchFamily="34" charset="0"/>
                <a:cs typeface="Arial" panose="020B0604020202020204" pitchFamily="34" charset="0"/>
              </a:rPr>
              <a:t>Cytisine has been available as a smoking cessation medication in many countries in Central and Eastern Europe since the 1970s but until recently was not licensed for sale in the UK.</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dirty="0">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dirty="0">
                <a:effectLst/>
                <a:latin typeface="Arial" panose="020B0604020202020204" pitchFamily="34" charset="0"/>
                <a:cs typeface="Arial" panose="020B0604020202020204" pitchFamily="34" charset="0"/>
              </a:rPr>
              <a:t>We would advise that patients access the form of cytisine approved by the MHRA and prescribed by a GP rather than online versions, the provenance and authenticity of which are not certain.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dirty="0">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dirty="0">
                <a:effectLst/>
                <a:latin typeface="Arial" panose="020B0604020202020204" pitchFamily="34" charset="0"/>
                <a:cs typeface="Arial" panose="020B0604020202020204" pitchFamily="34" charset="0"/>
              </a:rPr>
              <a:t>Cytisine is a safe and effective treatment. On average cytisine increased smoking cessation rates by approximately 75%, compared with a placebo.</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dirty="0">
              <a:effectLst/>
              <a:latin typeface="+mn-lt"/>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dirty="0">
              <a:effectLst/>
              <a:latin typeface="+mn-lt"/>
            </a:endParaRPr>
          </a:p>
          <a:p>
            <a:endParaRPr lang="en-GB" sz="1200" b="0" i="0" kern="1200" dirty="0">
              <a:solidFill>
                <a:schemeClr val="tx1"/>
              </a:solidFill>
              <a:effectLst/>
              <a:latin typeface="+mn-lt"/>
              <a:ea typeface="Geneva" pitchFamily="-109" charset="0"/>
              <a:cs typeface="Geneva" pitchFamily="-109" charset="0"/>
            </a:endParaRPr>
          </a:p>
          <a:p>
            <a:endParaRPr lang="en-GB" sz="1200" b="0" i="0" kern="1200" dirty="0">
              <a:solidFill>
                <a:schemeClr val="tx1"/>
              </a:solidFill>
              <a:effectLst/>
              <a:latin typeface="+mn-lt"/>
              <a:ea typeface="Geneva" pitchFamily="-109" charset="0"/>
            </a:endParaRPr>
          </a:p>
          <a:p>
            <a:endParaRPr lang="en-GB" sz="1200" dirty="0">
              <a:latin typeface="+mn-lt"/>
            </a:endParaRPr>
          </a:p>
          <a:p>
            <a:endParaRPr lang="en-GB" sz="1200" b="0" i="0" kern="1200" dirty="0">
              <a:solidFill>
                <a:schemeClr val="tx1"/>
              </a:solidFill>
              <a:effectLst/>
              <a:latin typeface="+mn-lt"/>
              <a:ea typeface="Geneva" pitchFamily="-109" charset="0"/>
              <a:cs typeface="Geneva" pitchFamily="-109" charset="0"/>
            </a:endParaRPr>
          </a:p>
          <a:p>
            <a:endParaRPr lang="en-CA" sz="1200" b="0" i="0" kern="1200" dirty="0">
              <a:solidFill>
                <a:schemeClr val="tx1"/>
              </a:solidFill>
              <a:effectLst/>
              <a:latin typeface="+mn-lt"/>
              <a:ea typeface="Geneva" pitchFamily="-109" charset="0"/>
              <a:cs typeface="Geneva" pitchFamily="-109" charset="0"/>
            </a:endParaRPr>
          </a:p>
        </p:txBody>
      </p:sp>
      <p:sp>
        <p:nvSpPr>
          <p:cNvPr id="4" name="Slide Number Placeholder 3">
            <a:extLst>
              <a:ext uri="{FF2B5EF4-FFF2-40B4-BE49-F238E27FC236}">
                <a16:creationId xmlns:a16="http://schemas.microsoft.com/office/drawing/2014/main" id="{3E28C210-3432-AAE2-DA82-1F70A430D8A8}"/>
              </a:ext>
            </a:extLst>
          </p:cNvPr>
          <p:cNvSpPr>
            <a:spLocks noGrp="1"/>
          </p:cNvSpPr>
          <p:nvPr>
            <p:ph type="sldNum" sz="quarter" idx="5"/>
          </p:nvPr>
        </p:nvSpPr>
        <p:spPr/>
        <p:txBody>
          <a:bodyPr/>
          <a:lstStyle/>
          <a:p>
            <a:pPr>
              <a:defRPr/>
            </a:pPr>
            <a:fld id="{242A2382-4541-B845-B6D5-E8B5A330E247}" type="slidenum">
              <a:rPr lang="en-US" smtClean="0"/>
              <a:pPr>
                <a:defRPr/>
              </a:pPr>
              <a:t>85</a:t>
            </a:fld>
            <a:endParaRPr lang="en-US" dirty="0"/>
          </a:p>
        </p:txBody>
      </p:sp>
    </p:spTree>
    <p:extLst>
      <p:ext uri="{BB962C8B-B14F-4D97-AF65-F5344CB8AC3E}">
        <p14:creationId xmlns:p14="http://schemas.microsoft.com/office/powerpoint/2010/main" val="263936263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12091-B571-AE93-FFDF-4B72646F48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BF9419-70E8-75F6-17DF-8E0271ADC7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0946B2-FE22-9826-C179-89A23F2FEA31}"/>
              </a:ext>
            </a:extLst>
          </p:cNvPr>
          <p:cNvSpPr>
            <a:spLocks noGrp="1"/>
          </p:cNvSpPr>
          <p:nvPr>
            <p:ph type="body" idx="1"/>
          </p:nvPr>
        </p:nvSpPr>
        <p:spPr/>
        <p:txBody>
          <a:bodyPr>
            <a:normAutofit fontScale="85000" lnSpcReduction="20000"/>
          </a:bodyPr>
          <a:lstStyle/>
          <a:p>
            <a:pPr marL="171450" lvl="0" indent="-171450" algn="just">
              <a:lnSpc>
                <a:spcPct val="115000"/>
              </a:lnSpc>
              <a:spcAft>
                <a:spcPts val="1000"/>
              </a:spcAft>
              <a:buFont typeface="Arial" panose="020B0604020202020204" pitchFamily="34" charset="0"/>
              <a:buChar char="•"/>
            </a:pPr>
            <a:r>
              <a:rPr lang="en-GB" sz="1200" dirty="0">
                <a:effectLst/>
                <a:latin typeface="Arial" panose="020B0604020202020204" pitchFamily="34" charset="0"/>
                <a:ea typeface="Calibri" panose="020F0502020204030204" pitchFamily="34" charset="0"/>
                <a:cs typeface="Arial" panose="020B0604020202020204" pitchFamily="34" charset="0"/>
              </a:rPr>
              <a:t>Cytisine can be added to all other treatments, such as NRT or nicotine vape</a:t>
            </a:r>
          </a:p>
          <a:p>
            <a:pPr marL="171450" lvl="0" indent="-171450">
              <a:lnSpc>
                <a:spcPct val="115000"/>
              </a:lnSpc>
              <a:spcAft>
                <a:spcPts val="1000"/>
              </a:spcAft>
              <a:buFont typeface="Arial" panose="020B0604020202020204" pitchFamily="34" charset="0"/>
              <a:buChar char="•"/>
            </a:pPr>
            <a:r>
              <a:rPr lang="en-GB" sz="1200" dirty="0">
                <a:effectLst/>
                <a:latin typeface="Arial" panose="020B0604020202020204" pitchFamily="34" charset="0"/>
                <a:ea typeface="Calibri" panose="020F0502020204030204" pitchFamily="34" charset="0"/>
                <a:cs typeface="Arial" panose="020B0604020202020204" pitchFamily="34" charset="0"/>
              </a:rPr>
              <a:t>Cytisine is more likely to be successful alongside behaviour change support provided by a TDA during and after hospital admission</a:t>
            </a:r>
          </a:p>
          <a:p>
            <a:pPr marL="171450" marR="0" lvl="0" indent="-171450" algn="l" defTabSz="457200" rtl="0" eaLnBrk="0" fontAlgn="base" latinLnBrk="0" hangingPunct="0">
              <a:lnSpc>
                <a:spcPct val="115000"/>
              </a:lnSpc>
              <a:spcBef>
                <a:spcPct val="30000"/>
              </a:spcBef>
              <a:spcAft>
                <a:spcPts val="1000"/>
              </a:spcAft>
              <a:buClrTx/>
              <a:buSzTx/>
              <a:buFont typeface="Arial" panose="020B0604020202020204" pitchFamily="34" charset="0"/>
              <a:buChar char="•"/>
              <a:tabLst/>
              <a:defRPr/>
            </a:pPr>
            <a:r>
              <a:rPr lang="en-GB" dirty="0">
                <a:latin typeface="Arial" panose="020B0604020202020204" pitchFamily="34" charset="0"/>
                <a:cs typeface="Arial" panose="020B0604020202020204" pitchFamily="34" charset="0"/>
              </a:rPr>
              <a:t>It is the least costly tobacco aid – it costs £160 for a full course of treatment</a:t>
            </a:r>
          </a:p>
          <a:p>
            <a:endParaRPr lang="en-US" sz="1200" b="1" baseline="0" dirty="0">
              <a:solidFill>
                <a:schemeClr val="tx1"/>
              </a:solidFill>
              <a:latin typeface="Arial" panose="020B0604020202020204" pitchFamily="34" charset="0"/>
              <a:cs typeface="Arial" panose="020B0604020202020204" pitchFamily="34" charset="0"/>
            </a:endParaRPr>
          </a:p>
          <a:p>
            <a:r>
              <a:rPr lang="en-US" sz="1200" b="1" baseline="0" dirty="0">
                <a:solidFill>
                  <a:schemeClr val="tx1"/>
                </a:solidFill>
                <a:latin typeface="Arial" panose="020B0604020202020204" pitchFamily="34" charset="0"/>
                <a:cs typeface="Arial" panose="020B0604020202020204" pitchFamily="34" charset="0"/>
              </a:rPr>
              <a:t>How it works:</a:t>
            </a: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It works in a similar way to varenicline (Champix), reducing urges to smoke by attaching to some of the same neuronal receptors in the brain that nicotine does.</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200" dirty="0">
              <a:solidFill>
                <a:schemeClr val="tx1"/>
              </a:solidFill>
              <a:latin typeface="Arial" panose="020B0604020202020204" pitchFamily="34" charset="0"/>
              <a:ea typeface="ＭＳ Ｐゴシック" charset="0"/>
              <a:cs typeface="Arial" panose="020B0604020202020204" pitchFamily="34" charset="0"/>
            </a:endParaRPr>
          </a:p>
          <a:p>
            <a:pPr eaLnBrk="1" hangingPunct="1">
              <a:lnSpc>
                <a:spcPct val="90000"/>
              </a:lnSpc>
              <a:buFont typeface="Wingdings" charset="0"/>
              <a:buNone/>
            </a:pPr>
            <a:r>
              <a:rPr lang="en-GB" sz="1200" b="1" dirty="0">
                <a:solidFill>
                  <a:schemeClr val="tx1"/>
                </a:solidFill>
                <a:latin typeface="Arial" panose="020B0604020202020204" pitchFamily="34" charset="0"/>
                <a:ea typeface="ＭＳ Ｐゴシック"/>
                <a:cs typeface="Arial" panose="020B0604020202020204" pitchFamily="34" charset="0"/>
              </a:rPr>
              <a:t>How it is used</a:t>
            </a: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Cytisine is swallowed as a tablet or capsule.</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b="1" dirty="0">
                <a:effectLst/>
                <a:latin typeface="Arial" panose="020B0604020202020204" pitchFamily="34" charset="0"/>
                <a:cs typeface="Arial" panose="020B0604020202020204" pitchFamily="34" charset="0"/>
              </a:rPr>
              <a:t>The standard course of treatment is 25 days</a:t>
            </a:r>
            <a:r>
              <a:rPr lang="en-GB" sz="1200" dirty="0">
                <a:effectLst/>
                <a:latin typeface="Arial" panose="020B0604020202020204" pitchFamily="34" charset="0"/>
                <a:cs typeface="Arial" panose="020B0604020202020204" pitchFamily="34" charset="0"/>
              </a:rPr>
              <a:t>.</a:t>
            </a:r>
            <a:r>
              <a:rPr lang="en-GB" sz="1200" dirty="0">
                <a:latin typeface="Arial" panose="020B0604020202020204" pitchFamily="34" charset="0"/>
                <a:cs typeface="Arial" panose="020B0604020202020204" pitchFamily="34" charset="0"/>
              </a:rPr>
              <a:t> </a:t>
            </a:r>
            <a:endParaRPr lang="en-GB" sz="1200" dirty="0">
              <a:solidFill>
                <a:schemeClr val="tx1"/>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CA" dirty="0">
                <a:solidFill>
                  <a:srgbClr val="000000"/>
                </a:solidFill>
                <a:effectLst/>
                <a:latin typeface="Arial" panose="020B0604020202020204" pitchFamily="34" charset="0"/>
                <a:cs typeface="Arial" panose="020B0604020202020204" pitchFamily="34" charset="0"/>
              </a:rPr>
              <a:t>Typically, patients who use cytisine are advised to continue with their usual smoking pattern for the first 5 days of treatment. Since this is not possible in the smokefree hospital setting it is recommended that patients use NRT during the first five days of treatment whilst the cytisine is reaching full therapeutic level. </a:t>
            </a:r>
            <a:endParaRPr lang="en-GB" sz="1200" dirty="0">
              <a:effectLst/>
              <a:latin typeface="Arial" panose="020B0604020202020204" pitchFamily="34" charset="0"/>
              <a:ea typeface="Geneva" panose="020B0503030404040204"/>
              <a:cs typeface="Arial" panose="020B0604020202020204" pitchFamily="34" charset="0"/>
            </a:endParaRPr>
          </a:p>
          <a:p>
            <a:pPr marL="285750" marR="0" lvl="0" indent="-285750" algn="l" defTabSz="457200">
              <a:lnSpc>
                <a:spcPct val="100000"/>
              </a:lnSpc>
              <a:spcBef>
                <a:spcPct val="30000"/>
              </a:spcBef>
              <a:spcAft>
                <a:spcPct val="0"/>
              </a:spcAft>
              <a:buClrTx/>
              <a:buSzTx/>
              <a:buFont typeface="Arial" panose="020B0604020202020204" pitchFamily="34" charset="0"/>
              <a:buChar char="•"/>
              <a:tabLst/>
              <a:defRPr/>
            </a:pPr>
            <a:endParaRPr lang="en-GB" sz="1200" b="1" dirty="0">
              <a:latin typeface="Arial" panose="020B0604020202020204" pitchFamily="34" charset="0"/>
              <a:ea typeface="ＭＳ Ｐゴシック" charset="0"/>
              <a:cs typeface="Arial" panose="020B0604020202020204" pitchFamily="34" charset="0"/>
            </a:endParaRPr>
          </a:p>
          <a:p>
            <a:pPr marL="171450" indent="-171450">
              <a:buFont typeface="Arial" panose="020B0604020202020204" pitchFamily="34" charset="0"/>
              <a:buChar char="•"/>
            </a:pPr>
            <a:r>
              <a:rPr lang="en-GB" sz="1200" b="1" dirty="0">
                <a:latin typeface="Arial" panose="020B0604020202020204" pitchFamily="34" charset="0"/>
                <a:cs typeface="Arial" panose="020B0604020202020204" pitchFamily="34" charset="0"/>
              </a:rPr>
              <a:t>Smoking should not be continued during treatment as this may make bad reactions worse.</a:t>
            </a:r>
            <a:endParaRPr lang="en-GB" sz="1200" b="1" baseline="0" dirty="0">
              <a:latin typeface="Arial" panose="020B0604020202020204" pitchFamily="34" charset="0"/>
              <a:cs typeface="Arial" panose="020B0604020202020204" pitchFamily="34" charset="0"/>
            </a:endParaRPr>
          </a:p>
          <a:p>
            <a:endParaRPr lang="en-US" sz="1200" baseline="0"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There is not an evidence base (research examining cytisine use in people with SMI) for this medication in mental health patients, but you would expect to see similar efficacy as varenicline given its similar mechanism of action. However, adherence may be a challenge for some patients because of the dosing regime.</a:t>
            </a:r>
          </a:p>
          <a:p>
            <a:endParaRPr lang="en-US" sz="12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06C2BBF8-E97A-240F-3B18-8721DA0D926C}"/>
              </a:ext>
            </a:extLst>
          </p:cNvPr>
          <p:cNvSpPr>
            <a:spLocks noGrp="1"/>
          </p:cNvSpPr>
          <p:nvPr>
            <p:ph type="sldNum" sz="quarter" idx="5"/>
          </p:nvPr>
        </p:nvSpPr>
        <p:spPr/>
        <p:txBody>
          <a:bodyPr/>
          <a:lstStyle/>
          <a:p>
            <a:pPr>
              <a:defRPr/>
            </a:pPr>
            <a:fld id="{242A2382-4541-B845-B6D5-E8B5A330E247}" type="slidenum">
              <a:rPr lang="en-US" smtClean="0"/>
              <a:pPr>
                <a:defRPr/>
              </a:pPr>
              <a:t>86</a:t>
            </a:fld>
            <a:endParaRPr lang="en-US" dirty="0"/>
          </a:p>
        </p:txBody>
      </p:sp>
    </p:spTree>
    <p:extLst>
      <p:ext uri="{BB962C8B-B14F-4D97-AF65-F5344CB8AC3E}">
        <p14:creationId xmlns:p14="http://schemas.microsoft.com/office/powerpoint/2010/main" val="176534753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51429-4C6C-6A5D-7037-FB2A2B58A1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D6AB51-580A-883A-D56A-98BD00B993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8C86E8-D85C-C51F-96C0-C8838BC2909E}"/>
              </a:ext>
            </a:extLst>
          </p:cNvPr>
          <p:cNvSpPr>
            <a:spLocks noGrp="1"/>
          </p:cNvSpPr>
          <p:nvPr>
            <p:ph type="body" idx="1"/>
          </p:nvPr>
        </p:nvSpPr>
        <p:spPr/>
        <p:txBody>
          <a:bodyPr>
            <a:normAutofit fontScale="92500" lnSpcReduction="10000"/>
          </a:bodyPr>
          <a:lstStyle/>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Each tablet contains </a:t>
            </a:r>
            <a:r>
              <a:rPr lang="en-GB" sz="1200" b="1" dirty="0">
                <a:effectLst/>
                <a:latin typeface="Arial" panose="020B0604020202020204" pitchFamily="34" charset="0"/>
                <a:cs typeface="Arial" panose="020B0604020202020204" pitchFamily="34" charset="0"/>
              </a:rPr>
              <a:t>1.5mg of cytisine</a:t>
            </a:r>
            <a:r>
              <a:rPr lang="en-GB" sz="1200" dirty="0">
                <a:effectLst/>
                <a:latin typeface="Arial" panose="020B0604020202020204" pitchFamily="34" charset="0"/>
                <a:cs typeface="Arial" panose="020B0604020202020204" pitchFamily="34" charset="0"/>
              </a:rPr>
              <a:t>. One pack of Cytisine contains 100 tablets which is a complete treatment course (25 days).</a:t>
            </a:r>
            <a:r>
              <a:rPr lang="en-GB" sz="1200" dirty="0">
                <a:latin typeface="Arial" panose="020B0604020202020204" pitchFamily="34" charset="0"/>
                <a:cs typeface="Arial" panose="020B0604020202020204" pitchFamily="34" charset="0"/>
              </a:rPr>
              <a:t> </a:t>
            </a:r>
          </a:p>
          <a:p>
            <a:pPr marL="171450" indent="-171450">
              <a:buFont typeface="Arial" panose="020B0604020202020204" pitchFamily="34" charset="0"/>
              <a:buChar char="•"/>
            </a:pP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Cytisine should be taken with water according to the schedule on the slide with </a:t>
            </a:r>
            <a:r>
              <a:rPr lang="en-GB" sz="1200" b="1" dirty="0">
                <a:effectLst/>
                <a:latin typeface="Arial" panose="020B0604020202020204" pitchFamily="34" charset="0"/>
                <a:cs typeface="Arial" panose="020B0604020202020204" pitchFamily="34" charset="0"/>
              </a:rPr>
              <a:t>the quit date no later than the fifth day of treatment.</a:t>
            </a:r>
          </a:p>
          <a:p>
            <a:pPr marL="171450" indent="-171450">
              <a:buFont typeface="Arial" panose="020B0604020202020204" pitchFamily="34" charset="0"/>
              <a:buChar char="•"/>
            </a:pPr>
            <a:endParaRPr lang="en-GB" sz="1200" b="1" dirty="0">
              <a:effectLst/>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b="1" dirty="0">
                <a:effectLst/>
                <a:latin typeface="Arial" panose="020B0604020202020204" pitchFamily="34" charset="0"/>
                <a:cs typeface="Arial" panose="020B0604020202020204" pitchFamily="34" charset="0"/>
              </a:rPr>
              <a:t>If patients forget to use Cytisine </a:t>
            </a:r>
            <a:r>
              <a:rPr lang="en-GB" sz="1200" dirty="0">
                <a:effectLst/>
                <a:latin typeface="Arial" panose="020B0604020202020204" pitchFamily="34" charset="0"/>
                <a:cs typeface="Arial" panose="020B0604020202020204" pitchFamily="34" charset="0"/>
              </a:rPr>
              <a:t>they should </a:t>
            </a:r>
            <a:r>
              <a:rPr lang="en-GB" sz="1200" b="1" dirty="0">
                <a:effectLst/>
                <a:latin typeface="Arial" panose="020B0604020202020204" pitchFamily="34" charset="0"/>
                <a:cs typeface="Arial" panose="020B0604020202020204" pitchFamily="34" charset="0"/>
              </a:rPr>
              <a:t>not </a:t>
            </a:r>
            <a:r>
              <a:rPr lang="en-GB" sz="1200" dirty="0">
                <a:effectLst/>
                <a:latin typeface="Arial" panose="020B0604020202020204" pitchFamily="34" charset="0"/>
                <a:cs typeface="Arial" panose="020B0604020202020204" pitchFamily="34" charset="0"/>
              </a:rPr>
              <a:t>take a double dose to make up for the forgotten dose. They should just take their next dose as indicated.</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sz="1200" dirty="0">
                <a:effectLst/>
                <a:latin typeface="Arial" panose="020B0604020202020204" pitchFamily="34" charset="0"/>
                <a:cs typeface="Arial" panose="020B0604020202020204" pitchFamily="34" charset="0"/>
              </a:rPr>
              <a:t>Evidence suggests that 12 weeks of treatment is likely to be more effective than the prescribed 25 days of treatment. </a:t>
            </a:r>
            <a:r>
              <a:rPr lang="en-GB" sz="1200" b="1" dirty="0">
                <a:effectLst/>
                <a:latin typeface="Arial" panose="020B0604020202020204" pitchFamily="34" charset="0"/>
                <a:cs typeface="Arial" panose="020B0604020202020204" pitchFamily="34" charset="0"/>
              </a:rPr>
              <a:t>Consideration could be given to dosing for longer than 25 days and up to 12 weeks, although this is outside the terms of the MHRA marketing approval </a:t>
            </a:r>
            <a:r>
              <a:rPr lang="en-GB" sz="1200" dirty="0">
                <a:effectLst/>
                <a:latin typeface="Arial" panose="020B0604020202020204" pitchFamily="34" charset="0"/>
                <a:cs typeface="Arial" panose="020B0604020202020204" pitchFamily="34" charset="0"/>
              </a:rPr>
              <a:t>and the appropriate dosing for the extended period has not been determined.</a:t>
            </a:r>
            <a:r>
              <a:rPr lang="en-GB" sz="1200" dirty="0">
                <a:latin typeface="Arial" panose="020B0604020202020204" pitchFamily="34" charset="0"/>
                <a:cs typeface="Arial" panose="020B0604020202020204" pitchFamily="34" charset="0"/>
              </a:rPr>
              <a:t> </a:t>
            </a:r>
          </a:p>
          <a:p>
            <a:pPr marL="171450" indent="-171450">
              <a:buFont typeface="Arial" panose="020B0604020202020204" pitchFamily="34" charset="0"/>
              <a:buChar char="•"/>
              <a:defRPr/>
            </a:pP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sz="1200" dirty="0">
                <a:latin typeface="Arial" panose="020B0604020202020204" pitchFamily="34" charset="0"/>
                <a:cs typeface="Arial" panose="020B0604020202020204" pitchFamily="34" charset="0"/>
              </a:rPr>
              <a:t>In case of treatment failure (continued smoking), </a:t>
            </a:r>
            <a:r>
              <a:rPr lang="en-GB" sz="1200" b="1" dirty="0">
                <a:latin typeface="Arial" panose="020B0604020202020204" pitchFamily="34" charset="0"/>
                <a:cs typeface="Arial" panose="020B0604020202020204" pitchFamily="34" charset="0"/>
              </a:rPr>
              <a:t>Cytisine should be discontinued and may be resumed after two to three months.</a:t>
            </a:r>
          </a:p>
          <a:p>
            <a:pPr marL="171450" indent="-171450">
              <a:buFont typeface="Arial" panose="020B0604020202020204" pitchFamily="34" charset="0"/>
              <a:buChar char="•"/>
              <a:defRPr/>
            </a:pPr>
            <a:endParaRPr lang="en-GB" sz="1200" dirty="0">
              <a:latin typeface="Arial" panose="020B0604020202020204" pitchFamily="34" charset="0"/>
              <a:cs typeface="Arial" panose="020B0604020202020204" pitchFamily="34" charset="0"/>
            </a:endParaRPr>
          </a:p>
          <a:p>
            <a:pPr marL="171450" marR="0" lvl="0" indent="-171450" algn="just" defTabSz="457200" rtl="0" eaLnBrk="0" fontAlgn="base" latinLnBrk="0" hangingPunct="0">
              <a:lnSpc>
                <a:spcPct val="115000"/>
              </a:lnSpc>
              <a:spcBef>
                <a:spcPct val="30000"/>
              </a:spcBef>
              <a:spcAft>
                <a:spcPts val="1000"/>
              </a:spcAft>
              <a:buClrTx/>
              <a:buSzTx/>
              <a:buFont typeface="Arial" panose="020B0604020202020204" pitchFamily="34" charset="0"/>
              <a:buChar char="•"/>
              <a:tabLst/>
              <a:defRPr/>
            </a:pPr>
            <a:r>
              <a:rPr lang="en-CA" sz="1200" dirty="0">
                <a:solidFill>
                  <a:srgbClr val="3F3F3F"/>
                </a:solidFill>
                <a:effectLst/>
                <a:latin typeface="Arial" panose="020B0604020202020204" pitchFamily="34" charset="0"/>
                <a:cs typeface="Arial" panose="020B0604020202020204" pitchFamily="34" charset="0"/>
              </a:rPr>
              <a:t>If patients start cytisine as an inpatient, they should be given the remainder of the pack to take home so they can complete the course of treatment.</a:t>
            </a:r>
          </a:p>
          <a:p>
            <a:pPr marL="342900" indent="-342900" algn="just">
              <a:lnSpc>
                <a:spcPct val="115000"/>
              </a:lnSpc>
              <a:spcAft>
                <a:spcPts val="1000"/>
              </a:spcAft>
              <a:buFont typeface="Symbol" pitchFamily="2" charset="2"/>
              <a:buChar char=""/>
            </a:pPr>
            <a:endParaRPr lang="en-CA" sz="1200" dirty="0">
              <a:effectLst/>
              <a:latin typeface="Arial" panose="020B0604020202020204" pitchFamily="34" charset="0"/>
              <a:ea typeface="Calibri" panose="020F0502020204030204" pitchFamily="34" charset="0"/>
              <a:cs typeface="Arial" panose="020B0604020202020204" pitchFamily="34" charset="0"/>
            </a:endParaRPr>
          </a:p>
          <a:p>
            <a:endParaRPr lang="en-GB" sz="12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633D56F3-A0EA-7200-7805-9EEC4D840D16}"/>
              </a:ext>
            </a:extLst>
          </p:cNvPr>
          <p:cNvSpPr>
            <a:spLocks noGrp="1"/>
          </p:cNvSpPr>
          <p:nvPr>
            <p:ph type="sldNum" sz="quarter" idx="5"/>
          </p:nvPr>
        </p:nvSpPr>
        <p:spPr/>
        <p:txBody>
          <a:bodyPr/>
          <a:lstStyle/>
          <a:p>
            <a:pPr>
              <a:defRPr/>
            </a:pPr>
            <a:fld id="{242A2382-4541-B845-B6D5-E8B5A330E247}" type="slidenum">
              <a:rPr lang="en-US" smtClean="0"/>
              <a:pPr>
                <a:defRPr/>
              </a:pPr>
              <a:t>87</a:t>
            </a:fld>
            <a:endParaRPr lang="en-US" dirty="0"/>
          </a:p>
        </p:txBody>
      </p:sp>
    </p:spTree>
    <p:extLst>
      <p:ext uri="{BB962C8B-B14F-4D97-AF65-F5344CB8AC3E}">
        <p14:creationId xmlns:p14="http://schemas.microsoft.com/office/powerpoint/2010/main" val="58253863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3A9B7-83A8-18D5-5431-36D7A2FAF4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43C5D9-7DDC-EBE0-6970-63C9B0FC0B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1EA413-39C2-8698-C8B6-3B84FEEA65FD}"/>
              </a:ext>
            </a:extLst>
          </p:cNvPr>
          <p:cNvSpPr>
            <a:spLocks noGrp="1"/>
          </p:cNvSpPr>
          <p:nvPr>
            <p:ph type="body" idx="1"/>
          </p:nvPr>
        </p:nvSpPr>
        <p:spPr/>
        <p:txBody>
          <a:bodyPr>
            <a:normAutofit fontScale="92500" lnSpcReduction="10000"/>
          </a:bodyPr>
          <a:lstStyle/>
          <a:p>
            <a:pPr marL="0" indent="0">
              <a:buFont typeface="Arial" panose="020B0604020202020204" pitchFamily="34" charset="0"/>
              <a:buNone/>
            </a:pPr>
            <a:r>
              <a:rPr lang="en-GB" sz="1200" dirty="0">
                <a:effectLst/>
                <a:latin typeface="Arial" panose="020B0604020202020204" pitchFamily="34" charset="0"/>
                <a:cs typeface="Arial" panose="020B0604020202020204" pitchFamily="34" charset="0"/>
              </a:rPr>
              <a:t>According to the Summary of Product Characteristics, </a:t>
            </a:r>
            <a:r>
              <a:rPr lang="en-GB" sz="1200" b="1" dirty="0">
                <a:effectLst/>
                <a:latin typeface="Arial" panose="020B0604020202020204" pitchFamily="34" charset="0"/>
                <a:cs typeface="Arial" panose="020B0604020202020204" pitchFamily="34" charset="0"/>
              </a:rPr>
              <a:t>Cytisine</a:t>
            </a:r>
            <a:r>
              <a:rPr lang="en-GB" sz="1200" dirty="0">
                <a:effectLst/>
                <a:latin typeface="Arial" panose="020B0604020202020204" pitchFamily="34" charset="0"/>
                <a:cs typeface="Arial" panose="020B0604020202020204" pitchFamily="34" charset="0"/>
              </a:rPr>
              <a:t> </a:t>
            </a:r>
            <a:r>
              <a:rPr lang="en-GB" sz="1200" b="1" dirty="0">
                <a:effectLst/>
                <a:latin typeface="Arial" panose="020B0604020202020204" pitchFamily="34" charset="0"/>
                <a:cs typeface="Arial" panose="020B0604020202020204" pitchFamily="34" charset="0"/>
              </a:rPr>
              <a:t>should</a:t>
            </a:r>
            <a:r>
              <a:rPr lang="en-GB" sz="1200" dirty="0">
                <a:effectLst/>
                <a:latin typeface="Arial" panose="020B0604020202020204" pitchFamily="34" charset="0"/>
                <a:cs typeface="Arial" panose="020B0604020202020204" pitchFamily="34" charset="0"/>
              </a:rPr>
              <a:t> </a:t>
            </a:r>
            <a:r>
              <a:rPr lang="en-GB" sz="1200" b="1" dirty="0">
                <a:effectLst/>
                <a:latin typeface="Arial" panose="020B0604020202020204" pitchFamily="34" charset="0"/>
                <a:cs typeface="Arial" panose="020B0604020202020204" pitchFamily="34" charset="0"/>
              </a:rPr>
              <a:t>not be used if patients have/are</a:t>
            </a:r>
            <a:r>
              <a:rPr lang="en-GB" sz="1200" dirty="0">
                <a:effectLst/>
                <a:latin typeface="Arial" panose="020B0604020202020204" pitchFamily="34" charset="0"/>
                <a:cs typeface="Arial" panose="020B0604020202020204" pitchFamily="34" charset="0"/>
              </a:rPr>
              <a:t>:</a:t>
            </a:r>
          </a:p>
          <a:p>
            <a:pPr marL="0" indent="0">
              <a:buFont typeface="Arial" panose="020B0604020202020204" pitchFamily="34" charset="0"/>
              <a:buNone/>
            </a:pPr>
            <a:endParaRPr lang="en-GB" sz="1200" dirty="0">
              <a:effectLst/>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dirty="0">
                <a:effectLst/>
                <a:latin typeface="Arial" panose="020B0604020202020204" pitchFamily="34" charset="0"/>
                <a:cs typeface="Arial" panose="020B0604020202020204" pitchFamily="34" charset="0"/>
              </a:rPr>
              <a:t>hypersensitivity to cytisine or any of the excipients (non-active ingredients): mannitol, microcrystalline cellulose, magnesium stearate, glycerol dibehenate and hypromellose </a:t>
            </a: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over 65 years of age</a:t>
            </a: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under 18</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dirty="0">
                <a:effectLst/>
                <a:latin typeface="Arial" panose="020B0604020202020204" pitchFamily="34" charset="0"/>
                <a:cs typeface="Arial" panose="020B0604020202020204" pitchFamily="34" charset="0"/>
              </a:rPr>
              <a:t>pregnant or breastfeeding</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dirty="0">
                <a:effectLst/>
                <a:latin typeface="Arial" panose="020B0604020202020204" pitchFamily="34" charset="0"/>
                <a:cs typeface="Arial" panose="020B0604020202020204" pitchFamily="34" charset="0"/>
              </a:rPr>
              <a:t>kidney or liver impairment</a:t>
            </a: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unstable angina (chest pain caused by reduced blood supply to the heart) </a:t>
            </a: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recent myocardial infarction (heart attack) </a:t>
            </a: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clinically significant arrhythmias (irregular or abnormal heart rhythm) </a:t>
            </a: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had a recent stroke</a:t>
            </a:r>
          </a:p>
          <a:p>
            <a:endParaRPr lang="en-GB" sz="1200" dirty="0">
              <a:effectLst/>
              <a:latin typeface="Arial" panose="020B0604020202020204" pitchFamily="34" charset="0"/>
              <a:cs typeface="Arial" panose="020B0604020202020204" pitchFamily="34" charset="0"/>
            </a:endParaRPr>
          </a:p>
          <a:p>
            <a:r>
              <a:rPr lang="en-GB" sz="1200" dirty="0">
                <a:effectLst/>
                <a:latin typeface="Arial" panose="020B0604020202020204" pitchFamily="34" charset="0"/>
                <a:cs typeface="Arial" panose="020B0604020202020204" pitchFamily="34" charset="0"/>
              </a:rPr>
              <a:t>Women of childbearing age using hormonal contraception should </a:t>
            </a:r>
            <a:r>
              <a:rPr lang="en-GB" sz="1200" b="1" dirty="0">
                <a:effectLst/>
                <a:latin typeface="Arial" panose="020B0604020202020204" pitchFamily="34" charset="0"/>
                <a:cs typeface="Arial" panose="020B0604020202020204" pitchFamily="34" charset="0"/>
              </a:rPr>
              <a:t>add a secondary barrier method whilst taking cytisine </a:t>
            </a:r>
            <a:r>
              <a:rPr lang="en-GB" sz="1200" dirty="0">
                <a:effectLst/>
                <a:latin typeface="Arial" panose="020B0604020202020204" pitchFamily="34" charset="0"/>
                <a:cs typeface="Arial" panose="020B0604020202020204" pitchFamily="34" charset="0"/>
              </a:rPr>
              <a:t>as its impact on the effectiveness of oral contraceptives is not known. </a:t>
            </a:r>
          </a:p>
          <a:p>
            <a:endParaRPr lang="en-GB" sz="1200" dirty="0">
              <a:effectLst/>
              <a:latin typeface="Arial" panose="020B0604020202020204" pitchFamily="34" charset="0"/>
              <a:cs typeface="Arial" panose="020B0604020202020204" pitchFamily="34" charset="0"/>
            </a:endParaRPr>
          </a:p>
          <a:p>
            <a:pPr marL="0" indent="0" eaLnBrk="1" hangingPunct="1">
              <a:lnSpc>
                <a:spcPct val="90000"/>
              </a:lnSpc>
              <a:buFont typeface="Arial" panose="020B0604020202020204" pitchFamily="34" charset="0"/>
              <a:buNone/>
            </a:pPr>
            <a:r>
              <a:rPr lang="en-GB" sz="1200" b="1" dirty="0">
                <a:latin typeface="Arial" panose="020B0604020202020204" pitchFamily="34" charset="0"/>
                <a:ea typeface="ＭＳ Ｐゴシック" charset="0"/>
                <a:cs typeface="Arial" panose="020B0604020202020204" pitchFamily="34" charset="0"/>
              </a:rPr>
              <a:t>Drug interactions</a:t>
            </a:r>
          </a:p>
          <a:p>
            <a:pPr marL="171450" marR="0" lvl="0" indent="-171450" algn="l" defTabSz="457200" rtl="0" eaLnBrk="1" fontAlgn="base" latinLnBrk="0" hangingPunct="1">
              <a:lnSpc>
                <a:spcPct val="90000"/>
              </a:lnSpc>
              <a:spcBef>
                <a:spcPct val="30000"/>
              </a:spcBef>
              <a:spcAft>
                <a:spcPct val="0"/>
              </a:spcAft>
              <a:buClrTx/>
              <a:buSzTx/>
              <a:buFont typeface="Arial" panose="020B0604020202020204" pitchFamily="34" charset="0"/>
              <a:buChar char="•"/>
              <a:tabLst/>
              <a:defRPr/>
            </a:pPr>
            <a:r>
              <a:rPr lang="en-GB" sz="1200" b="0" dirty="0">
                <a:latin typeface="Arial" panose="020B0604020202020204" pitchFamily="34" charset="0"/>
                <a:cs typeface="Arial" panose="020B0604020202020204" pitchFamily="34" charset="0"/>
              </a:rPr>
              <a:t>anti-tuberculosis drugs. </a:t>
            </a:r>
          </a:p>
          <a:p>
            <a:pPr marL="171450" marR="0" lvl="0" indent="-171450" algn="l" defTabSz="457200" rtl="0" eaLnBrk="1" fontAlgn="base" latinLnBrk="0" hangingPunct="1">
              <a:lnSpc>
                <a:spcPct val="90000"/>
              </a:lnSpc>
              <a:spcBef>
                <a:spcPct val="30000"/>
              </a:spcBef>
              <a:spcAft>
                <a:spcPct val="0"/>
              </a:spcAft>
              <a:buClrTx/>
              <a:buSzTx/>
              <a:buFont typeface="Arial" panose="020B0604020202020204" pitchFamily="34" charset="0"/>
              <a:buChar char="•"/>
              <a:tabLst/>
              <a:defRPr/>
            </a:pPr>
            <a:endParaRPr lang="en-GB" sz="1200" b="0" dirty="0">
              <a:latin typeface="Arial" panose="020B0604020202020204" pitchFamily="34" charset="0"/>
              <a:ea typeface="ＭＳ Ｐゴシック" charset="0"/>
              <a:cs typeface="Arial" panose="020B0604020202020204" pitchFamily="34" charset="0"/>
            </a:endParaRPr>
          </a:p>
          <a:p>
            <a:pPr marL="171450" marR="0" lvl="0" indent="-171450" algn="l" defTabSz="457200" rtl="0" eaLnBrk="1" fontAlgn="base" latinLnBrk="0" hangingPunct="1">
              <a:lnSpc>
                <a:spcPct val="90000"/>
              </a:lnSpc>
              <a:spcBef>
                <a:spcPct val="30000"/>
              </a:spcBef>
              <a:spcAft>
                <a:spcPct val="0"/>
              </a:spcAft>
              <a:buClrTx/>
              <a:buSzTx/>
              <a:buFont typeface="Arial" panose="020B0604020202020204" pitchFamily="34" charset="0"/>
              <a:buChar char="•"/>
              <a:tabLst/>
              <a:defRPr/>
            </a:pPr>
            <a:endParaRPr lang="en-GB" sz="1200" b="0" dirty="0">
              <a:latin typeface="Arial" panose="020B0604020202020204" pitchFamily="34" charset="0"/>
              <a:ea typeface="ＭＳ Ｐゴシック" charset="0"/>
              <a:cs typeface="Arial" panose="020B0604020202020204" pitchFamily="34" charset="0"/>
            </a:endParaRPr>
          </a:p>
          <a:p>
            <a:endParaRPr lang="en-GB" sz="1200" dirty="0">
              <a:effectLst/>
              <a:latin typeface="Arial" panose="020B0604020202020204" pitchFamily="34"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p:txBody>
      </p:sp>
      <p:sp>
        <p:nvSpPr>
          <p:cNvPr id="4" name="Slide Number Placeholder 3">
            <a:extLst>
              <a:ext uri="{FF2B5EF4-FFF2-40B4-BE49-F238E27FC236}">
                <a16:creationId xmlns:a16="http://schemas.microsoft.com/office/drawing/2014/main" id="{B3A6F0E6-6DE8-083D-E9E2-EF0934F2DF3B}"/>
              </a:ext>
            </a:extLst>
          </p:cNvPr>
          <p:cNvSpPr>
            <a:spLocks noGrp="1"/>
          </p:cNvSpPr>
          <p:nvPr>
            <p:ph type="sldNum" sz="quarter" idx="5"/>
          </p:nvPr>
        </p:nvSpPr>
        <p:spPr/>
        <p:txBody>
          <a:bodyPr/>
          <a:lstStyle/>
          <a:p>
            <a:pPr>
              <a:defRPr/>
            </a:pPr>
            <a:fld id="{242A2382-4541-B845-B6D5-E8B5A330E247}" type="slidenum">
              <a:rPr lang="en-US" smtClean="0"/>
              <a:pPr>
                <a:defRPr/>
              </a:pPr>
              <a:t>88</a:t>
            </a:fld>
            <a:endParaRPr lang="en-US" dirty="0"/>
          </a:p>
        </p:txBody>
      </p:sp>
    </p:spTree>
    <p:extLst>
      <p:ext uri="{BB962C8B-B14F-4D97-AF65-F5344CB8AC3E}">
        <p14:creationId xmlns:p14="http://schemas.microsoft.com/office/powerpoint/2010/main" val="257257598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268322-3D81-5B97-2A2A-6726A5B3C6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05F60D-D786-2B54-6816-7C74F51569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0401DA-42A2-DED8-36CA-650128BEE866}"/>
              </a:ext>
            </a:extLst>
          </p:cNvPr>
          <p:cNvSpPr>
            <a:spLocks noGrp="1"/>
          </p:cNvSpPr>
          <p:nvPr>
            <p:ph type="body" idx="1"/>
          </p:nvPr>
        </p:nvSpPr>
        <p:spPr/>
        <p:txBody>
          <a:bodyPr>
            <a:normAutofit fontScale="85000" lnSpcReduction="20000"/>
          </a:bodyPr>
          <a:lstStyle/>
          <a:p>
            <a:r>
              <a:rPr lang="en-GB" sz="1200" dirty="0">
                <a:effectLst/>
                <a:latin typeface="Arial" panose="020B0604020202020204" pitchFamily="34" charset="0"/>
                <a:cs typeface="Arial" panose="020B0604020202020204" pitchFamily="34" charset="0"/>
              </a:rPr>
              <a:t>According to the Summary of Product Characteristics, Cytisine should be taken </a:t>
            </a:r>
            <a:r>
              <a:rPr lang="en-GB" sz="1200" b="1" dirty="0">
                <a:effectLst/>
                <a:latin typeface="Arial" panose="020B0604020202020204" pitchFamily="34" charset="0"/>
                <a:cs typeface="Arial" panose="020B0604020202020204" pitchFamily="34" charset="0"/>
              </a:rPr>
              <a:t>with caution </a:t>
            </a:r>
            <a:r>
              <a:rPr lang="en-GB" sz="1200" dirty="0">
                <a:effectLst/>
                <a:latin typeface="Arial" panose="020B0604020202020204" pitchFamily="34" charset="0"/>
                <a:cs typeface="Arial" panose="020B0604020202020204" pitchFamily="34" charset="0"/>
              </a:rPr>
              <a:t>if patients have:</a:t>
            </a:r>
            <a:r>
              <a:rPr lang="en-GB" sz="1200" dirty="0">
                <a:latin typeface="Arial" panose="020B0604020202020204" pitchFamily="34" charset="0"/>
                <a:cs typeface="Arial" panose="020B0604020202020204" pitchFamily="34" charset="0"/>
              </a:rPr>
              <a:t> </a:t>
            </a:r>
          </a:p>
          <a:p>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ischemic heart disease</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heart failure</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hypertension (high blood pressure)</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pheochromocytoma (tumour in the adrenal glands)</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atherosclerosis (thickening or hardening of the arteries) and other peripheral vascular diseases</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gastric and duodenal ulcer</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gastroesophageal reflux disease</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hyperthyroidism (overactive thyroid)</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diabetes</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a:effectLst/>
                <a:latin typeface="Arial" panose="020B0604020202020204" pitchFamily="34" charset="0"/>
                <a:cs typeface="Arial" panose="020B0604020202020204" pitchFamily="34" charset="0"/>
              </a:rPr>
              <a:t>schizophrenia</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a:buFont typeface="Arial" panose="020B0604020202020204" pitchFamily="34" charset="0"/>
              <a:buNone/>
            </a:pPr>
            <a:endParaRPr lang="en-GB" sz="1200" dirty="0">
              <a:effectLst/>
              <a:latin typeface="Arial" panose="020B0604020202020204" pitchFamily="34" charset="0"/>
              <a:cs typeface="Arial" panose="020B0604020202020204" pitchFamily="34" charset="0"/>
            </a:endParaRPr>
          </a:p>
          <a:p>
            <a:pPr>
              <a:buFont typeface="Arial" panose="020B0604020202020204" pitchFamily="34" charset="0"/>
              <a:buNone/>
            </a:pPr>
            <a:r>
              <a:rPr lang="en-GB" sz="1200" dirty="0">
                <a:effectLst/>
                <a:latin typeface="Arial" panose="020B0604020202020204" pitchFamily="34" charset="0"/>
                <a:cs typeface="Arial" panose="020B0604020202020204" pitchFamily="34" charset="0"/>
              </a:rPr>
              <a:t>This </a:t>
            </a:r>
            <a:r>
              <a:rPr lang="en-GB" sz="1200" b="1" dirty="0">
                <a:effectLst/>
                <a:latin typeface="Arial" panose="020B0604020202020204" pitchFamily="34" charset="0"/>
                <a:cs typeface="Arial" panose="020B0604020202020204" pitchFamily="34" charset="0"/>
              </a:rPr>
              <a:t>does not mean </a:t>
            </a:r>
            <a:r>
              <a:rPr lang="en-GB" sz="1200" dirty="0">
                <a:effectLst/>
                <a:latin typeface="Arial" panose="020B0604020202020204" pitchFamily="34" charset="0"/>
                <a:cs typeface="Arial" panose="020B0604020202020204" pitchFamily="34" charset="0"/>
              </a:rPr>
              <a:t>that Cytisine should not be used, but that the caution should be discussed with the patient and additional vigilance adopted to check for any possible worsening of these conditions.</a:t>
            </a:r>
            <a:r>
              <a:rPr lang="en-GB" sz="1200" dirty="0">
                <a:latin typeface="Arial" panose="020B0604020202020204" pitchFamily="34" charset="0"/>
                <a:cs typeface="Arial" panose="020B0604020202020204" pitchFamily="34" charset="0"/>
              </a:rPr>
              <a:t> </a:t>
            </a:r>
            <a:endParaRPr lang="en-GB" sz="1200" dirty="0">
              <a:effectLst/>
              <a:latin typeface="Arial" panose="020B0604020202020204" pitchFamily="34" charset="0"/>
              <a:cs typeface="Arial" panose="020B0604020202020204" pitchFamily="34" charset="0"/>
            </a:endParaRPr>
          </a:p>
          <a:p>
            <a:pPr marL="0" marR="0" indent="0" algn="l" defTabSz="457200">
              <a:lnSpc>
                <a:spcPct val="100000"/>
              </a:lnSpc>
              <a:buClrTx/>
              <a:buSzTx/>
              <a:buFont typeface="Arial" panose="020B0604020202020204" pitchFamily="34" charset="0"/>
              <a:buChar char="•"/>
              <a:tabLst/>
              <a:defRPr/>
            </a:pPr>
            <a:endParaRPr lang="en-GB"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a:buFont typeface="Arial" panose="020B0604020202020204" pitchFamily="34" charset="0"/>
              <a:buNone/>
              <a:defRPr/>
            </a:pPr>
            <a:r>
              <a:rPr lang="en-GB" sz="1200" dirty="0">
                <a:latin typeface="Arial" panose="020B0604020202020204" pitchFamily="34" charset="0"/>
                <a:cs typeface="Arial" panose="020B0604020202020204" pitchFamily="34" charset="0"/>
              </a:rPr>
              <a:t>From the SPC - Depressed mood, rarely including suicidal ideation and suicide attempt, may be a symptom of nicotine withdrawal. </a:t>
            </a:r>
            <a:r>
              <a:rPr lang="en-GB" sz="1200" b="1" dirty="0">
                <a:latin typeface="Arial" panose="020B0604020202020204" pitchFamily="34" charset="0"/>
                <a:cs typeface="Arial" panose="020B0604020202020204" pitchFamily="34" charset="0"/>
              </a:rPr>
              <a:t>Clinicians should be aware of the possible emergence of serious neuropsychiatric symptoms in patients attempting to quit smoking with or without treatment. </a:t>
            </a:r>
            <a:r>
              <a:rPr lang="en-GB" sz="1200" dirty="0">
                <a:latin typeface="Arial" panose="020B0604020202020204" pitchFamily="34" charset="0"/>
                <a:cs typeface="Arial" panose="020B0604020202020204" pitchFamily="34" charset="0"/>
              </a:rPr>
              <a:t>History of psychiatric disorders Smoking cessation, with or without pharmacotherapy, has been associated with exacerbation of underlying psychiatric illness (e.g. depression). </a:t>
            </a:r>
            <a:r>
              <a:rPr lang="en-GB" sz="1200" b="1" dirty="0">
                <a:latin typeface="Arial" panose="020B0604020202020204" pitchFamily="34" charset="0"/>
                <a:cs typeface="Arial" panose="020B0604020202020204" pitchFamily="34" charset="0"/>
              </a:rPr>
              <a:t>Care should be taken with patients with a history of psychiatric illness and patients should be advised accordingly.</a:t>
            </a:r>
            <a:endParaRPr lang="en-GB" sz="1200" b="1"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eaLnBrk="1" fontAlgn="auto" hangingPunct="1">
              <a:spcBef>
                <a:spcPts val="0"/>
              </a:spcBef>
              <a:spcAft>
                <a:spcPts val="0"/>
              </a:spcAft>
              <a:defRPr/>
            </a:pPr>
            <a:endParaRPr lang="en-US" sz="1200" b="1" dirty="0">
              <a:latin typeface="Arial" panose="020B0604020202020204" pitchFamily="34" charset="0"/>
              <a:ea typeface="ＭＳ Ｐゴシック" panose="020B0600070205080204" pitchFamily="34" charset="-128"/>
              <a:cs typeface="Arial" panose="020B0604020202020204" pitchFamily="34" charset="0"/>
            </a:endParaRPr>
          </a:p>
          <a:p>
            <a:pPr eaLnBrk="1" fontAlgn="auto" hangingPunct="1">
              <a:spcBef>
                <a:spcPts val="0"/>
              </a:spcBef>
              <a:spcAft>
                <a:spcPts val="0"/>
              </a:spcAft>
              <a:defRPr/>
            </a:pPr>
            <a:endParaRPr lang="en-US" sz="1200"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4" name="Slide Number Placeholder 3">
            <a:extLst>
              <a:ext uri="{FF2B5EF4-FFF2-40B4-BE49-F238E27FC236}">
                <a16:creationId xmlns:a16="http://schemas.microsoft.com/office/drawing/2014/main" id="{C30FA079-9556-FE77-3513-96BEDC0EBD9A}"/>
              </a:ext>
            </a:extLst>
          </p:cNvPr>
          <p:cNvSpPr>
            <a:spLocks noGrp="1"/>
          </p:cNvSpPr>
          <p:nvPr>
            <p:ph type="sldNum" sz="quarter" idx="5"/>
          </p:nvPr>
        </p:nvSpPr>
        <p:spPr/>
        <p:txBody>
          <a:bodyPr/>
          <a:lstStyle/>
          <a:p>
            <a:pPr>
              <a:defRPr/>
            </a:pPr>
            <a:fld id="{242A2382-4541-B845-B6D5-E8B5A330E247}" type="slidenum">
              <a:rPr lang="en-US" smtClean="0"/>
              <a:pPr>
                <a:defRPr/>
              </a:pPr>
              <a:t>89</a:t>
            </a:fld>
            <a:endParaRPr lang="en-US" dirty="0"/>
          </a:p>
        </p:txBody>
      </p:sp>
    </p:spTree>
    <p:extLst>
      <p:ext uri="{BB962C8B-B14F-4D97-AF65-F5344CB8AC3E}">
        <p14:creationId xmlns:p14="http://schemas.microsoft.com/office/powerpoint/2010/main" val="20431514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The inpatient care bundle include specialist assess and treatment plan throughout the patients admission to hospital. The care bundle is the responsibility of the tobacco dependence team to deliver.  This will include a initial consult in which an assessment is completed and treatment plan developed. It is best practice for this initial contact to occur within 24 hours of admission. However it is understood that some patients may benefit from early contact, and also that some patients may not be stable enough to be seem in the first 24 hours after admission.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2A2382-4541-B845-B6D5-E8B5A330E247}"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217266138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CC111-3239-BE2E-EC94-EAAE64BCA7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B0F3C8-E577-C352-B4EF-8814613CA7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1245C4-6C9B-F28F-CD82-7EA99CE0A685}"/>
              </a:ext>
            </a:extLst>
          </p:cNvPr>
          <p:cNvSpPr>
            <a:spLocks noGrp="1"/>
          </p:cNvSpPr>
          <p:nvPr>
            <p:ph type="body" idx="1"/>
          </p:nvPr>
        </p:nvSpPr>
        <p:spPr/>
        <p:txBody>
          <a:bodyPr>
            <a:normAutofit/>
          </a:bodyPr>
          <a:lstStyle/>
          <a:p>
            <a:pPr defTabSz="914400">
              <a:defRPr/>
            </a:pPr>
            <a:r>
              <a:rPr lang="en-GB" b="1" dirty="0"/>
              <a:t>Like all medicines, Cytisine can cause side effects, although not everybody will experience them</a:t>
            </a:r>
            <a:r>
              <a:rPr lang="en-GB" dirty="0"/>
              <a:t>. </a:t>
            </a:r>
            <a:endParaRPr lang="en-US" dirty="0"/>
          </a:p>
          <a:p>
            <a:pPr defTabSz="914400">
              <a:defRPr/>
            </a:pPr>
            <a:endParaRPr lang="en-GB" dirty="0"/>
          </a:p>
          <a:p>
            <a:pPr defTabSz="914400">
              <a:defRPr/>
            </a:pPr>
            <a:r>
              <a:rPr lang="en-GB" dirty="0">
                <a:latin typeface="Century Gothic"/>
              </a:rPr>
              <a:t>Mild to moderate side effects are the most likely to occur, more frequently concerning the gastrointestinal tract.</a:t>
            </a:r>
            <a:br>
              <a:rPr lang="en-GB" dirty="0"/>
            </a:br>
            <a:br>
              <a:rPr lang="en-GB" dirty="0"/>
            </a:br>
            <a:r>
              <a:rPr lang="en-GB" dirty="0">
                <a:latin typeface="Century Gothic"/>
              </a:rPr>
              <a:t>Most adverse reactions occur when Cytisine is started and resolve during treatment.</a:t>
            </a:r>
            <a:br>
              <a:rPr lang="en-GB" dirty="0"/>
            </a:br>
            <a:endParaRPr lang="en-GB" dirty="0"/>
          </a:p>
          <a:p>
            <a:pPr defTabSz="914400">
              <a:defRPr/>
            </a:pPr>
            <a:r>
              <a:rPr lang="en-GB" dirty="0">
                <a:latin typeface="Century Gothic"/>
              </a:rPr>
              <a:t>Clinical studies and experience indicate </a:t>
            </a:r>
            <a:r>
              <a:rPr lang="en-GB" b="1" dirty="0">
                <a:latin typeface="Century Gothic"/>
              </a:rPr>
              <a:t>good tolerability of Cytisine</a:t>
            </a:r>
            <a:r>
              <a:rPr lang="en-GB" dirty="0">
                <a:latin typeface="Century Gothic"/>
              </a:rPr>
              <a:t>. The proportion of patients in research studies who discontinued treatment because of adverse reactions was 6–15.5% and in controlled studies it was comparable to the proportion in the placebo group. </a:t>
            </a:r>
            <a:endParaRPr lang="en-US" dirty="0">
              <a:latin typeface="Century Gothic"/>
            </a:endParaRPr>
          </a:p>
          <a:p>
            <a:pPr defTabSz="914400">
              <a:defRPr/>
            </a:pPr>
            <a:endParaRPr lang="en-GB" dirty="0"/>
          </a:p>
          <a:p>
            <a:pPr defTabSz="914400">
              <a:defRPr/>
            </a:pPr>
            <a:r>
              <a:rPr lang="en-GB" b="1" dirty="0">
                <a:latin typeface="Century Gothic"/>
              </a:rPr>
              <a:t>Cytisine has no influence on the ability to drive and use machines</a:t>
            </a:r>
            <a:r>
              <a:rPr lang="en-GB" dirty="0">
                <a:latin typeface="Century Gothic"/>
              </a:rPr>
              <a:t>. </a:t>
            </a:r>
            <a:endParaRPr lang="en-US" dirty="0">
              <a:latin typeface="Century Gothic"/>
            </a:endParaRPr>
          </a:p>
          <a:p>
            <a:pPr defTabSz="914400">
              <a:defRPr/>
            </a:pPr>
            <a:endParaRPr lang="en-US" dirty="0"/>
          </a:p>
          <a:p>
            <a:pPr marL="0" marR="0" indent="0" algn="l" defTabSz="914400">
              <a:lnSpc>
                <a:spcPct val="100000"/>
              </a:lnSpc>
              <a:spcBef>
                <a:spcPct val="30000"/>
              </a:spcBef>
              <a:spcAft>
                <a:spcPct val="0"/>
              </a:spcAft>
              <a:buClrTx/>
              <a:buSzTx/>
              <a:buFontTx/>
              <a:buNone/>
              <a:tabLst/>
              <a:defRPr/>
            </a:pPr>
            <a:endParaRPr lang="en-GB" dirty="0">
              <a:latin typeface="Arial"/>
              <a:ea typeface="ＭＳ Ｐゴシック"/>
              <a:cs typeface="Arial"/>
            </a:endParaRPr>
          </a:p>
        </p:txBody>
      </p:sp>
      <p:sp>
        <p:nvSpPr>
          <p:cNvPr id="4" name="Slide Number Placeholder 3">
            <a:extLst>
              <a:ext uri="{FF2B5EF4-FFF2-40B4-BE49-F238E27FC236}">
                <a16:creationId xmlns:a16="http://schemas.microsoft.com/office/drawing/2014/main" id="{2CEDA312-77A9-4009-9E5C-A3FB6444961B}"/>
              </a:ext>
            </a:extLst>
          </p:cNvPr>
          <p:cNvSpPr>
            <a:spLocks noGrp="1"/>
          </p:cNvSpPr>
          <p:nvPr>
            <p:ph type="sldNum" sz="quarter" idx="5"/>
          </p:nvPr>
        </p:nvSpPr>
        <p:spPr/>
        <p:txBody>
          <a:bodyPr/>
          <a:lstStyle/>
          <a:p>
            <a:pPr>
              <a:defRPr/>
            </a:pPr>
            <a:fld id="{242A2382-4541-B845-B6D5-E8B5A330E247}" type="slidenum">
              <a:rPr lang="en-US" smtClean="0"/>
              <a:pPr>
                <a:defRPr/>
              </a:pPr>
              <a:t>90</a:t>
            </a:fld>
            <a:endParaRPr lang="en-US" dirty="0"/>
          </a:p>
        </p:txBody>
      </p:sp>
    </p:spTree>
    <p:extLst>
      <p:ext uri="{BB962C8B-B14F-4D97-AF65-F5344CB8AC3E}">
        <p14:creationId xmlns:p14="http://schemas.microsoft.com/office/powerpoint/2010/main" val="186795636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F70D0C-2193-7134-96E6-785DD47981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29FF01-3B03-9EF0-E300-6DD17C177D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EA7468-F4AD-C854-59E8-E5EC2B8C5317}"/>
              </a:ext>
            </a:extLst>
          </p:cNvPr>
          <p:cNvSpPr>
            <a:spLocks noGrp="1"/>
          </p:cNvSpPr>
          <p:nvPr>
            <p:ph type="body" idx="1"/>
          </p:nvPr>
        </p:nvSpPr>
        <p:spPr/>
        <p:txBody>
          <a:bodyPr>
            <a:normAutofit fontScale="70000" lnSpcReduction="20000"/>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Concerns regarding the neuropsychiatric safety of varenicline have been raised and this has caused confusion within the medical community regarding the use of these medications for patients interested in stopping. Several recent well-designed trials have found no evidence to suggest an increase in neuropsychiatric events attributable to nicotine analogues.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EAGLES trial:</a:t>
            </a:r>
          </a:p>
          <a:p>
            <a:pPr marL="171450" indent="-171450">
              <a:buFont typeface="Arial" panose="020B0604020202020204" pitchFamily="34" charset="0"/>
              <a:buChar char="•"/>
            </a:pP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The largest and probably the most expensive smoking cessation trial ever.</a:t>
            </a:r>
          </a:p>
          <a:p>
            <a:pPr marL="171450" indent="-171450">
              <a:buFont typeface="Arial" panose="020B0604020202020204" pitchFamily="34" charset="0"/>
              <a:buChar char="•"/>
            </a:pPr>
            <a:r>
              <a:rPr lang="en-GB" altLang="en-US" sz="1200" b="0" i="0" kern="1200">
                <a:solidFill>
                  <a:schemeClr val="tx1"/>
                </a:solidFill>
                <a:latin typeface="Arial"/>
                <a:cs typeface="Arial"/>
              </a:rPr>
              <a:t>The EAGLES study was primarily designed to evaluate the neuropsychiatric safety of varenicline and bupropion, compared to placebo, in adults who smoke. The primary safety endpoint was a composite endpoint defined as the occurrence of at least one treatment-emergent severe adverse event of anxiety, depression, feeling abnormal, or hostility and/or the occurrence of at least one treatment-emergent moderate or severe adverse event of agitation, aggression, delusions, hallucinations, homicidal ideation, mania, panic, paranoia, psychosis, suicidal ideation, suicidal behaviour, or completed suicide.</a:t>
            </a:r>
          </a:p>
          <a:p>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There was </a:t>
            </a: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no significant increase in neuropsychiatric adverse events </a:t>
            </a: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with Champix or Zyban compared to NRT or placebo </a:t>
            </a: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in patients with or without a history of psychiatric disorder.</a:t>
            </a: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The safety and tolerability of varenicline in this study is in line with that seen in other clinical trials.</a:t>
            </a:r>
          </a:p>
          <a:p>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Patients taking varenicline in EAGLES </a:t>
            </a: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showed statistically superior continuous abstinence rates at weeks 9–12 and 9–24 compared with patients treated with placebo, bupropion or NRT patch.</a:t>
            </a:r>
          </a:p>
          <a:p>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We need to remember that low mood is a symptom of nicotine withdrawal </a:t>
            </a: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and not anything to do with the treatment patients are using</a:t>
            </a: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   </a:t>
            </a:r>
          </a:p>
          <a:p>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What we should do is keep an eye on all our patients who are stopping smoking (regardless of tobacco dependence aid used) and monitor their nicotine withdrawal symptoms weekly, especially those who have a history of psychiatric illnesses.  </a:t>
            </a:r>
          </a:p>
          <a:p>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If the patient themselves or the adviser is concerned about their mental health after stopping smoking, they should be advised to speak to their healthcare professional to ensure they receive the support they need in the longer term. If you have immediate concerns about the patient, deploy safeguarding policy.</a:t>
            </a: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endParaRPr lang="en-GB" altLang="en-US" dirty="0">
              <a:latin typeface="Arial" panose="020B0604020202020204" pitchFamily="34" charset="0"/>
              <a:cs typeface="Arial" panose="020B0604020202020204" pitchFamily="34" charset="0"/>
            </a:endParaRPr>
          </a:p>
          <a:p>
            <a:endParaRPr lang="en-GB" alt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3A7B80D1-C986-F8FD-C0BC-C570722DE772}"/>
              </a:ext>
            </a:extLst>
          </p:cNvPr>
          <p:cNvSpPr>
            <a:spLocks noGrp="1"/>
          </p:cNvSpPr>
          <p:nvPr>
            <p:ph type="sldNum" sz="quarter" idx="5"/>
          </p:nvPr>
        </p:nvSpPr>
        <p:spPr/>
        <p:txBody>
          <a:bodyPr/>
          <a:lstStyle/>
          <a:p>
            <a:pPr>
              <a:defRPr/>
            </a:pPr>
            <a:fld id="{242A2382-4541-B845-B6D5-E8B5A330E247}" type="slidenum">
              <a:rPr lang="en-US" smtClean="0"/>
              <a:pPr>
                <a:defRPr/>
              </a:pPr>
              <a:t>91</a:t>
            </a:fld>
            <a:endParaRPr lang="en-US" dirty="0"/>
          </a:p>
        </p:txBody>
      </p:sp>
    </p:spTree>
    <p:extLst>
      <p:ext uri="{BB962C8B-B14F-4D97-AF65-F5344CB8AC3E}">
        <p14:creationId xmlns:p14="http://schemas.microsoft.com/office/powerpoint/2010/main" val="36503198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965C5-BC2D-EFAD-2D4E-1FA797C4AF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498E09-6919-C445-1EF5-7E9C171DFC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FA7F2C-568E-3845-D367-E78AF38BA825}"/>
              </a:ext>
            </a:extLst>
          </p:cNvPr>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Varenicline</a:t>
            </a:r>
            <a:r>
              <a:rPr lang="en-US" sz="1200" b="0" i="0" kern="1200" baseline="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is not recommended for use in pregnant or breast feeing women and adolescents.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baseline="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Varenicline</a:t>
            </a:r>
            <a:r>
              <a:rPr lang="en-GB" sz="1200" b="0" i="0" kern="1200" baseline="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m</a:t>
            </a:r>
            <a:r>
              <a:rPr lang="en-GB"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ay have a minor or moderate influence on the ability to drive and use machines. Make sure medication does not affect mental alertness before commencing these activities</a:t>
            </a:r>
            <a:r>
              <a:rPr lang="en-CA" dirty="0">
                <a:effectLst/>
                <a:latin typeface="Arial" panose="020B0604020202020204" pitchFamily="34" charset="0"/>
                <a:cs typeface="Arial" panose="020B0604020202020204" pitchFamily="34" charset="0"/>
              </a:rPr>
              <a:t> </a:t>
            </a:r>
            <a:r>
              <a:rPr lang="en-CA"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until it is known whether this product affects ability to perform these activities.</a:t>
            </a:r>
            <a:endParaRPr lang="en-US" sz="1200" b="0" i="0" kern="1200" baseline="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baseline="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For patients with severe renal impairment (</a:t>
            </a: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creatinine clearance &lt; 30 ml/min.) </a:t>
            </a: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dose adjustment is necessary (0.5 mgs</a:t>
            </a:r>
            <a:r>
              <a:rPr lang="en-US" sz="1200" b="0" i="0" kern="1200" baseline="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twice daily)</a:t>
            </a: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The medication is not recommended for patients with end stage renal disease.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altLang="en-US" sz="1200" dirty="0">
                <a:solidFill>
                  <a:schemeClr val="bg1"/>
                </a:solidFill>
                <a:latin typeface="Arial" panose="020B0604020202020204" pitchFamily="34" charset="0"/>
                <a:cs typeface="Arial" panose="020B0604020202020204" pitchFamily="34" charset="0"/>
              </a:rPr>
              <a:t>Varenicline has no clinically meaningful drug interactions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endParaRPr>
          </a:p>
        </p:txBody>
      </p:sp>
      <p:sp>
        <p:nvSpPr>
          <p:cNvPr id="4" name="Slide Number Placeholder 3">
            <a:extLst>
              <a:ext uri="{FF2B5EF4-FFF2-40B4-BE49-F238E27FC236}">
                <a16:creationId xmlns:a16="http://schemas.microsoft.com/office/drawing/2014/main" id="{DD05F296-8A5B-FDAD-E241-116BBE459190}"/>
              </a:ext>
            </a:extLst>
          </p:cNvPr>
          <p:cNvSpPr>
            <a:spLocks noGrp="1"/>
          </p:cNvSpPr>
          <p:nvPr>
            <p:ph type="sldNum" sz="quarter" idx="5"/>
          </p:nvPr>
        </p:nvSpPr>
        <p:spPr/>
        <p:txBody>
          <a:bodyPr/>
          <a:lstStyle/>
          <a:p>
            <a:pPr>
              <a:defRPr/>
            </a:pPr>
            <a:fld id="{242A2382-4541-B845-B6D5-E8B5A330E247}" type="slidenum">
              <a:rPr lang="en-US" smtClean="0"/>
              <a:pPr>
                <a:defRPr/>
              </a:pPr>
              <a:t>92</a:t>
            </a:fld>
            <a:endParaRPr lang="en-US" dirty="0"/>
          </a:p>
        </p:txBody>
      </p:sp>
    </p:spTree>
    <p:extLst>
      <p:ext uri="{BB962C8B-B14F-4D97-AF65-F5344CB8AC3E}">
        <p14:creationId xmlns:p14="http://schemas.microsoft.com/office/powerpoint/2010/main" val="268099934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CC111-3239-BE2E-EC94-EAAE64BCA7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B0F3C8-E577-C352-B4EF-8814613CA7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1245C4-6C9B-F28F-CD82-7EA99CE0A685}"/>
              </a:ext>
            </a:extLst>
          </p:cNvPr>
          <p:cNvSpPr>
            <a:spLocks noGrp="1"/>
          </p:cNvSpPr>
          <p:nvPr>
            <p:ph type="body" idx="1"/>
          </p:nvPr>
        </p:nvSpPr>
        <p:spPr/>
        <p:txBody>
          <a:bodyPr>
            <a:normAutofit fontScale="925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Varenicline is generally well tolerated. </a:t>
            </a:r>
            <a:r>
              <a:rPr lang="en-GB" sz="1200" dirty="0">
                <a:latin typeface="Arial" panose="020B0604020202020204" pitchFamily="34" charset="0"/>
                <a:ea typeface="ＭＳ Ｐゴシック" charset="0"/>
                <a:cs typeface="Arial" panose="020B0604020202020204" pitchFamily="34" charset="0"/>
              </a:rPr>
              <a:t>Side effects generally resolves over time (first two weeks) and dose can be reduced if required</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1"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Points to note:</a:t>
            </a:r>
            <a:endParaRPr lang="en-CA"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Nausea</a:t>
            </a:r>
            <a:r>
              <a:rPr lang="en-US" sz="1200" b="0" i="0" kern="1200" baseline="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is the most common side effect reported. Nausea</a:t>
            </a: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is reported in approximately 30% of people</a:t>
            </a:r>
            <a:r>
              <a:rPr lang="en-US" sz="1200" b="0" i="0" kern="1200" baseline="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who use varenicline</a:t>
            </a: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 This nausea occurs because varenicline attaches to nicotinic receptors found in the gut.</a:t>
            </a:r>
            <a:endParaRPr lang="en-CA"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Most episodes of nausea begin in the first week of treatment and dissipate over the first 12 days of treatment. </a:t>
            </a:r>
            <a:endParaRPr lang="en-CA"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Nausea can be avoided by administering the drug together with food.</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Likewise having the patient rest a little after taking the medication.</a:t>
            </a: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Dose reduction can also reduce the overall incidence of nausea. </a:t>
            </a:r>
            <a:endParaRPr lang="en-CA"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rPr>
              <a:t>About 3% of patients will experience severe nausea and may need to discontinue the medication. </a:t>
            </a:r>
            <a:endParaRPr lang="en-CA"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Insomnia is another commonly reported adverse effect associated with varenicline in clinical trials. In general, insomnia occurred during the first four weeks of treatment with varenicline and became less common as treatment continued.</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1" dirty="0">
                <a:solidFill>
                  <a:schemeClr val="accent6"/>
                </a:solidFill>
                <a:latin typeface="Arial" panose="020B0604020202020204" pitchFamily="34" charset="0"/>
                <a:ea typeface="ＭＳ Ｐゴシック" charset="0"/>
                <a:cs typeface="Arial" panose="020B0604020202020204" pitchFamily="34" charset="0"/>
              </a:rPr>
              <a:t>NOT suicidal ideation or cardiac events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dirty="0">
              <a:latin typeface="Calibri" charset="0"/>
            </a:endParaRPr>
          </a:p>
        </p:txBody>
      </p:sp>
      <p:sp>
        <p:nvSpPr>
          <p:cNvPr id="4" name="Slide Number Placeholder 3">
            <a:extLst>
              <a:ext uri="{FF2B5EF4-FFF2-40B4-BE49-F238E27FC236}">
                <a16:creationId xmlns:a16="http://schemas.microsoft.com/office/drawing/2014/main" id="{2CEDA312-77A9-4009-9E5C-A3FB6444961B}"/>
              </a:ext>
            </a:extLst>
          </p:cNvPr>
          <p:cNvSpPr>
            <a:spLocks noGrp="1"/>
          </p:cNvSpPr>
          <p:nvPr>
            <p:ph type="sldNum" sz="quarter" idx="5"/>
          </p:nvPr>
        </p:nvSpPr>
        <p:spPr/>
        <p:txBody>
          <a:bodyPr/>
          <a:lstStyle/>
          <a:p>
            <a:pPr>
              <a:defRPr/>
            </a:pPr>
            <a:fld id="{242A2382-4541-B845-B6D5-E8B5A330E247}" type="slidenum">
              <a:rPr lang="en-US" smtClean="0"/>
              <a:pPr>
                <a:defRPr/>
              </a:pPr>
              <a:t>93</a:t>
            </a:fld>
            <a:endParaRPr lang="en-US" dirty="0"/>
          </a:p>
        </p:txBody>
      </p:sp>
    </p:spTree>
    <p:extLst>
      <p:ext uri="{BB962C8B-B14F-4D97-AF65-F5344CB8AC3E}">
        <p14:creationId xmlns:p14="http://schemas.microsoft.com/office/powerpoint/2010/main" val="410883267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58BE3-C556-C086-6EB8-38DDE90951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09491A-8463-769E-C316-6E441CF2E6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357266-2E74-68B4-0EB6-1D8FB1B417D7}"/>
              </a:ext>
            </a:extLst>
          </p:cNvPr>
          <p:cNvSpPr>
            <a:spLocks noGrp="1"/>
          </p:cNvSpPr>
          <p:nvPr>
            <p:ph type="body" idx="1"/>
          </p:nvPr>
        </p:nvSpPr>
        <p:spPr/>
        <p:txBody>
          <a:bodyPr/>
          <a:lstStyle/>
          <a:p>
            <a:r>
              <a:rPr lang="en-US" dirty="0">
                <a:latin typeface="Arial" panose="020B0604020202020204" pitchFamily="34" charset="0"/>
                <a:cs typeface="Arial" panose="020B0604020202020204" pitchFamily="34" charset="0"/>
              </a:rPr>
              <a:t>Trainers should make the point that the EAGLES study included stable community patients with severe mental illness</a:t>
            </a:r>
          </a:p>
        </p:txBody>
      </p:sp>
      <p:sp>
        <p:nvSpPr>
          <p:cNvPr id="4" name="Slide Number Placeholder 3">
            <a:extLst>
              <a:ext uri="{FF2B5EF4-FFF2-40B4-BE49-F238E27FC236}">
                <a16:creationId xmlns:a16="http://schemas.microsoft.com/office/drawing/2014/main" id="{C492CF02-C75F-73A4-0EEC-4256672894E8}"/>
              </a:ext>
            </a:extLst>
          </p:cNvPr>
          <p:cNvSpPr>
            <a:spLocks noGrp="1"/>
          </p:cNvSpPr>
          <p:nvPr>
            <p:ph type="sldNum" sz="quarter" idx="5"/>
          </p:nvPr>
        </p:nvSpPr>
        <p:spPr/>
        <p:txBody>
          <a:bodyPr/>
          <a:lstStyle/>
          <a:p>
            <a:pPr>
              <a:defRPr/>
            </a:pPr>
            <a:fld id="{242A2382-4541-B845-B6D5-E8B5A330E247}" type="slidenum">
              <a:rPr lang="en-US" smtClean="0"/>
              <a:pPr>
                <a:defRPr/>
              </a:pPr>
              <a:t>94</a:t>
            </a:fld>
            <a:endParaRPr lang="en-US" dirty="0"/>
          </a:p>
        </p:txBody>
      </p:sp>
    </p:spTree>
    <p:extLst>
      <p:ext uri="{BB962C8B-B14F-4D97-AF65-F5344CB8AC3E}">
        <p14:creationId xmlns:p14="http://schemas.microsoft.com/office/powerpoint/2010/main" val="282851235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8F42E-DBB6-0C37-158A-C9F5E1674B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902CB6-AB8C-14C8-A11E-8AFC113271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836E17-A341-448D-D358-BD601C197937}"/>
              </a:ext>
            </a:extLst>
          </p:cNvPr>
          <p:cNvSpPr>
            <a:spLocks noGrp="1"/>
          </p:cNvSpPr>
          <p:nvPr>
            <p:ph type="body" idx="1"/>
          </p:nvPr>
        </p:nvSpPr>
        <p:spPr/>
        <p:txBody>
          <a:bodyPr/>
          <a:lstStyle/>
          <a:p>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Bupropion</a:t>
            </a: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p:txBody>
      </p:sp>
      <p:sp>
        <p:nvSpPr>
          <p:cNvPr id="4" name="Slide Number Placeholder 3">
            <a:extLst>
              <a:ext uri="{FF2B5EF4-FFF2-40B4-BE49-F238E27FC236}">
                <a16:creationId xmlns:a16="http://schemas.microsoft.com/office/drawing/2014/main" id="{24FBB332-6CBE-CC36-05B0-118B9A7786ED}"/>
              </a:ext>
            </a:extLst>
          </p:cNvPr>
          <p:cNvSpPr>
            <a:spLocks noGrp="1"/>
          </p:cNvSpPr>
          <p:nvPr>
            <p:ph type="sldNum" sz="quarter" idx="5"/>
          </p:nvPr>
        </p:nvSpPr>
        <p:spPr/>
        <p:txBody>
          <a:bodyPr/>
          <a:lstStyle/>
          <a:p>
            <a:pPr>
              <a:defRPr/>
            </a:pPr>
            <a:fld id="{242A2382-4541-B845-B6D5-E8B5A330E247}" type="slidenum">
              <a:rPr lang="en-US" smtClean="0"/>
              <a:pPr>
                <a:defRPr/>
              </a:pPr>
              <a:t>95</a:t>
            </a:fld>
            <a:endParaRPr lang="en-US" dirty="0"/>
          </a:p>
        </p:txBody>
      </p:sp>
    </p:spTree>
    <p:extLst>
      <p:ext uri="{BB962C8B-B14F-4D97-AF65-F5344CB8AC3E}">
        <p14:creationId xmlns:p14="http://schemas.microsoft.com/office/powerpoint/2010/main" val="208211077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BE819B-97F0-F2CF-03D0-7D095CDF53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39366E-4837-925A-5A05-21DB2865AD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F4780F-DA6A-6A8A-E7E4-78E0D462EDC3}"/>
              </a:ext>
            </a:extLst>
          </p:cNvPr>
          <p:cNvSpPr>
            <a:spLocks noGrp="1"/>
          </p:cNvSpPr>
          <p:nvPr>
            <p:ph type="body" idx="1"/>
          </p:nvPr>
        </p:nvSpPr>
        <p:spPr/>
        <p:txBody>
          <a:bodyPr>
            <a:normAutofit/>
          </a:bodyPr>
          <a:lstStyle/>
          <a:p>
            <a:r>
              <a:rPr lang="en-US" dirty="0">
                <a:solidFill>
                  <a:schemeClr val="tx1"/>
                </a:solidFill>
                <a:latin typeface="Arial" panose="020B0604020202020204" pitchFamily="34" charset="0"/>
                <a:cs typeface="Arial" panose="020B0604020202020204" pitchFamily="34" charset="0"/>
              </a:rPr>
              <a:t>Bupropion (sold under the trade name Zyban) is a second choice </a:t>
            </a:r>
            <a:r>
              <a:rPr lang="en-US" baseline="0" dirty="0">
                <a:solidFill>
                  <a:schemeClr val="tx1"/>
                </a:solidFill>
                <a:latin typeface="Arial" panose="020B0604020202020204" pitchFamily="34" charset="0"/>
                <a:cs typeface="Arial" panose="020B0604020202020204" pitchFamily="34" charset="0"/>
              </a:rPr>
              <a:t>tobacco dependence aid. It is not commonly used by patients with SMI due to its side effect profile. </a:t>
            </a:r>
          </a:p>
          <a:p>
            <a:endParaRPr lang="en-US" baseline="0" dirty="0">
              <a:solidFill>
                <a:schemeClr val="tx1"/>
              </a:solidFill>
              <a:latin typeface="Arial" panose="020B0604020202020204" pitchFamily="34" charset="0"/>
              <a:cs typeface="Arial" panose="020B0604020202020204" pitchFamily="34" charset="0"/>
            </a:endParaRPr>
          </a:p>
          <a:p>
            <a:r>
              <a:rPr lang="en-US" b="1" baseline="0" dirty="0">
                <a:solidFill>
                  <a:schemeClr val="tx1"/>
                </a:solidFill>
                <a:latin typeface="Arial" panose="020B0604020202020204" pitchFamily="34" charset="0"/>
                <a:cs typeface="Arial" panose="020B0604020202020204" pitchFamily="34" charset="0"/>
              </a:rPr>
              <a:t>How it works: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dirty="0">
                <a:solidFill>
                  <a:schemeClr val="tx1"/>
                </a:solidFill>
                <a:latin typeface="Arial" panose="020B0604020202020204" pitchFamily="34" charset="0"/>
                <a:ea typeface="ＭＳ Ｐゴシック" charset="0"/>
                <a:cs typeface="Arial" panose="020B0604020202020204" pitchFamily="34" charset="0"/>
              </a:rPr>
              <a:t>Mechanism not known; reduces withdrawal and desire to smoke, possibly by inhibiting neuronal reuptake of dopamine.</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200" dirty="0">
              <a:solidFill>
                <a:schemeClr val="tx1"/>
              </a:solidFill>
              <a:latin typeface="Arial" panose="020B0604020202020204" pitchFamily="34" charset="0"/>
              <a:ea typeface="ＭＳ Ｐゴシック" charset="0"/>
              <a:cs typeface="Arial" panose="020B0604020202020204" pitchFamily="34" charset="0"/>
            </a:endParaRPr>
          </a:p>
          <a:p>
            <a:pPr eaLnBrk="1" hangingPunct="1">
              <a:lnSpc>
                <a:spcPct val="90000"/>
              </a:lnSpc>
              <a:buFont typeface="Wingdings" charset="0"/>
              <a:buNone/>
            </a:pPr>
            <a:r>
              <a:rPr lang="en-GB" sz="1200" b="1" dirty="0">
                <a:solidFill>
                  <a:schemeClr val="tx1"/>
                </a:solidFill>
                <a:latin typeface="Arial" panose="020B0604020202020204" pitchFamily="34" charset="0"/>
                <a:ea typeface="ＭＳ Ｐゴシック" charset="0"/>
                <a:cs typeface="Arial" panose="020B0604020202020204" pitchFamily="34" charset="0"/>
              </a:rPr>
              <a:t>How it is used</a:t>
            </a:r>
          </a:p>
          <a:p>
            <a:pPr marL="171450" indent="-171450" eaLnBrk="1" hangingPunct="1">
              <a:lnSpc>
                <a:spcPct val="90000"/>
              </a:lnSpc>
              <a:buFont typeface="Arial" panose="020B0604020202020204" pitchFamily="34" charset="0"/>
              <a:buChar char="•"/>
            </a:pPr>
            <a:r>
              <a:rPr lang="en-GB" sz="1200" dirty="0">
                <a:solidFill>
                  <a:schemeClr val="tx1"/>
                </a:solidFill>
                <a:latin typeface="Arial" panose="020B0604020202020204" pitchFamily="34" charset="0"/>
                <a:ea typeface="ＭＳ Ｐゴシック" charset="0"/>
                <a:cs typeface="Arial" panose="020B0604020202020204" pitchFamily="34" charset="0"/>
              </a:rPr>
              <a:t>Set quit date and start tablet use 1-2 weeks before this date.</a:t>
            </a:r>
          </a:p>
          <a:p>
            <a:pPr marL="171450" indent="-171450" eaLnBrk="1" hangingPunct="1">
              <a:lnSpc>
                <a:spcPct val="90000"/>
              </a:lnSpc>
              <a:buFont typeface="Arial" panose="020B0604020202020204" pitchFamily="34" charset="0"/>
              <a:buChar char="•"/>
            </a:pPr>
            <a:r>
              <a:rPr lang="en-GB" sz="1200" dirty="0">
                <a:solidFill>
                  <a:schemeClr val="tx1"/>
                </a:solidFill>
                <a:latin typeface="Arial" panose="020B0604020202020204" pitchFamily="34" charset="0"/>
                <a:ea typeface="ＭＳ Ｐゴシック" charset="0"/>
                <a:cs typeface="Arial" panose="020B0604020202020204" pitchFamily="34" charset="0"/>
              </a:rPr>
              <a:t>Treatment for 7-9 weeks</a:t>
            </a:r>
          </a:p>
          <a:p>
            <a:pPr marL="171450" indent="-171450" eaLnBrk="1" hangingPunct="1">
              <a:lnSpc>
                <a:spcPct val="90000"/>
              </a:lnSpc>
              <a:buFont typeface="Arial" panose="020B0604020202020204" pitchFamily="34" charset="0"/>
              <a:buChar char="•"/>
            </a:pPr>
            <a:r>
              <a:rPr lang="en-GB" sz="1200" dirty="0">
                <a:solidFill>
                  <a:schemeClr val="tx1"/>
                </a:solidFill>
                <a:latin typeface="Arial" panose="020B0604020202020204" pitchFamily="34" charset="0"/>
                <a:ea typeface="ＭＳ Ｐゴシック" charset="0"/>
                <a:cs typeface="Arial" panose="020B0604020202020204" pitchFamily="34" charset="0"/>
              </a:rPr>
              <a:t>Can be taken with or without food</a:t>
            </a:r>
          </a:p>
          <a:p>
            <a:pPr marL="171450" indent="-171450" eaLnBrk="1" hangingPunct="1">
              <a:lnSpc>
                <a:spcPct val="90000"/>
              </a:lnSpc>
              <a:buFont typeface="Arial" panose="020B0604020202020204" pitchFamily="34" charset="0"/>
              <a:buChar char="•"/>
            </a:pPr>
            <a:endParaRPr lang="en-GB" sz="1200" dirty="0">
              <a:solidFill>
                <a:schemeClr val="tx1"/>
              </a:solidFill>
              <a:latin typeface="Arial" panose="020B0604020202020204" pitchFamily="34" charset="0"/>
              <a:ea typeface="ＭＳ Ｐゴシック" charset="0"/>
              <a:cs typeface="Arial" panose="020B0604020202020204" pitchFamily="34" charset="0"/>
            </a:endParaRPr>
          </a:p>
          <a:p>
            <a:pPr marL="0" indent="0" eaLnBrk="1" hangingPunct="1">
              <a:lnSpc>
                <a:spcPct val="90000"/>
              </a:lnSpc>
              <a:buNone/>
            </a:pPr>
            <a:r>
              <a:rPr lang="en-GB" sz="1200" b="1" dirty="0">
                <a:solidFill>
                  <a:schemeClr val="tx1"/>
                </a:solidFill>
                <a:latin typeface="Arial" panose="020B0604020202020204" pitchFamily="34" charset="0"/>
                <a:ea typeface="ＭＳ Ｐゴシック" charset="0"/>
                <a:cs typeface="Arial" panose="020B0604020202020204" pitchFamily="34" charset="0"/>
              </a:rPr>
              <a:t>Dose</a:t>
            </a:r>
          </a:p>
          <a:p>
            <a:pPr marL="171450" indent="-171450">
              <a:lnSpc>
                <a:spcPct val="90000"/>
              </a:lnSpc>
              <a:buFont typeface="Arial" panose="020B0604020202020204" pitchFamily="34" charset="0"/>
              <a:buChar char="•"/>
            </a:pPr>
            <a:r>
              <a:rPr lang="en-GB" sz="1200" dirty="0">
                <a:solidFill>
                  <a:schemeClr val="tx1"/>
                </a:solidFill>
                <a:latin typeface="Arial" panose="020B0604020202020204" pitchFamily="34" charset="0"/>
                <a:ea typeface="ＭＳ Ｐゴシック" charset="0"/>
                <a:cs typeface="Arial" panose="020B0604020202020204" pitchFamily="34" charset="0"/>
              </a:rPr>
              <a:t>150mg daily for 6 days, then </a:t>
            </a:r>
          </a:p>
          <a:p>
            <a:pPr marL="171450" indent="-171450">
              <a:lnSpc>
                <a:spcPct val="90000"/>
              </a:lnSpc>
              <a:buFont typeface="Arial" panose="020B0604020202020204" pitchFamily="34" charset="0"/>
              <a:buChar char="•"/>
            </a:pPr>
            <a:r>
              <a:rPr lang="en-GB" sz="1200" dirty="0">
                <a:solidFill>
                  <a:schemeClr val="tx1"/>
                </a:solidFill>
                <a:latin typeface="Arial" panose="020B0604020202020204" pitchFamily="34" charset="0"/>
                <a:ea typeface="ＭＳ Ｐゴシック" charset="0"/>
                <a:cs typeface="Arial" panose="020B0604020202020204" pitchFamily="34" charset="0"/>
              </a:rPr>
              <a:t>150mg twice daily, at least 8 hours apart.</a:t>
            </a:r>
          </a:p>
          <a:p>
            <a:pPr marL="171450" indent="-171450" eaLnBrk="1" hangingPunct="1">
              <a:lnSpc>
                <a:spcPct val="90000"/>
              </a:lnSpc>
              <a:buFont typeface="Arial" panose="020B0604020202020204" pitchFamily="34" charset="0"/>
              <a:buChar char="•"/>
            </a:pPr>
            <a:endParaRPr lang="en-GB" sz="1200" dirty="0">
              <a:latin typeface="Arial" panose="020B0604020202020204" pitchFamily="34" charset="0"/>
              <a:ea typeface="ＭＳ Ｐゴシック" charset="0"/>
              <a:cs typeface="Arial" panose="020B0604020202020204" pitchFamily="34" charset="0"/>
            </a:endParaRPr>
          </a:p>
          <a:p>
            <a:pPr marL="171450" indent="-171450" eaLnBrk="1" hangingPunct="1">
              <a:lnSpc>
                <a:spcPct val="90000"/>
              </a:lnSpc>
              <a:buFont typeface="Arial" panose="020B0604020202020204" pitchFamily="34" charset="0"/>
              <a:buChar char="•"/>
            </a:pPr>
            <a:endParaRPr lang="en-GB" sz="1200" dirty="0">
              <a:latin typeface="Arial" panose="020B0604020202020204" pitchFamily="34" charset="0"/>
              <a:ea typeface="ＭＳ Ｐゴシック"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200" dirty="0">
              <a:latin typeface="Arial" panose="020B0604020202020204" pitchFamily="34" charset="0"/>
              <a:ea typeface="ＭＳ Ｐゴシック" charset="0"/>
              <a:cs typeface="Arial" panose="020B0604020202020204" pitchFamily="34" charset="0"/>
            </a:endParaRPr>
          </a:p>
          <a:p>
            <a:endParaRPr lang="en-US" baseline="0" dirty="0">
              <a:latin typeface="Arial" panose="020B0604020202020204" pitchFamily="34" charset="0"/>
              <a:cs typeface="Arial" panose="020B0604020202020204" pitchFamily="34" charset="0"/>
            </a:endParaRPr>
          </a:p>
          <a:p>
            <a:endParaRPr lang="en-US" baseline="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E32D0DAA-E924-3A19-C239-35FC8258FD6D}"/>
              </a:ext>
            </a:extLst>
          </p:cNvPr>
          <p:cNvSpPr>
            <a:spLocks noGrp="1"/>
          </p:cNvSpPr>
          <p:nvPr>
            <p:ph type="sldNum" sz="quarter" idx="5"/>
          </p:nvPr>
        </p:nvSpPr>
        <p:spPr/>
        <p:txBody>
          <a:bodyPr/>
          <a:lstStyle/>
          <a:p>
            <a:pPr>
              <a:defRPr/>
            </a:pPr>
            <a:fld id="{242A2382-4541-B845-B6D5-E8B5A330E247}" type="slidenum">
              <a:rPr lang="en-US" smtClean="0"/>
              <a:pPr>
                <a:defRPr/>
              </a:pPr>
              <a:t>96</a:t>
            </a:fld>
            <a:endParaRPr lang="en-US" dirty="0"/>
          </a:p>
        </p:txBody>
      </p:sp>
    </p:spTree>
    <p:extLst>
      <p:ext uri="{BB962C8B-B14F-4D97-AF65-F5344CB8AC3E}">
        <p14:creationId xmlns:p14="http://schemas.microsoft.com/office/powerpoint/2010/main" val="313707062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6D2548-7024-4DAE-4FE6-5769F0F0E4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A6C4F0-B06D-1DE3-7A0F-2F5F9E9838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CFA9B6-E0B5-868D-59E3-608EAED026FF}"/>
              </a:ext>
            </a:extLst>
          </p:cNvPr>
          <p:cNvSpPr>
            <a:spLocks noGrp="1"/>
          </p:cNvSpPr>
          <p:nvPr>
            <p:ph type="body" idx="1"/>
          </p:nvPr>
        </p:nvSpPr>
        <p:spPr/>
        <p:txBody>
          <a:bodyPr>
            <a:normAutofit/>
          </a:bodyPr>
          <a:lstStyle/>
          <a:p>
            <a:r>
              <a:rPr lang="en-GB" b="1" dirty="0">
                <a:latin typeface="Arial" panose="020B0604020202020204" pitchFamily="34" charset="0"/>
                <a:cs typeface="Arial" panose="020B0604020202020204" pitchFamily="34" charset="0"/>
              </a:rPr>
              <a:t>Contraindications</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b="0" dirty="0">
                <a:latin typeface="Arial" panose="020B0604020202020204" pitchFamily="34" charset="0"/>
                <a:cs typeface="Arial" panose="020B0604020202020204" pitchFamily="34" charset="0"/>
              </a:rPr>
              <a:t>Zyban has a number of contraindications. Many are due to their relation to reduction in the seizure threshold.</a:t>
            </a: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a:p>
            <a:endParaRPr lang="en-GB" dirty="0">
              <a:latin typeface="Century Gothic"/>
            </a:endParaRPr>
          </a:p>
          <a:p>
            <a:pPr>
              <a:buFont typeface="Arial" panose="020B0604020202020204" pitchFamily="34" charset="0"/>
            </a:pPr>
            <a:r>
              <a:rPr lang="en-GB" dirty="0">
                <a:latin typeface="Century Gothic"/>
              </a:rPr>
              <a:t>Specifically, bupropion is contra-indicated in those with seizure disorders, eating disorders, and alcohol dependence. </a:t>
            </a:r>
            <a:endParaRPr lang="en-GB" dirty="0">
              <a:latin typeface="Century Gothic"/>
              <a:cs typeface="Arial" panose="020B0604020202020204" pitchFamily="34" charset="0"/>
            </a:endParaRPr>
          </a:p>
          <a:p>
            <a:pPr>
              <a:buFont typeface="Arial" panose="020B0604020202020204" pitchFamily="34" charset="0"/>
            </a:pPr>
            <a:endParaRPr lang="en-GB" dirty="0">
              <a:latin typeface="Century Gothic"/>
            </a:endParaRPr>
          </a:p>
          <a:p>
            <a:pPr>
              <a:buFont typeface="Arial" panose="020B0604020202020204" pitchFamily="34" charset="0"/>
            </a:pPr>
            <a:r>
              <a:rPr lang="en-GB" dirty="0">
                <a:latin typeface="Century Gothic"/>
              </a:rPr>
              <a:t>Clinicians should be cautious of the potential for manic switch in patients with bipolar affective disorder (very low risk but can occur).</a:t>
            </a:r>
            <a:endParaRPr lang="en-GB" dirty="0">
              <a:latin typeface="Century Gothic"/>
              <a:cs typeface="Arial" panose="020B0604020202020204" pitchFamily="34" charset="0"/>
            </a:endParaRPr>
          </a:p>
          <a:p>
            <a:pPr>
              <a:buFont typeface="Arial" panose="020B0604020202020204" pitchFamily="34" charset="0"/>
            </a:pPr>
            <a:endParaRPr lang="en-GB" dirty="0">
              <a:latin typeface="Century Gothic"/>
              <a:cs typeface="Arial" panose="020B0604020202020204" pitchFamily="34" charset="0"/>
            </a:endParaRPr>
          </a:p>
        </p:txBody>
      </p:sp>
      <p:sp>
        <p:nvSpPr>
          <p:cNvPr id="4" name="Slide Number Placeholder 3">
            <a:extLst>
              <a:ext uri="{FF2B5EF4-FFF2-40B4-BE49-F238E27FC236}">
                <a16:creationId xmlns:a16="http://schemas.microsoft.com/office/drawing/2014/main" id="{B0ACE5F0-CAD4-9658-569A-CB9FFD477D44}"/>
              </a:ext>
            </a:extLst>
          </p:cNvPr>
          <p:cNvSpPr>
            <a:spLocks noGrp="1"/>
          </p:cNvSpPr>
          <p:nvPr>
            <p:ph type="sldNum" sz="quarter" idx="5"/>
          </p:nvPr>
        </p:nvSpPr>
        <p:spPr/>
        <p:txBody>
          <a:bodyPr/>
          <a:lstStyle/>
          <a:p>
            <a:pPr>
              <a:defRPr/>
            </a:pPr>
            <a:fld id="{242A2382-4541-B845-B6D5-E8B5A330E247}" type="slidenum">
              <a:rPr lang="en-US" smtClean="0"/>
              <a:pPr>
                <a:defRPr/>
              </a:pPr>
              <a:t>97</a:t>
            </a:fld>
            <a:endParaRPr lang="en-US" dirty="0"/>
          </a:p>
        </p:txBody>
      </p:sp>
    </p:spTree>
    <p:extLst>
      <p:ext uri="{BB962C8B-B14F-4D97-AF65-F5344CB8AC3E}">
        <p14:creationId xmlns:p14="http://schemas.microsoft.com/office/powerpoint/2010/main" val="328949126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53BE84-57E4-CF9F-2ECD-7312F38BB7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75D706-8D11-B560-EF4A-F7F66BF315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14E8C9-018E-64F0-EEFF-D972A881BEAE}"/>
              </a:ext>
            </a:extLst>
          </p:cNvPr>
          <p:cNvSpPr>
            <a:spLocks noGrp="1"/>
          </p:cNvSpPr>
          <p:nvPr>
            <p:ph type="body" idx="1"/>
          </p:nvPr>
        </p:nvSpPr>
        <p:spPr/>
        <p:txBody>
          <a:bodyPr>
            <a:normAutofit fontScale="77500" lnSpcReduction="20000"/>
          </a:bodyPr>
          <a:lstStyle/>
          <a:p>
            <a:r>
              <a:rPr lang="en-GB" b="1" dirty="0">
                <a:latin typeface="Arial" panose="020B0604020202020204" pitchFamily="34" charset="0"/>
                <a:cs typeface="Arial" panose="020B0604020202020204" pitchFamily="34" charset="0"/>
              </a:rPr>
              <a:t>Side effects:</a:t>
            </a:r>
          </a:p>
          <a:p>
            <a:pPr>
              <a:lnSpc>
                <a:spcPct val="90000"/>
              </a:lnSpc>
            </a:pPr>
            <a:r>
              <a:rPr lang="en-GB" dirty="0">
                <a:latin typeface="Century Gothic"/>
              </a:rPr>
              <a:t>Common side effects include dizziness, taste changes, GI disturbance.  Insomnia is a very common side effect which can be reduced by avoiding a dose close to bedtime. </a:t>
            </a:r>
            <a:endParaRPr lang="en-GB" b="1" dirty="0">
              <a:latin typeface="Arial" panose="020B0604020202020204" pitchFamily="34" charset="0"/>
              <a:cs typeface="Arial" panose="020B0604020202020204" pitchFamily="34" charset="0"/>
            </a:endParaRPr>
          </a:p>
          <a:p>
            <a:endParaRPr lang="en-GB" dirty="0">
              <a:latin typeface="Century Gothic"/>
            </a:endParaRPr>
          </a:p>
          <a:p>
            <a:r>
              <a:rPr lang="en-GB" b="1" dirty="0">
                <a:latin typeface="Century Gothic"/>
              </a:rPr>
              <a:t>**Cautions for persons taking psychotropic medicines: </a:t>
            </a:r>
          </a:p>
          <a:p>
            <a:r>
              <a:rPr lang="en-GB" dirty="0">
                <a:latin typeface="Century Gothic"/>
              </a:rPr>
              <a:t>Unlike NRT and varenicline, bupropion is known to interact with psychotropic medicines. It is metabolised by the cytochrome CYP2B6. Caution is advised when bupropion is co-administered with medicines known to induce (e.g. carbamazepine, phenytoin) or inhibit (e.g. valproate), cytochrome metabolism as clinical efficacy may be affected. Bupropion also inhibits the CYP2B6 pathway and therefore co-administration with medicines metabolised by this enzyme (e.g. risperidone, haloperidol) should be avoided. </a:t>
            </a:r>
            <a:endParaRPr lang="en-GB" dirty="0"/>
          </a:p>
          <a:p>
            <a:endParaRPr lang="en-GB" dirty="0">
              <a:latin typeface="Century Gothic"/>
            </a:endParaRPr>
          </a:p>
          <a:p>
            <a:pPr>
              <a:lnSpc>
                <a:spcPct val="90000"/>
              </a:lnSpc>
            </a:pPr>
            <a:r>
              <a:rPr lang="en-GB" b="1" dirty="0">
                <a:latin typeface="Century Gothic"/>
              </a:rPr>
              <a:t>Other Cautions:</a:t>
            </a:r>
            <a:endParaRPr lang="en-US" dirty="0">
              <a:latin typeface="Century Gothic"/>
            </a:endParaRPr>
          </a:p>
          <a:p>
            <a:pPr>
              <a:lnSpc>
                <a:spcPct val="90000"/>
              </a:lnSpc>
            </a:pPr>
            <a:r>
              <a:rPr lang="en-GB" dirty="0">
                <a:latin typeface="Century Gothic"/>
              </a:rPr>
              <a:t>Recommended dose of 150mg/day for:</a:t>
            </a:r>
            <a:endParaRPr lang="en-US" dirty="0">
              <a:latin typeface="Century Gothic"/>
            </a:endParaRPr>
          </a:p>
          <a:p>
            <a:pPr marL="171450" indent="-171450">
              <a:lnSpc>
                <a:spcPct val="90000"/>
              </a:lnSpc>
              <a:buFont typeface="Arial,Sans-Serif"/>
              <a:buChar char="•"/>
            </a:pPr>
            <a:r>
              <a:rPr lang="en-GB" dirty="0">
                <a:latin typeface="Century Gothic"/>
              </a:rPr>
              <a:t>mild/moderate hepatic impairment</a:t>
            </a:r>
            <a:endParaRPr lang="en-US" dirty="0">
              <a:latin typeface="Century Gothic"/>
            </a:endParaRPr>
          </a:p>
          <a:p>
            <a:pPr marL="171450" indent="-171450">
              <a:lnSpc>
                <a:spcPct val="90000"/>
              </a:lnSpc>
              <a:buFont typeface="Arial,Sans-Serif"/>
              <a:buChar char="•"/>
            </a:pPr>
            <a:r>
              <a:rPr lang="en-GB" dirty="0">
                <a:latin typeface="Century Gothic"/>
              </a:rPr>
              <a:t>renal impairment</a:t>
            </a:r>
            <a:endParaRPr lang="en-US" dirty="0">
              <a:latin typeface="Century Gothic"/>
            </a:endParaRPr>
          </a:p>
          <a:p>
            <a:pPr marL="171450" indent="-171450">
              <a:lnSpc>
                <a:spcPct val="90000"/>
              </a:lnSpc>
              <a:buFont typeface="Arial,Sans-Serif"/>
              <a:buChar char="•"/>
            </a:pPr>
            <a:r>
              <a:rPr lang="en-GB" dirty="0">
                <a:latin typeface="Century Gothic"/>
              </a:rPr>
              <a:t>predisposing risk factors for seizures</a:t>
            </a:r>
            <a:endParaRPr lang="en-US" dirty="0">
              <a:latin typeface="Century Gothic"/>
            </a:endParaRPr>
          </a:p>
          <a:p>
            <a:pPr marL="171450" indent="-171450">
              <a:lnSpc>
                <a:spcPct val="90000"/>
              </a:lnSpc>
              <a:buFont typeface="Arial,Sans-Serif"/>
              <a:buChar char="•"/>
            </a:pPr>
            <a:r>
              <a:rPr lang="en-GB" dirty="0">
                <a:latin typeface="Century Gothic"/>
              </a:rPr>
              <a:t>elderly people</a:t>
            </a:r>
            <a:endParaRPr lang="en-US" dirty="0">
              <a:latin typeface="Century Gothic"/>
            </a:endParaRPr>
          </a:p>
          <a:p>
            <a:pPr>
              <a:lnSpc>
                <a:spcPct val="90000"/>
              </a:lnSpc>
            </a:pPr>
            <a:endParaRPr lang="en-GB" dirty="0">
              <a:latin typeface="Century Gothic"/>
            </a:endParaRPr>
          </a:p>
          <a:p>
            <a:pPr>
              <a:lnSpc>
                <a:spcPct val="90000"/>
              </a:lnSpc>
            </a:pPr>
            <a:r>
              <a:rPr lang="en-GB" dirty="0">
                <a:latin typeface="Century Gothic"/>
              </a:rPr>
              <a:t>Many are due to their relation to reduction in the seizure threshold.</a:t>
            </a:r>
            <a:endParaRPr lang="en-US" dirty="0">
              <a:latin typeface="Century Gothic"/>
            </a:endParaRPr>
          </a:p>
          <a:p>
            <a:endParaRPr lang="en-GB" dirty="0">
              <a:latin typeface="Century Gothic"/>
              <a:cs typeface="Arial" panose="020B0604020202020204" pitchFamily="34" charset="0"/>
            </a:endParaRPr>
          </a:p>
          <a:p>
            <a:pPr>
              <a:lnSpc>
                <a:spcPct val="90000"/>
              </a:lnSpc>
              <a:buFont typeface="Arial" panose="020B0604020202020204" pitchFamily="34" charset="0"/>
            </a:pPr>
            <a:r>
              <a:rPr lang="en-GB" b="1" dirty="0">
                <a:latin typeface="Arial"/>
                <a:cs typeface="Arial"/>
              </a:rPr>
              <a:t>Source: </a:t>
            </a:r>
            <a:endParaRPr lang="en-GB" b="1" dirty="0" err="1">
              <a:latin typeface="Arial" panose="020B0604020202020204" pitchFamily="34" charset="0"/>
              <a:cs typeface="Arial" panose="020B0604020202020204" pitchFamily="34" charset="0"/>
            </a:endParaRPr>
          </a:p>
          <a:p>
            <a:pPr>
              <a:lnSpc>
                <a:spcPct val="90000"/>
              </a:lnSpc>
              <a:buFont typeface="Arial" panose="020B0604020202020204" pitchFamily="34" charset="0"/>
            </a:pPr>
            <a:r>
              <a:rPr lang="en-GB" b="1" dirty="0">
                <a:latin typeface="Arial"/>
                <a:cs typeface="Arial"/>
              </a:rPr>
              <a:t>Maudsley Prescribing Guidelines in Psychiatry, 14th Editon, 2021. </a:t>
            </a:r>
            <a:endParaRPr lang="en-GB" b="1" dirty="0">
              <a:latin typeface="Arial" panose="020B0604020202020204" pitchFamily="34" charset="0"/>
              <a:cs typeface="Arial" panose="020B0604020202020204" pitchFamily="34" charset="0"/>
            </a:endParaRPr>
          </a:p>
          <a:p>
            <a:pPr>
              <a:lnSpc>
                <a:spcPct val="90000"/>
              </a:lnSpc>
            </a:pPr>
            <a:endParaRPr lang="en-GB" dirty="0">
              <a:latin typeface="Century Gothic"/>
              <a:cs typeface="Arial" panose="020B0604020202020204" pitchFamily="34" charset="0"/>
            </a:endParaRPr>
          </a:p>
          <a:p>
            <a:pPr>
              <a:lnSpc>
                <a:spcPct val="90000"/>
              </a:lnSpc>
            </a:pPr>
            <a:r>
              <a:rPr lang="en-GB" b="1" dirty="0">
                <a:latin typeface="Century Gothic"/>
                <a:cs typeface="Arial" panose="020B0604020202020204" pitchFamily="34" charset="0"/>
              </a:rPr>
              <a:t>Bupropion SPC</a:t>
            </a:r>
          </a:p>
          <a:p>
            <a:pPr>
              <a:lnSpc>
                <a:spcPct val="90000"/>
              </a:lnSpc>
            </a:pPr>
            <a:r>
              <a:rPr lang="en-GB" dirty="0">
                <a:latin typeface="Century Gothic"/>
              </a:rPr>
              <a:t>https://www.ncsct.co.uk/publications/category/bupropion</a:t>
            </a:r>
          </a:p>
          <a:p>
            <a:pPr>
              <a:lnSpc>
                <a:spcPct val="90000"/>
              </a:lnSpc>
              <a:buFont typeface="Arial" panose="020B0604020202020204" pitchFamily="34" charset="0"/>
            </a:pPr>
            <a:endParaRPr lang="en-GB" b="1" dirty="0">
              <a:latin typeface="Arial" panose="020B0604020202020204" pitchFamily="34" charset="0"/>
              <a:cs typeface="Arial" panose="020B0604020202020204" pitchFamily="34" charset="0"/>
            </a:endParaRPr>
          </a:p>
          <a:p>
            <a:pPr>
              <a:lnSpc>
                <a:spcPct val="90000"/>
              </a:lnSpc>
              <a:buFont typeface="Arial" panose="020B0604020202020204" pitchFamily="34" charset="0"/>
            </a:pPr>
            <a:endParaRPr lang="en-GB"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33BC591A-5E3D-51D4-470B-0580B486AADC}"/>
              </a:ext>
            </a:extLst>
          </p:cNvPr>
          <p:cNvSpPr>
            <a:spLocks noGrp="1"/>
          </p:cNvSpPr>
          <p:nvPr>
            <p:ph type="sldNum" sz="quarter" idx="5"/>
          </p:nvPr>
        </p:nvSpPr>
        <p:spPr/>
        <p:txBody>
          <a:bodyPr/>
          <a:lstStyle/>
          <a:p>
            <a:pPr>
              <a:defRPr/>
            </a:pPr>
            <a:fld id="{242A2382-4541-B845-B6D5-E8B5A330E247}" type="slidenum">
              <a:rPr lang="en-US" smtClean="0"/>
              <a:pPr>
                <a:defRPr/>
              </a:pPr>
              <a:t>98</a:t>
            </a:fld>
            <a:endParaRPr lang="en-US" dirty="0"/>
          </a:p>
        </p:txBody>
      </p:sp>
    </p:spTree>
    <p:extLst>
      <p:ext uri="{BB962C8B-B14F-4D97-AF65-F5344CB8AC3E}">
        <p14:creationId xmlns:p14="http://schemas.microsoft.com/office/powerpoint/2010/main" val="414124432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99</a:t>
            </a:fld>
            <a:endParaRPr lang="en-US" dirty="0"/>
          </a:p>
        </p:txBody>
      </p:sp>
    </p:spTree>
    <p:extLst>
      <p:ext uri="{BB962C8B-B14F-4D97-AF65-F5344CB8AC3E}">
        <p14:creationId xmlns:p14="http://schemas.microsoft.com/office/powerpoint/2010/main" val="31646825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213191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599206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itle 4">
            <a:extLst>
              <a:ext uri="{FF2B5EF4-FFF2-40B4-BE49-F238E27FC236}">
                <a16:creationId xmlns:a16="http://schemas.microsoft.com/office/drawing/2014/main" id="{711432F1-E5B4-DBB6-971F-BE305A0C4E7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530564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reen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339536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934684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extLst>
      <p:ext uri="{BB962C8B-B14F-4D97-AF65-F5344CB8AC3E}">
        <p14:creationId xmlns:p14="http://schemas.microsoft.com/office/powerpoint/2010/main" val="37328316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6748280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22648786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25051528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1290572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8328106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12825667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7065322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rgbClr val="FF00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7807378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2424510513"/>
      </p:ext>
    </p:extLst>
  </p:cSld>
  <p:clrMapOvr>
    <a:masterClrMapping/>
  </p:clrMapOvr>
  <p:extLst>
    <p:ext uri="{DCECCB84-F9BA-43D5-87BE-67443E8EF086}">
      <p15:sldGuideLst xmlns:p15="http://schemas.microsoft.com/office/powerpoint/2012/main">
        <p15:guide id="1" orient="horz" pos="867">
          <p15:clr>
            <a:srgbClr val="FBAE40"/>
          </p15:clr>
        </p15:guide>
        <p15:guide id="2" orient="horz" pos="411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29552019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363FA2-6F1A-0A0D-EABF-6B03CA907417}"/>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27972594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540581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189155179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4113677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6301497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262B36C-C99E-D6BA-1EA9-D20F636D0FF6}"/>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Rectangle 5">
            <a:extLst>
              <a:ext uri="{FF2B5EF4-FFF2-40B4-BE49-F238E27FC236}">
                <a16:creationId xmlns:a16="http://schemas.microsoft.com/office/drawing/2014/main" id="{57E69FCC-3433-6261-0CC7-08138068B5CA}"/>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7" name="Picture 6">
            <a:extLst>
              <a:ext uri="{FF2B5EF4-FFF2-40B4-BE49-F238E27FC236}">
                <a16:creationId xmlns:a16="http://schemas.microsoft.com/office/drawing/2014/main" id="{1FC0E9A9-54F5-6FF1-E0A5-49A216FC0E0C}"/>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8" name="Subtitle 2">
            <a:extLst>
              <a:ext uri="{FF2B5EF4-FFF2-40B4-BE49-F238E27FC236}">
                <a16:creationId xmlns:a16="http://schemas.microsoft.com/office/drawing/2014/main" id="{B6513BF3-29CA-9C2D-C752-7D7BB2EE2E33}"/>
              </a:ext>
            </a:extLst>
          </p:cNvPr>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9" name="Picture 8">
            <a:extLst>
              <a:ext uri="{FF2B5EF4-FFF2-40B4-BE49-F238E27FC236}">
                <a16:creationId xmlns:a16="http://schemas.microsoft.com/office/drawing/2014/main" id="{AF68461E-3DE1-EDFF-0426-B56606D4F08C}"/>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10" name="Picture 9">
            <a:extLst>
              <a:ext uri="{FF2B5EF4-FFF2-40B4-BE49-F238E27FC236}">
                <a16:creationId xmlns:a16="http://schemas.microsoft.com/office/drawing/2014/main" id="{53434828-E4CB-AE76-8B08-6F5DB6285A2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1" name="Text Placeholder 14">
            <a:extLst>
              <a:ext uri="{FF2B5EF4-FFF2-40B4-BE49-F238E27FC236}">
                <a16:creationId xmlns:a16="http://schemas.microsoft.com/office/drawing/2014/main" id="{8A845EF3-4680-B117-BE52-11FA459DC007}"/>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7129855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87313713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NHSE Inpatient Training – Needs assessment and scoping</a:t>
            </a:r>
            <a:endParaRPr lang="en-US" dirty="0"/>
          </a:p>
        </p:txBody>
      </p:sp>
    </p:spTree>
    <p:extLst>
      <p:ext uri="{BB962C8B-B14F-4D97-AF65-F5344CB8AC3E}">
        <p14:creationId xmlns:p14="http://schemas.microsoft.com/office/powerpoint/2010/main" val="17274743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16423055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39083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light 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82439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6422262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dirty="0"/>
          </a:p>
        </p:txBody>
      </p:sp>
    </p:spTree>
    <p:extLst>
      <p:ext uri="{BB962C8B-B14F-4D97-AF65-F5344CB8AC3E}">
        <p14:creationId xmlns:p14="http://schemas.microsoft.com/office/powerpoint/2010/main" val="58219308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96464490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CSCT + NHSE sec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BD778D-DFD8-5BFC-D364-756C057E5581}"/>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0" name="Picture 9">
            <a:extLst>
              <a:ext uri="{FF2B5EF4-FFF2-40B4-BE49-F238E27FC236}">
                <a16:creationId xmlns:a16="http://schemas.microsoft.com/office/drawing/2014/main" id="{EDF591C5-2BDF-185D-F69D-9551E784CDF2}"/>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1" name="Rectangle 10">
            <a:extLst>
              <a:ext uri="{FF2B5EF4-FFF2-40B4-BE49-F238E27FC236}">
                <a16:creationId xmlns:a16="http://schemas.microsoft.com/office/drawing/2014/main" id="{5EF4307B-ED34-A57F-A9BD-F0507519AEAD}"/>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 name="Subtitle 2"/>
          <p:cNvSpPr>
            <a:spLocks noGrp="1"/>
          </p:cNvSpPr>
          <p:nvPr>
            <p:ph type="subTitle" idx="1"/>
          </p:nvPr>
        </p:nvSpPr>
        <p:spPr>
          <a:xfrm>
            <a:off x="971550" y="2119402"/>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2758580"/>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pic>
        <p:nvPicPr>
          <p:cNvPr id="6" name="Picture 5">
            <a:extLst>
              <a:ext uri="{FF2B5EF4-FFF2-40B4-BE49-F238E27FC236}">
                <a16:creationId xmlns:a16="http://schemas.microsoft.com/office/drawing/2014/main" id="{D2B569F1-70D2-971A-DB38-C2DB35B96505}"/>
              </a:ext>
            </a:extLst>
          </p:cNvPr>
          <p:cNvPicPr>
            <a:picLocks noChangeAspect="1"/>
          </p:cNvPicPr>
          <p:nvPr userDrawn="1"/>
        </p:nvPicPr>
        <p:blipFill>
          <a:blip r:embed="rId3"/>
          <a:srcRect/>
          <a:stretch/>
        </p:blipFill>
        <p:spPr>
          <a:xfrm>
            <a:off x="7677150" y="386439"/>
            <a:ext cx="1080812" cy="813001"/>
          </a:xfrm>
          <a:prstGeom prst="rect">
            <a:avLst/>
          </a:prstGeom>
        </p:spPr>
      </p:pic>
      <p:pic>
        <p:nvPicPr>
          <p:cNvPr id="7" name="Picture 6">
            <a:extLst>
              <a:ext uri="{FF2B5EF4-FFF2-40B4-BE49-F238E27FC236}">
                <a16:creationId xmlns:a16="http://schemas.microsoft.com/office/drawing/2014/main" id="{251A0833-A7A3-CEB5-448B-F70BEE1EC38C}"/>
              </a:ext>
            </a:extLst>
          </p:cNvPr>
          <p:cNvPicPr>
            <a:picLocks noChangeAspect="1"/>
          </p:cNvPicPr>
          <p:nvPr userDrawn="1"/>
        </p:nvPicPr>
        <p:blipFill>
          <a:blip r:embed="rId4"/>
          <a:srcRect/>
          <a:stretch/>
        </p:blipFill>
        <p:spPr>
          <a:xfrm>
            <a:off x="386038" y="465810"/>
            <a:ext cx="1471653" cy="641363"/>
          </a:xfrm>
          <a:prstGeom prst="rect">
            <a:avLst/>
          </a:prstGeom>
        </p:spPr>
      </p:pic>
    </p:spTree>
    <p:extLst>
      <p:ext uri="{BB962C8B-B14F-4D97-AF65-F5344CB8AC3E}">
        <p14:creationId xmlns:p14="http://schemas.microsoft.com/office/powerpoint/2010/main" val="17815604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1562745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3" name="Footer Placeholder 4">
            <a:extLst>
              <a:ext uri="{FF2B5EF4-FFF2-40B4-BE49-F238E27FC236}">
                <a16:creationId xmlns:a16="http://schemas.microsoft.com/office/drawing/2014/main" id="{36044E9D-D9CB-05D4-A94D-5236944F6259}"/>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570895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3" name="Footer Placeholder 4">
            <a:extLst>
              <a:ext uri="{FF2B5EF4-FFF2-40B4-BE49-F238E27FC236}">
                <a16:creationId xmlns:a16="http://schemas.microsoft.com/office/drawing/2014/main" id="{31928916-5B0F-449F-2120-5C5E76E169C2}"/>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extLst>
      <p:ext uri="{BB962C8B-B14F-4D97-AF65-F5344CB8AC3E}">
        <p14:creationId xmlns:p14="http://schemas.microsoft.com/office/powerpoint/2010/main" val="3452306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5" name="Footer Placeholder 4">
            <a:extLst>
              <a:ext uri="{FF2B5EF4-FFF2-40B4-BE49-F238E27FC236}">
                <a16:creationId xmlns:a16="http://schemas.microsoft.com/office/drawing/2014/main" id="{58243CCC-864F-D738-C57B-88E284C157B3}"/>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0EF82C5A-EC1E-B3F4-8C33-726F084732EA}"/>
              </a:ext>
            </a:extLst>
          </p:cNvPr>
          <p:cNvSpPr>
            <a:spLocks noGrp="1"/>
          </p:cNvSpPr>
          <p:nvPr>
            <p:ph type="ftr" sz="quarter" idx="10"/>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26" Type="http://schemas.openxmlformats.org/officeDocument/2006/relationships/theme" Target="../theme/theme2.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slideLayout" Target="../slideLayouts/slideLayout50.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7"/>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2" name="Footer Placeholder 4">
            <a:extLst>
              <a:ext uri="{FF2B5EF4-FFF2-40B4-BE49-F238E27FC236}">
                <a16:creationId xmlns:a16="http://schemas.microsoft.com/office/drawing/2014/main" id="{A230F68F-12C2-6AE3-9985-753A70FE7F08}"/>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74" r:id="rId4"/>
    <p:sldLayoutId id="2147483650" r:id="rId5"/>
    <p:sldLayoutId id="2147483658" r:id="rId6"/>
    <p:sldLayoutId id="2147483652" r:id="rId7"/>
    <p:sldLayoutId id="2147483653" r:id="rId8"/>
    <p:sldLayoutId id="2147483657" r:id="rId9"/>
    <p:sldLayoutId id="2147483655" r:id="rId10"/>
    <p:sldLayoutId id="2147483656" r:id="rId11"/>
    <p:sldLayoutId id="2147483660" r:id="rId12"/>
    <p:sldLayoutId id="2147483666" r:id="rId13"/>
    <p:sldLayoutId id="2147483663" r:id="rId14"/>
    <p:sldLayoutId id="2147483664" r:id="rId15"/>
    <p:sldLayoutId id="2147483667" r:id="rId16"/>
    <p:sldLayoutId id="2147483665" r:id="rId17"/>
    <p:sldLayoutId id="2147483668" r:id="rId18"/>
    <p:sldLayoutId id="2147483661" r:id="rId19"/>
    <p:sldLayoutId id="2147483659" r:id="rId20"/>
    <p:sldLayoutId id="2147483669" r:id="rId21"/>
    <p:sldLayoutId id="2147483672" r:id="rId22"/>
    <p:sldLayoutId id="2147483675" r:id="rId23"/>
    <p:sldLayoutId id="2147483677" r:id="rId24"/>
    <p:sldLayoutId id="2147483678" r:id="rId25"/>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guide id="3" pos="532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632870361"/>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 id="2147483698" r:id="rId19"/>
    <p:sldLayoutId id="2147483699" r:id="rId20"/>
    <p:sldLayoutId id="2147483700" r:id="rId21"/>
    <p:sldLayoutId id="2147483701" r:id="rId22"/>
    <p:sldLayoutId id="2147483702" r:id="rId23"/>
    <p:sldLayoutId id="2147483703" r:id="rId24"/>
    <p:sldLayoutId id="2147483704" r:id="rId25"/>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8.xml"/></Relationships>
</file>

<file path=ppt/slides/_rels/slide10.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39.jpeg"/><Relationship Id="rId7" Type="http://schemas.openxmlformats.org/officeDocument/2006/relationships/image" Target="../media/image45.jpeg"/><Relationship Id="rId2" Type="http://schemas.openxmlformats.org/officeDocument/2006/relationships/notesSlide" Target="../notesSlides/notesSlide10.xml"/><Relationship Id="rId1" Type="http://schemas.openxmlformats.org/officeDocument/2006/relationships/slideLayout" Target="../slideLayouts/slideLayout31.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01.xml"/><Relationship Id="rId1" Type="http://schemas.openxmlformats.org/officeDocument/2006/relationships/slideLayout" Target="../slideLayouts/slideLayout14.xml"/></Relationships>
</file>

<file path=ppt/slides/_rels/slide102.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02.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103.xml"/><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5.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5.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48.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7.xml"/></Relationships>
</file>

<file path=ppt/slides/_rels/slide112.xml.rels><?xml version="1.0" encoding="UTF-8" standalone="yes"?>
<Relationships xmlns="http://schemas.openxmlformats.org/package/2006/relationships"><Relationship Id="rId3" Type="http://schemas.openxmlformats.org/officeDocument/2006/relationships/image" Target="../media/image126.png"/><Relationship Id="rId7" Type="http://schemas.openxmlformats.org/officeDocument/2006/relationships/image" Target="../media/image130.svg"/><Relationship Id="rId2" Type="http://schemas.openxmlformats.org/officeDocument/2006/relationships/notesSlide" Target="../notesSlides/notesSlide112.xml"/><Relationship Id="rId1" Type="http://schemas.openxmlformats.org/officeDocument/2006/relationships/slideLayout" Target="../slideLayouts/slideLayout17.xml"/><Relationship Id="rId6" Type="http://schemas.openxmlformats.org/officeDocument/2006/relationships/image" Target="../media/image129.png"/><Relationship Id="rId5" Type="http://schemas.openxmlformats.org/officeDocument/2006/relationships/image" Target="../media/image128.png"/><Relationship Id="rId4" Type="http://schemas.openxmlformats.org/officeDocument/2006/relationships/image" Target="../media/image127.png"/></Relationships>
</file>

<file path=ppt/slides/_rels/slide113.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13.xml"/><Relationship Id="rId1" Type="http://schemas.openxmlformats.org/officeDocument/2006/relationships/slideLayout" Target="../slideLayouts/slideLayout1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jpeg"/><Relationship Id="rId7" Type="http://schemas.openxmlformats.org/officeDocument/2006/relationships/image" Target="../media/image51.jpe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 Id="rId9" Type="http://schemas.openxmlformats.org/officeDocument/2006/relationships/image" Target="../media/image53.png"/></Relationships>
</file>

<file path=ppt/slides/_rels/slide1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7.xml"/><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56.png"/></Relationships>
</file>

<file path=ppt/slides/_rels/slide19.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31.xml"/><Relationship Id="rId5" Type="http://schemas.openxmlformats.org/officeDocument/2006/relationships/image" Target="../media/image22.svg"/><Relationship Id="rId4" Type="http://schemas.openxmlformats.org/officeDocument/2006/relationships/image" Target="../media/image21.png"/></Relationships>
</file>

<file path=ppt/slides/_rels/slide2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66.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0.jpeg"/><Relationship Id="rId7"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31.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30.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68.jpeg"/><Relationship Id="rId7" Type="http://schemas.openxmlformats.org/officeDocument/2006/relationships/image" Target="../media/image72.png"/><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s>
</file>

<file path=ppt/slides/_rels/slide3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openxmlformats.org/officeDocument/2006/relationships/image" Target="../media/image77.png"/></Relationships>
</file>

<file path=ppt/slides/_rels/slide3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image" Target="../media/image52.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80.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4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3.xml"/></Relationships>
</file>

<file path=ppt/slides/_rels/slide46.xml.rels><?xml version="1.0" encoding="UTF-8" standalone="yes"?>
<Relationships xmlns="http://schemas.openxmlformats.org/package/2006/relationships"><Relationship Id="rId8" Type="http://schemas.openxmlformats.org/officeDocument/2006/relationships/image" Target="../media/image86.jpeg"/><Relationship Id="rId3" Type="http://schemas.openxmlformats.org/officeDocument/2006/relationships/image" Target="../media/image47.jpeg"/><Relationship Id="rId7" Type="http://schemas.openxmlformats.org/officeDocument/2006/relationships/image" Target="../media/image85.jpeg"/><Relationship Id="rId2" Type="http://schemas.openxmlformats.org/officeDocument/2006/relationships/notesSlide" Target="../notesSlides/notesSlide46.xml"/><Relationship Id="rId1" Type="http://schemas.openxmlformats.org/officeDocument/2006/relationships/slideLayout" Target="../slideLayouts/slideLayout5.xml"/><Relationship Id="rId6" Type="http://schemas.openxmlformats.org/officeDocument/2006/relationships/image" Target="../media/image84.jpeg"/><Relationship Id="rId5" Type="http://schemas.openxmlformats.org/officeDocument/2006/relationships/image" Target="../media/image51.jpeg"/><Relationship Id="rId4" Type="http://schemas.openxmlformats.org/officeDocument/2006/relationships/image" Target="../media/image50.jpeg"/><Relationship Id="rId9" Type="http://schemas.openxmlformats.org/officeDocument/2006/relationships/image" Target="../media/image87.jpeg"/></Relationships>
</file>

<file path=ppt/slides/_rels/slide47.xml.rels><?xml version="1.0" encoding="UTF-8" standalone="yes"?>
<Relationships xmlns="http://schemas.openxmlformats.org/package/2006/relationships"><Relationship Id="rId3" Type="http://schemas.openxmlformats.org/officeDocument/2006/relationships/image" Target="../media/image88.jpeg"/><Relationship Id="rId7" Type="http://schemas.openxmlformats.org/officeDocument/2006/relationships/image" Target="../media/image92.jpeg"/><Relationship Id="rId2" Type="http://schemas.openxmlformats.org/officeDocument/2006/relationships/notesSlide" Target="../notesSlides/notesSlide47.xml"/><Relationship Id="rId1" Type="http://schemas.openxmlformats.org/officeDocument/2006/relationships/slideLayout" Target="../slideLayouts/slideLayout5.xml"/><Relationship Id="rId6" Type="http://schemas.openxmlformats.org/officeDocument/2006/relationships/image" Target="../media/image91.jpeg"/><Relationship Id="rId5" Type="http://schemas.openxmlformats.org/officeDocument/2006/relationships/image" Target="../media/image90.jpeg"/><Relationship Id="rId4" Type="http://schemas.openxmlformats.org/officeDocument/2006/relationships/image" Target="../media/image89.jpeg"/></Relationships>
</file>

<file path=ppt/slides/_rels/slide4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8.xml"/><Relationship Id="rId1" Type="http://schemas.openxmlformats.org/officeDocument/2006/relationships/slideLayout" Target="../slideLayouts/slideLayout5.xml"/><Relationship Id="rId5" Type="http://schemas.openxmlformats.org/officeDocument/2006/relationships/image" Target="../media/image51.jpeg"/><Relationship Id="rId4" Type="http://schemas.openxmlformats.org/officeDocument/2006/relationships/image" Target="../media/image50.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8.xml"/></Relationships>
</file>

<file path=ppt/slides/_rels/slide50.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50.xml"/><Relationship Id="rId1" Type="http://schemas.openxmlformats.org/officeDocument/2006/relationships/slideLayout" Target="../slideLayouts/slideLayout23.xml"/></Relationships>
</file>

<file path=ppt/slides/_rels/slide5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1.xml"/><Relationship Id="rId1" Type="http://schemas.openxmlformats.org/officeDocument/2006/relationships/slideLayout" Target="../slideLayouts/slideLayout5.xml"/><Relationship Id="rId4" Type="http://schemas.openxmlformats.org/officeDocument/2006/relationships/image" Target="../media/image56.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8" Type="http://schemas.openxmlformats.org/officeDocument/2006/relationships/image" Target="../media/image100.svg"/><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notesSlide" Target="../notesSlides/notesSlide54.xml"/><Relationship Id="rId1" Type="http://schemas.openxmlformats.org/officeDocument/2006/relationships/slideLayout" Target="../slideLayouts/slideLayout5.xml"/><Relationship Id="rId6" Type="http://schemas.openxmlformats.org/officeDocument/2006/relationships/image" Target="../media/image98.svg"/><Relationship Id="rId5" Type="http://schemas.openxmlformats.org/officeDocument/2006/relationships/image" Target="../media/image97.png"/><Relationship Id="rId4" Type="http://schemas.openxmlformats.org/officeDocument/2006/relationships/image" Target="../media/image96.svg"/></Relationships>
</file>

<file path=ppt/slides/_rels/slide55.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4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60.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62.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3.xml"/></Relationships>
</file>

<file path=ppt/slides/_rels/slide64.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3.xml"/></Relationships>
</file>

<file path=ppt/slides/_rels/slide6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66.xml"/><Relationship Id="rId1" Type="http://schemas.openxmlformats.org/officeDocument/2006/relationships/slideLayout" Target="../slideLayouts/slideLayout5.xml"/><Relationship Id="rId4" Type="http://schemas.openxmlformats.org/officeDocument/2006/relationships/image" Target="../media/image104.png"/></Relationships>
</file>

<file path=ppt/slides/_rels/slide67.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67.xml"/><Relationship Id="rId1" Type="http://schemas.openxmlformats.org/officeDocument/2006/relationships/slideLayout" Target="../slideLayouts/slideLayout5.xml"/><Relationship Id="rId4" Type="http://schemas.openxmlformats.org/officeDocument/2006/relationships/image" Target="../media/image104.png"/></Relationships>
</file>

<file path=ppt/slides/_rels/slide68.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47.jpeg"/><Relationship Id="rId7" Type="http://schemas.openxmlformats.org/officeDocument/2006/relationships/image" Target="../media/image86.jpeg"/><Relationship Id="rId2" Type="http://schemas.openxmlformats.org/officeDocument/2006/relationships/notesSlide" Target="../notesSlides/notesSlide68.xml"/><Relationship Id="rId1" Type="http://schemas.openxmlformats.org/officeDocument/2006/relationships/slideLayout" Target="../slideLayouts/slideLayout5.xml"/><Relationship Id="rId6" Type="http://schemas.openxmlformats.org/officeDocument/2006/relationships/image" Target="../media/image52.png"/><Relationship Id="rId5" Type="http://schemas.openxmlformats.org/officeDocument/2006/relationships/image" Target="../media/image51.jpeg"/><Relationship Id="rId4" Type="http://schemas.openxmlformats.org/officeDocument/2006/relationships/image" Target="../media/image50.jpeg"/></Relationships>
</file>

<file path=ppt/slides/_rels/slide69.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69.xml"/><Relationship Id="rId1" Type="http://schemas.openxmlformats.org/officeDocument/2006/relationships/slideLayout" Target="../slideLayouts/slideLayout5.xml"/><Relationship Id="rId4" Type="http://schemas.openxmlformats.org/officeDocument/2006/relationships/image" Target="../media/image103.png"/></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70.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47.jpeg"/><Relationship Id="rId7" Type="http://schemas.openxmlformats.org/officeDocument/2006/relationships/image" Target="../media/image52.png"/><Relationship Id="rId2" Type="http://schemas.openxmlformats.org/officeDocument/2006/relationships/notesSlide" Target="../notesSlides/notesSlide70.xml"/><Relationship Id="rId1" Type="http://schemas.openxmlformats.org/officeDocument/2006/relationships/slideLayout" Target="../slideLayouts/slideLayout5.xml"/><Relationship Id="rId6" Type="http://schemas.openxmlformats.org/officeDocument/2006/relationships/image" Target="../media/image84.jpeg"/><Relationship Id="rId5" Type="http://schemas.openxmlformats.org/officeDocument/2006/relationships/image" Target="../media/image51.jpeg"/><Relationship Id="rId4" Type="http://schemas.openxmlformats.org/officeDocument/2006/relationships/image" Target="../media/image50.jpeg"/></Relationships>
</file>

<file path=ppt/slides/_rels/slide71.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image" Target="../media/image52.png"/><Relationship Id="rId2" Type="http://schemas.openxmlformats.org/officeDocument/2006/relationships/notesSlide" Target="../notesSlides/notesSlide71.xml"/><Relationship Id="rId1" Type="http://schemas.openxmlformats.org/officeDocument/2006/relationships/slideLayout" Target="../slideLayouts/slideLayout5.xml"/><Relationship Id="rId6" Type="http://schemas.openxmlformats.org/officeDocument/2006/relationships/image" Target="../media/image84.jpeg"/><Relationship Id="rId5" Type="http://schemas.openxmlformats.org/officeDocument/2006/relationships/image" Target="../media/image51.jpeg"/><Relationship Id="rId4" Type="http://schemas.openxmlformats.org/officeDocument/2006/relationships/image" Target="../media/image50.jpe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3.xml"/></Relationships>
</file>

<file path=ppt/slides/_rels/slide73.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73.xml"/><Relationship Id="rId1" Type="http://schemas.openxmlformats.org/officeDocument/2006/relationships/slideLayout" Target="../slideLayouts/slideLayout22.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s>
</file>

<file path=ppt/slides/_rels/slide7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35.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8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80.xml"/><Relationship Id="rId1" Type="http://schemas.openxmlformats.org/officeDocument/2006/relationships/slideLayout" Target="../slideLayouts/slideLayout2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84.xml"/><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5.xml"/><Relationship Id="rId1" Type="http://schemas.openxmlformats.org/officeDocument/2006/relationships/slideLayout" Target="../slideLayouts/slideLayout15.xml"/></Relationships>
</file>

<file path=ppt/slides/_rels/slide86.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9.xml"/><Relationship Id="rId1" Type="http://schemas.openxmlformats.org/officeDocument/2006/relationships/slideLayout" Target="../slideLayouts/slideLayout31.xml"/><Relationship Id="rId5" Type="http://schemas.openxmlformats.org/officeDocument/2006/relationships/image" Target="../media/image41.svg"/><Relationship Id="rId4" Type="http://schemas.openxmlformats.org/officeDocument/2006/relationships/image" Target="../media/image40.png"/></Relationships>
</file>

<file path=ppt/slides/_rels/slide90.xml.rels><?xml version="1.0" encoding="UTF-8" standalone="yes"?>
<Relationships xmlns="http://schemas.openxmlformats.org/package/2006/relationships"><Relationship Id="rId8" Type="http://schemas.openxmlformats.org/officeDocument/2006/relationships/image" Target="../media/image119.svg"/><Relationship Id="rId3" Type="http://schemas.openxmlformats.org/officeDocument/2006/relationships/image" Target="../media/image114.png"/><Relationship Id="rId7" Type="http://schemas.openxmlformats.org/officeDocument/2006/relationships/image" Target="../media/image118.png"/><Relationship Id="rId2" Type="http://schemas.openxmlformats.org/officeDocument/2006/relationships/notesSlide" Target="../notesSlides/notesSlide90.xml"/><Relationship Id="rId1" Type="http://schemas.openxmlformats.org/officeDocument/2006/relationships/slideLayout" Target="../slideLayouts/slideLayout5.xml"/><Relationship Id="rId6" Type="http://schemas.openxmlformats.org/officeDocument/2006/relationships/image" Target="../media/image117.svg"/><Relationship Id="rId5" Type="http://schemas.openxmlformats.org/officeDocument/2006/relationships/image" Target="../media/image116.png"/><Relationship Id="rId4" Type="http://schemas.openxmlformats.org/officeDocument/2006/relationships/image" Target="../media/image115.sv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8" Type="http://schemas.openxmlformats.org/officeDocument/2006/relationships/image" Target="../media/image119.svg"/><Relationship Id="rId3" Type="http://schemas.openxmlformats.org/officeDocument/2006/relationships/image" Target="../media/image114.png"/><Relationship Id="rId7" Type="http://schemas.openxmlformats.org/officeDocument/2006/relationships/image" Target="../media/image118.png"/><Relationship Id="rId2" Type="http://schemas.openxmlformats.org/officeDocument/2006/relationships/notesSlide" Target="../notesSlides/notesSlide93.xml"/><Relationship Id="rId1" Type="http://schemas.openxmlformats.org/officeDocument/2006/relationships/slideLayout" Target="../slideLayouts/slideLayout5.xml"/><Relationship Id="rId6" Type="http://schemas.openxmlformats.org/officeDocument/2006/relationships/image" Target="../media/image117.svg"/><Relationship Id="rId5" Type="http://schemas.openxmlformats.org/officeDocument/2006/relationships/image" Target="../media/image116.png"/><Relationship Id="rId4" Type="http://schemas.openxmlformats.org/officeDocument/2006/relationships/image" Target="../media/image115.svg"/></Relationships>
</file>

<file path=ppt/slides/_rels/slide9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94.xml"/><Relationship Id="rId1" Type="http://schemas.openxmlformats.org/officeDocument/2006/relationships/slideLayout" Target="../slideLayouts/slideLayout2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5.xml"/></Relationships>
</file>

<file path=ppt/slides/_rels/slide96.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96.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9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B67D4B-210D-8FDB-C2F3-F7185B93AE51}"/>
              </a:ext>
            </a:extLst>
          </p:cNvPr>
          <p:cNvSpPr>
            <a:spLocks noGrp="1"/>
          </p:cNvSpPr>
          <p:nvPr>
            <p:ph type="body" sz="quarter" idx="10"/>
          </p:nvPr>
        </p:nvSpPr>
        <p:spPr/>
        <p:txBody>
          <a:bodyPr/>
          <a:lstStyle/>
          <a:p>
            <a:r>
              <a:rPr lang="en-US" dirty="0">
                <a:latin typeface="Arial"/>
                <a:cs typeface="Arial"/>
              </a:rPr>
              <a:t>Point of admission care: </a:t>
            </a:r>
            <a:endParaRPr lang="en-US" dirty="0"/>
          </a:p>
          <a:p>
            <a:r>
              <a:rPr lang="en-US" b="0" dirty="0"/>
              <a:t>Acute management of nicotine withdrawal</a:t>
            </a:r>
          </a:p>
          <a:p>
            <a:br>
              <a:rPr lang="en-US" dirty="0"/>
            </a:br>
            <a:endParaRPr lang="en-US" dirty="0"/>
          </a:p>
        </p:txBody>
      </p:sp>
    </p:spTree>
    <p:extLst>
      <p:ext uri="{BB962C8B-B14F-4D97-AF65-F5344CB8AC3E}">
        <p14:creationId xmlns:p14="http://schemas.microsoft.com/office/powerpoint/2010/main" val="16740868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4DB133F-B272-D855-6183-4664EE252E1A}"/>
              </a:ext>
            </a:extLst>
          </p:cNvPr>
          <p:cNvPicPr>
            <a:picLocks noChangeAspect="1"/>
          </p:cNvPicPr>
          <p:nvPr/>
        </p:nvPicPr>
        <p:blipFill>
          <a:blip r:embed="rId3">
            <a:alphaModFix amt="50000"/>
          </a:blip>
          <a:srcRect/>
          <a:stretch/>
        </p:blipFill>
        <p:spPr>
          <a:xfrm>
            <a:off x="0" y="0"/>
            <a:ext cx="9144000" cy="6858000"/>
          </a:xfrm>
          <a:prstGeom prst="rect">
            <a:avLst/>
          </a:prstGeom>
        </p:spPr>
      </p:pic>
      <p:pic>
        <p:nvPicPr>
          <p:cNvPr id="3" name="Picture 2">
            <a:extLst>
              <a:ext uri="{FF2B5EF4-FFF2-40B4-BE49-F238E27FC236}">
                <a16:creationId xmlns:a16="http://schemas.microsoft.com/office/drawing/2014/main" id="{61DD7093-6762-3452-EF90-87A355E059DA}"/>
              </a:ext>
            </a:extLst>
          </p:cNvPr>
          <p:cNvPicPr>
            <a:picLocks noChangeAspect="1"/>
          </p:cNvPicPr>
          <p:nvPr/>
        </p:nvPicPr>
        <p:blipFill>
          <a:blip r:embed="rId4"/>
          <a:srcRect/>
          <a:stretch/>
        </p:blipFill>
        <p:spPr>
          <a:xfrm>
            <a:off x="720303" y="1384629"/>
            <a:ext cx="495300" cy="495300"/>
          </a:xfrm>
          <a:prstGeom prst="rect">
            <a:avLst/>
          </a:prstGeom>
          <a:ln>
            <a:solidFill>
              <a:schemeClr val="accent5"/>
            </a:solidFill>
          </a:ln>
          <a:effectLst>
            <a:outerShdw blurRad="190500" dist="50800" dir="5400000" algn="ctr" rotWithShape="0">
              <a:srgbClr val="000000">
                <a:alpha val="15000"/>
              </a:srgbClr>
            </a:outerShdw>
          </a:effectLst>
        </p:spPr>
      </p:pic>
      <p:sp>
        <p:nvSpPr>
          <p:cNvPr id="4" name="Text Placeholder 3">
            <a:extLst>
              <a:ext uri="{FF2B5EF4-FFF2-40B4-BE49-F238E27FC236}">
                <a16:creationId xmlns:a16="http://schemas.microsoft.com/office/drawing/2014/main" id="{366C5551-28CE-77E9-CF5D-11C0BDFD08EA}"/>
              </a:ext>
            </a:extLst>
          </p:cNvPr>
          <p:cNvSpPr txBox="1">
            <a:spLocks/>
          </p:cNvSpPr>
          <p:nvPr/>
        </p:nvSpPr>
        <p:spPr bwMode="auto">
          <a:xfrm>
            <a:off x="1336276" y="1379731"/>
            <a:ext cx="7754974" cy="5001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0" fontAlgn="base" latinLnBrk="0" hangingPunct="0">
              <a:lnSpc>
                <a:spcPts val="2000"/>
              </a:lnSpc>
              <a:spcBef>
                <a:spcPts val="0"/>
              </a:spcBef>
              <a:spcAft>
                <a:spcPts val="0"/>
              </a:spcAft>
              <a:buClr>
                <a:srgbClr val="F79644"/>
              </a:buClr>
              <a:buSzPct val="120000"/>
              <a:buFont typeface="Lucida Grande" panose="020B0600040502020204" pitchFamily="34" charset="0"/>
              <a:buNone/>
              <a:tabLst>
                <a:tab pos="219075" algn="l"/>
              </a:tabLst>
              <a:defRPr/>
            </a:pPr>
            <a:r>
              <a:rPr kumimoji="0" lang="en-US" sz="15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1.	</a:t>
            </a:r>
            <a:r>
              <a:rPr kumimoji="0" lang="en-US" sz="1500" b="1"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Establish rapport and assess progress since admission</a:t>
            </a:r>
          </a:p>
        </p:txBody>
      </p:sp>
      <p:sp>
        <p:nvSpPr>
          <p:cNvPr id="28" name="Title 1">
            <a:extLst>
              <a:ext uri="{FF2B5EF4-FFF2-40B4-BE49-F238E27FC236}">
                <a16:creationId xmlns:a16="http://schemas.microsoft.com/office/drawing/2014/main" id="{FD5A4F87-CD24-6685-9833-BC2754186AFD}"/>
              </a:ext>
            </a:extLst>
          </p:cNvPr>
          <p:cNvSpPr txBox="1">
            <a:spLocks/>
          </p:cNvSpPr>
          <p:nvPr/>
        </p:nvSpPr>
        <p:spPr>
          <a:xfrm>
            <a:off x="571500" y="382106"/>
            <a:ext cx="7962900" cy="864673"/>
          </a:xfrm>
          <a:prstGeom prst="rect">
            <a:avLst/>
          </a:prstGeom>
        </p:spPr>
        <p:txBody>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marR="0" lvl="0" indent="-9525" algn="l" defTabSz="457200" rtl="0" eaLnBrk="0" fontAlgn="base" latinLnBrk="0" hangingPunct="0">
              <a:lnSpc>
                <a:spcPts val="2800"/>
              </a:lnSpc>
              <a:spcBef>
                <a:spcPct val="0"/>
              </a:spcBef>
              <a:spcAft>
                <a:spcPct val="0"/>
              </a:spcAft>
              <a:buClrTx/>
              <a:buSzTx/>
              <a:buFontTx/>
              <a:buNone/>
              <a:tabLst/>
              <a:defRPr/>
            </a:pPr>
            <a:r>
              <a:rPr kumimoji="0" lang="en-US" sz="2300" b="1" i="0" u="none" strike="noStrike" kern="1200" cap="none" spc="0" normalizeH="0" baseline="0" noProof="0" dirty="0">
                <a:ln>
                  <a:noFill/>
                </a:ln>
                <a:solidFill>
                  <a:srgbClr val="005EB8"/>
                </a:solidFill>
                <a:effectLst/>
                <a:uLnTx/>
                <a:uFillTx/>
                <a:latin typeface="Arial" panose="020B0604020202020204" pitchFamily="34" charset="0"/>
                <a:cs typeface="Arial" panose="020B0604020202020204" pitchFamily="34" charset="0"/>
              </a:rPr>
              <a:t>Specialist Assessment &amp; Treatment Plan:</a:t>
            </a:r>
            <a:br>
              <a:rPr kumimoji="0" lang="en-US" sz="2300" b="1" i="0" u="none" strike="noStrike" kern="1200" cap="none" spc="0" normalizeH="0" baseline="0" noProof="0" dirty="0">
                <a:ln>
                  <a:noFill/>
                </a:ln>
                <a:solidFill>
                  <a:srgbClr val="005EB8"/>
                </a:solidFill>
                <a:effectLst/>
                <a:uLnTx/>
                <a:uFillTx/>
                <a:latin typeface="Arial" panose="020B0604020202020204" pitchFamily="34" charset="0"/>
                <a:cs typeface="Arial" panose="020B0604020202020204" pitchFamily="34" charset="0"/>
              </a:rPr>
            </a:br>
            <a:r>
              <a:rPr kumimoji="0" lang="en-US" sz="2100" b="1"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Initial Assessment</a:t>
            </a:r>
          </a:p>
        </p:txBody>
      </p:sp>
      <p:pic>
        <p:nvPicPr>
          <p:cNvPr id="15" name="Picture 14">
            <a:extLst>
              <a:ext uri="{FF2B5EF4-FFF2-40B4-BE49-F238E27FC236}">
                <a16:creationId xmlns:a16="http://schemas.microsoft.com/office/drawing/2014/main" id="{EA8A5D49-963F-3D36-A266-5BF8497DEDFD}"/>
              </a:ext>
            </a:extLst>
          </p:cNvPr>
          <p:cNvPicPr>
            <a:picLocks noChangeAspect="1"/>
          </p:cNvPicPr>
          <p:nvPr/>
        </p:nvPicPr>
        <p:blipFill>
          <a:blip r:embed="rId5"/>
          <a:srcRect/>
          <a:stretch/>
        </p:blipFill>
        <p:spPr>
          <a:xfrm>
            <a:off x="720303" y="2090583"/>
            <a:ext cx="495300" cy="495300"/>
          </a:xfrm>
          <a:prstGeom prst="rect">
            <a:avLst/>
          </a:prstGeom>
          <a:effectLst>
            <a:outerShdw blurRad="190500" dist="50800" dir="5400000" algn="ctr" rotWithShape="0">
              <a:srgbClr val="000000">
                <a:alpha val="15000"/>
              </a:srgbClr>
            </a:outerShdw>
          </a:effectLst>
        </p:spPr>
      </p:pic>
      <p:sp>
        <p:nvSpPr>
          <p:cNvPr id="23" name="Text Placeholder 3">
            <a:extLst>
              <a:ext uri="{FF2B5EF4-FFF2-40B4-BE49-F238E27FC236}">
                <a16:creationId xmlns:a16="http://schemas.microsoft.com/office/drawing/2014/main" id="{EC0BF2AD-E34B-A767-6052-69B008CE2CC4}"/>
              </a:ext>
            </a:extLst>
          </p:cNvPr>
          <p:cNvSpPr txBox="1">
            <a:spLocks/>
          </p:cNvSpPr>
          <p:nvPr/>
        </p:nvSpPr>
        <p:spPr bwMode="auto">
          <a:xfrm>
            <a:off x="1336275" y="2090583"/>
            <a:ext cx="7754974" cy="5001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0" fontAlgn="base" latinLnBrk="0" hangingPunct="0">
              <a:lnSpc>
                <a:spcPts val="2000"/>
              </a:lnSpc>
              <a:spcBef>
                <a:spcPts val="0"/>
              </a:spcBef>
              <a:spcAft>
                <a:spcPts val="0"/>
              </a:spcAft>
              <a:buClr>
                <a:srgbClr val="F79644"/>
              </a:buClr>
              <a:buSzPct val="120000"/>
              <a:buFont typeface="Lucida Grande" panose="020B0600040502020204" pitchFamily="34" charset="0"/>
              <a:buNone/>
              <a:tabLst>
                <a:tab pos="219075" algn="l"/>
              </a:tabLst>
              <a:defRPr/>
            </a:pPr>
            <a:r>
              <a:rPr kumimoji="0" lang="en-US" sz="15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2.	</a:t>
            </a:r>
            <a:r>
              <a:rPr kumimoji="0" lang="en-US" sz="1500" b="1"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Provide personalised advice and inform about available support</a:t>
            </a:r>
          </a:p>
        </p:txBody>
      </p:sp>
      <p:sp>
        <p:nvSpPr>
          <p:cNvPr id="27" name="Text Placeholder 3">
            <a:extLst>
              <a:ext uri="{FF2B5EF4-FFF2-40B4-BE49-F238E27FC236}">
                <a16:creationId xmlns:a16="http://schemas.microsoft.com/office/drawing/2014/main" id="{365F1878-10D1-A44D-0CF7-CE5D8F85587B}"/>
              </a:ext>
            </a:extLst>
          </p:cNvPr>
          <p:cNvSpPr txBox="1">
            <a:spLocks/>
          </p:cNvSpPr>
          <p:nvPr/>
        </p:nvSpPr>
        <p:spPr bwMode="auto">
          <a:xfrm>
            <a:off x="1336275" y="2916652"/>
            <a:ext cx="7754973" cy="1024695"/>
          </a:xfrm>
          <a:prstGeom prst="rect">
            <a:avLst/>
          </a:prstGeom>
          <a:noFill/>
          <a:ln w="9525">
            <a:noFill/>
            <a:miter lim="800000"/>
            <a:headEnd/>
            <a:tailEnd/>
          </a:ln>
        </p:spPr>
        <p:txBody>
          <a:bodyPr vert="horz" wrap="square" lIns="91440" tIns="0" rIns="9144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0" fontAlgn="base" latinLnBrk="0" hangingPunct="0">
              <a:lnSpc>
                <a:spcPts val="2000"/>
              </a:lnSpc>
              <a:spcBef>
                <a:spcPts val="0"/>
              </a:spcBef>
              <a:spcAft>
                <a:spcPts val="400"/>
              </a:spcAft>
              <a:buClr>
                <a:srgbClr val="F79644"/>
              </a:buClr>
              <a:buSzPct val="120000"/>
              <a:buFont typeface="Lucida Grande" panose="020B0600040502020204" pitchFamily="34" charset="0"/>
              <a:buNone/>
              <a:tabLst>
                <a:tab pos="219075" algn="l"/>
                <a:tab pos="1285875" algn="l"/>
              </a:tabLst>
              <a:defRPr/>
            </a:pPr>
            <a:r>
              <a:rPr kumimoji="0" lang="en-US" sz="15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3.	</a:t>
            </a:r>
            <a:r>
              <a:rPr kumimoji="0" lang="en-US" sz="1500" b="1"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Conduct assessment </a:t>
            </a:r>
          </a:p>
          <a:p>
            <a:pPr marL="447675" marR="0" lvl="0" indent="-219075" algn="l" defTabSz="457200" rtl="0" eaLnBrk="0" fontAlgn="base" latinLnBrk="0" hangingPunct="0">
              <a:lnSpc>
                <a:spcPts val="2200"/>
              </a:lnSpc>
              <a:spcBef>
                <a:spcPts val="0"/>
              </a:spcBef>
              <a:spcAft>
                <a:spcPts val="0"/>
              </a:spcAft>
              <a:buClr>
                <a:srgbClr val="00A7FF"/>
              </a:buClr>
              <a:buSzPct val="120000"/>
              <a:buFont typeface="Lucida Grande" panose="020B0600040502020204" pitchFamily="34" charset="0"/>
              <a:buChar char="■"/>
              <a:tabLst>
                <a:tab pos="1285875" algn="l"/>
              </a:tabLst>
              <a:defRPr/>
            </a:pPr>
            <a:r>
              <a:rPr kumimoji="0" lang="en-US" sz="14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Level of tobacco dependence</a:t>
            </a:r>
          </a:p>
          <a:p>
            <a:pPr marL="447675" marR="0" lvl="0" indent="-219075" algn="l" defTabSz="457200" rtl="0" eaLnBrk="0" fontAlgn="base" latinLnBrk="0" hangingPunct="0">
              <a:lnSpc>
                <a:spcPts val="2200"/>
              </a:lnSpc>
              <a:spcBef>
                <a:spcPts val="0"/>
              </a:spcBef>
              <a:spcAft>
                <a:spcPts val="0"/>
              </a:spcAft>
              <a:buClr>
                <a:srgbClr val="00A7FF"/>
              </a:buClr>
              <a:buSzPct val="120000"/>
              <a:buFont typeface="Lucida Grande" panose="020B0600040502020204" pitchFamily="34" charset="0"/>
              <a:buChar char="■"/>
              <a:tabLst>
                <a:tab pos="1285875" algn="l"/>
              </a:tabLst>
              <a:defRPr/>
            </a:pPr>
            <a:r>
              <a:rPr kumimoji="0" lang="en-US" sz="14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Withdrawal symptoms and urges to smoke</a:t>
            </a:r>
          </a:p>
          <a:p>
            <a:pPr marL="447675" marR="0" lvl="0" indent="-219075" algn="l" defTabSz="457200" rtl="0" eaLnBrk="0" fontAlgn="base" latinLnBrk="0" hangingPunct="0">
              <a:lnSpc>
                <a:spcPts val="2200"/>
              </a:lnSpc>
              <a:spcBef>
                <a:spcPts val="0"/>
              </a:spcBef>
              <a:spcAft>
                <a:spcPts val="0"/>
              </a:spcAft>
              <a:buClr>
                <a:srgbClr val="00A7FF"/>
              </a:buClr>
              <a:buSzPct val="120000"/>
              <a:buFont typeface="Lucida Grande" panose="020B0600040502020204" pitchFamily="34" charset="0"/>
              <a:buChar char="■"/>
              <a:tabLst>
                <a:tab pos="1285875" algn="l"/>
              </a:tabLst>
              <a:defRPr/>
            </a:pPr>
            <a:r>
              <a:rPr kumimoji="0" lang="en-US" sz="14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Use of treatment (frequency, correct technique)</a:t>
            </a:r>
          </a:p>
        </p:txBody>
      </p:sp>
      <p:pic>
        <p:nvPicPr>
          <p:cNvPr id="36" name="Picture 35">
            <a:extLst>
              <a:ext uri="{FF2B5EF4-FFF2-40B4-BE49-F238E27FC236}">
                <a16:creationId xmlns:a16="http://schemas.microsoft.com/office/drawing/2014/main" id="{53795348-8FE5-301F-CB95-1F96F048DED4}"/>
              </a:ext>
            </a:extLst>
          </p:cNvPr>
          <p:cNvPicPr>
            <a:picLocks noChangeAspect="1"/>
          </p:cNvPicPr>
          <p:nvPr/>
        </p:nvPicPr>
        <p:blipFill>
          <a:blip r:embed="rId6"/>
          <a:srcRect/>
          <a:stretch/>
        </p:blipFill>
        <p:spPr>
          <a:xfrm>
            <a:off x="720303" y="4051734"/>
            <a:ext cx="495300" cy="495300"/>
          </a:xfrm>
          <a:prstGeom prst="rect">
            <a:avLst/>
          </a:prstGeom>
          <a:effectLst>
            <a:outerShdw blurRad="190500" dist="50800" dir="5400000" algn="ctr" rotWithShape="0">
              <a:srgbClr val="000000">
                <a:alpha val="15000"/>
              </a:srgbClr>
            </a:outerShdw>
          </a:effectLst>
        </p:spPr>
      </p:pic>
      <p:pic>
        <p:nvPicPr>
          <p:cNvPr id="55" name="Picture 54">
            <a:extLst>
              <a:ext uri="{FF2B5EF4-FFF2-40B4-BE49-F238E27FC236}">
                <a16:creationId xmlns:a16="http://schemas.microsoft.com/office/drawing/2014/main" id="{686053FF-0F73-195A-51E8-31AD8D36114B}"/>
              </a:ext>
            </a:extLst>
          </p:cNvPr>
          <p:cNvPicPr>
            <a:picLocks noChangeAspect="1"/>
          </p:cNvPicPr>
          <p:nvPr/>
        </p:nvPicPr>
        <p:blipFill>
          <a:blip r:embed="rId7"/>
          <a:srcRect/>
          <a:stretch/>
        </p:blipFill>
        <p:spPr>
          <a:xfrm>
            <a:off x="720303" y="5921134"/>
            <a:ext cx="495300" cy="495300"/>
          </a:xfrm>
          <a:prstGeom prst="rect">
            <a:avLst/>
          </a:prstGeom>
          <a:effectLst>
            <a:outerShdw blurRad="190500" dist="50800" dir="5400000" algn="ctr" rotWithShape="0">
              <a:srgbClr val="000000">
                <a:alpha val="15000"/>
              </a:srgbClr>
            </a:outerShdw>
          </a:effectLst>
        </p:spPr>
      </p:pic>
      <p:pic>
        <p:nvPicPr>
          <p:cNvPr id="58" name="Picture 57">
            <a:extLst>
              <a:ext uri="{FF2B5EF4-FFF2-40B4-BE49-F238E27FC236}">
                <a16:creationId xmlns:a16="http://schemas.microsoft.com/office/drawing/2014/main" id="{1EC367B0-9479-CC14-8C51-B795CE1044A7}"/>
              </a:ext>
            </a:extLst>
          </p:cNvPr>
          <p:cNvPicPr>
            <a:picLocks noChangeAspect="1"/>
          </p:cNvPicPr>
          <p:nvPr/>
        </p:nvPicPr>
        <p:blipFill>
          <a:blip r:embed="rId8"/>
          <a:srcRect/>
          <a:stretch/>
        </p:blipFill>
        <p:spPr>
          <a:xfrm>
            <a:off x="720303" y="2796536"/>
            <a:ext cx="495300" cy="495300"/>
          </a:xfrm>
          <a:prstGeom prst="rect">
            <a:avLst/>
          </a:prstGeom>
          <a:effectLst>
            <a:outerShdw blurRad="190500" dist="50800" dir="5400000" algn="ctr" rotWithShape="0">
              <a:srgbClr val="000000">
                <a:alpha val="15000"/>
              </a:srgbClr>
            </a:outerShdw>
          </a:effectLst>
        </p:spPr>
      </p:pic>
      <p:sp>
        <p:nvSpPr>
          <p:cNvPr id="59" name="Text Placeholder 3">
            <a:extLst>
              <a:ext uri="{FF2B5EF4-FFF2-40B4-BE49-F238E27FC236}">
                <a16:creationId xmlns:a16="http://schemas.microsoft.com/office/drawing/2014/main" id="{11EFE0E5-44EA-0E98-E829-D6F0757A48B1}"/>
              </a:ext>
            </a:extLst>
          </p:cNvPr>
          <p:cNvSpPr txBox="1">
            <a:spLocks/>
          </p:cNvSpPr>
          <p:nvPr/>
        </p:nvSpPr>
        <p:spPr bwMode="auto">
          <a:xfrm>
            <a:off x="1336275" y="5921134"/>
            <a:ext cx="7754974" cy="495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0" fontAlgn="base" latinLnBrk="0" hangingPunct="0">
              <a:lnSpc>
                <a:spcPts val="2000"/>
              </a:lnSpc>
              <a:spcBef>
                <a:spcPts val="0"/>
              </a:spcBef>
              <a:spcAft>
                <a:spcPts val="0"/>
              </a:spcAft>
              <a:buClr>
                <a:srgbClr val="F79644"/>
              </a:buClr>
              <a:buSzPct val="120000"/>
              <a:buFont typeface="Lucida Grande" panose="020B0600040502020204" pitchFamily="34" charset="0"/>
              <a:buNone/>
              <a:tabLst>
                <a:tab pos="219075" algn="l"/>
              </a:tabLst>
              <a:defRPr/>
            </a:pPr>
            <a:r>
              <a:rPr kumimoji="0" lang="en-US" sz="15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5.	</a:t>
            </a:r>
            <a:r>
              <a:rPr kumimoji="0" lang="en-US" sz="1500" b="1"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Provide summary, agree to next follow-up and prompt commitment</a:t>
            </a:r>
          </a:p>
        </p:txBody>
      </p:sp>
      <p:sp>
        <p:nvSpPr>
          <p:cNvPr id="5" name="Text Placeholder 3">
            <a:extLst>
              <a:ext uri="{FF2B5EF4-FFF2-40B4-BE49-F238E27FC236}">
                <a16:creationId xmlns:a16="http://schemas.microsoft.com/office/drawing/2014/main" id="{A4454FCC-3592-7E25-D2E6-EF7032B05459}"/>
              </a:ext>
            </a:extLst>
          </p:cNvPr>
          <p:cNvSpPr txBox="1">
            <a:spLocks/>
          </p:cNvSpPr>
          <p:nvPr/>
        </p:nvSpPr>
        <p:spPr bwMode="auto">
          <a:xfrm>
            <a:off x="1336276" y="4180219"/>
            <a:ext cx="7754972" cy="1502043"/>
          </a:xfrm>
          <a:prstGeom prst="rect">
            <a:avLst/>
          </a:prstGeom>
          <a:noFill/>
          <a:ln w="9525">
            <a:noFill/>
            <a:miter lim="800000"/>
            <a:headEnd/>
            <a:tailEnd/>
          </a:ln>
        </p:spPr>
        <p:txBody>
          <a:bodyPr vert="horz" wrap="square" lIns="91440" tIns="0" rIns="9144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0" fontAlgn="base" latinLnBrk="0" hangingPunct="0">
              <a:lnSpc>
                <a:spcPts val="2000"/>
              </a:lnSpc>
              <a:spcBef>
                <a:spcPts val="0"/>
              </a:spcBef>
              <a:spcAft>
                <a:spcPts val="400"/>
              </a:spcAft>
              <a:buClr>
                <a:srgbClr val="00A7FF"/>
              </a:buClr>
              <a:buSzPct val="120000"/>
              <a:buFont typeface="Lucida Grande" panose="020B0600040502020204" pitchFamily="34" charset="0"/>
              <a:buNone/>
              <a:tabLst>
                <a:tab pos="219075" algn="l"/>
              </a:tabLst>
              <a:defRPr/>
            </a:pPr>
            <a:r>
              <a:rPr kumimoji="0" lang="en-US" sz="15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4.	</a:t>
            </a:r>
            <a:r>
              <a:rPr kumimoji="0" lang="en-US" sz="1500" b="1" i="0" u="none" strike="noStrike" kern="1200" cap="none" spc="-30" normalizeH="0" baseline="0" noProof="0" dirty="0">
                <a:ln>
                  <a:noFill/>
                </a:ln>
                <a:solidFill>
                  <a:srgbClr val="414141"/>
                </a:solidFill>
                <a:effectLst/>
                <a:uLnTx/>
                <a:uFillTx/>
                <a:latin typeface="Arial" panose="020B0604020202020204" pitchFamily="34" charset="0"/>
                <a:cs typeface="Arial" panose="020B0604020202020204" pitchFamily="34" charset="0"/>
              </a:rPr>
              <a:t>Agree to treatment plan and provide specialist support during inpatient stay</a:t>
            </a:r>
            <a:r>
              <a:rPr kumimoji="0" lang="en-US" sz="1500" b="1"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 </a:t>
            </a:r>
          </a:p>
          <a:p>
            <a:pPr marL="447675" marR="0" lvl="0" indent="-219075" algn="l" defTabSz="457200" rtl="0" eaLnBrk="0" fontAlgn="base" latinLnBrk="0" hangingPunct="0">
              <a:lnSpc>
                <a:spcPts val="2200"/>
              </a:lnSpc>
              <a:spcBef>
                <a:spcPts val="0"/>
              </a:spcBef>
              <a:spcAft>
                <a:spcPts val="0"/>
              </a:spcAft>
              <a:buClr>
                <a:srgbClr val="00A7FF"/>
              </a:buClr>
              <a:buSzPct val="120000"/>
              <a:buFont typeface="Lucida Grande" panose="020B0600040502020204" pitchFamily="34" charset="0"/>
              <a:buChar char="■"/>
              <a:tabLst>
                <a:tab pos="1285875" algn="l"/>
              </a:tabLst>
              <a:defRPr/>
            </a:pPr>
            <a:r>
              <a:rPr kumimoji="0" lang="en-US" sz="14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Advise on continued use of tobacco dependence aids</a:t>
            </a:r>
          </a:p>
          <a:p>
            <a:pPr marL="447675" marR="0" lvl="0" indent="-219075" algn="l" defTabSz="457200" rtl="0" eaLnBrk="0" fontAlgn="base" latinLnBrk="0" hangingPunct="0">
              <a:lnSpc>
                <a:spcPts val="2200"/>
              </a:lnSpc>
              <a:spcBef>
                <a:spcPts val="0"/>
              </a:spcBef>
              <a:spcAft>
                <a:spcPts val="0"/>
              </a:spcAft>
              <a:buClr>
                <a:srgbClr val="00A7FF"/>
              </a:buClr>
              <a:buSzPct val="120000"/>
              <a:buFont typeface="Lucida Grande" panose="020B0600040502020204" pitchFamily="34" charset="0"/>
              <a:buChar char="■"/>
              <a:tabLst>
                <a:tab pos="1285875" algn="l"/>
              </a:tabLst>
              <a:defRPr/>
            </a:pPr>
            <a:r>
              <a:rPr kumimoji="0" lang="en-US" sz="14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Adjust treatment (as needed)</a:t>
            </a:r>
          </a:p>
          <a:p>
            <a:pPr marL="447675" marR="0" lvl="0" indent="-219075" algn="l" defTabSz="457200" rtl="0" eaLnBrk="0" fontAlgn="base" latinLnBrk="0" hangingPunct="0">
              <a:lnSpc>
                <a:spcPts val="2200"/>
              </a:lnSpc>
              <a:spcBef>
                <a:spcPts val="0"/>
              </a:spcBef>
              <a:spcAft>
                <a:spcPts val="0"/>
              </a:spcAft>
              <a:buClr>
                <a:srgbClr val="00A7FF"/>
              </a:buClr>
              <a:buSzPct val="120000"/>
              <a:buFont typeface="Lucida Grande" panose="020B0600040502020204" pitchFamily="34" charset="0"/>
              <a:buChar char="■"/>
              <a:tabLst>
                <a:tab pos="1285875" algn="l"/>
              </a:tabLst>
              <a:defRPr/>
            </a:pPr>
            <a:r>
              <a:rPr kumimoji="0" lang="en-US" sz="14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Review medication, escalate to prescriber if required</a:t>
            </a:r>
          </a:p>
          <a:p>
            <a:pPr marL="447675" marR="0" lvl="0" indent="-219075" algn="l" defTabSz="457200" rtl="0" eaLnBrk="0" fontAlgn="base" latinLnBrk="0" hangingPunct="0">
              <a:lnSpc>
                <a:spcPts val="2200"/>
              </a:lnSpc>
              <a:spcBef>
                <a:spcPts val="0"/>
              </a:spcBef>
              <a:spcAft>
                <a:spcPts val="0"/>
              </a:spcAft>
              <a:buClr>
                <a:srgbClr val="00A7FF"/>
              </a:buClr>
              <a:buSzPct val="120000"/>
              <a:buFont typeface="Lucida Grande" panose="020B0600040502020204" pitchFamily="34" charset="0"/>
              <a:buChar char="■"/>
              <a:tabLst>
                <a:tab pos="1285875" algn="l"/>
              </a:tabLst>
              <a:defRPr/>
            </a:pPr>
            <a:r>
              <a:rPr kumimoji="0" lang="en-US" sz="14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CO testing</a:t>
            </a:r>
          </a:p>
          <a:p>
            <a:pPr marL="447675" marR="0" lvl="0" indent="-219075" algn="l" defTabSz="457200" rtl="0" eaLnBrk="0" fontAlgn="base" latinLnBrk="0" hangingPunct="0">
              <a:lnSpc>
                <a:spcPts val="2200"/>
              </a:lnSpc>
              <a:spcBef>
                <a:spcPts val="0"/>
              </a:spcBef>
              <a:spcAft>
                <a:spcPts val="0"/>
              </a:spcAft>
              <a:buClr>
                <a:srgbClr val="00A7FF"/>
              </a:buClr>
              <a:buSzPct val="120000"/>
              <a:buFont typeface="Lucida Grande" panose="020B0600040502020204" pitchFamily="34" charset="0"/>
              <a:buChar char="■"/>
              <a:tabLst>
                <a:tab pos="1285875" algn="l"/>
              </a:tabLst>
              <a:defRPr/>
            </a:pPr>
            <a:r>
              <a:rPr kumimoji="0" lang="en-US" sz="14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Behavioural support</a:t>
            </a:r>
          </a:p>
        </p:txBody>
      </p:sp>
    </p:spTree>
    <p:extLst>
      <p:ext uri="{BB962C8B-B14F-4D97-AF65-F5344CB8AC3E}">
        <p14:creationId xmlns:p14="http://schemas.microsoft.com/office/powerpoint/2010/main" val="86375007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F2C717-EF38-8F49-5106-A6C730F01D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F3E8FE-E67E-F48B-1433-2425E9F4125E}"/>
              </a:ext>
            </a:extLst>
          </p:cNvPr>
          <p:cNvSpPr>
            <a:spLocks noGrp="1"/>
          </p:cNvSpPr>
          <p:nvPr>
            <p:ph type="title"/>
          </p:nvPr>
        </p:nvSpPr>
        <p:spPr/>
        <p:txBody>
          <a:bodyPr/>
          <a:lstStyle/>
          <a:p>
            <a:r>
              <a:rPr lang="en-US" dirty="0"/>
              <a:t>Summary</a:t>
            </a:r>
          </a:p>
        </p:txBody>
      </p:sp>
      <p:sp>
        <p:nvSpPr>
          <p:cNvPr id="3" name="Text Placeholder 2">
            <a:extLst>
              <a:ext uri="{FF2B5EF4-FFF2-40B4-BE49-F238E27FC236}">
                <a16:creationId xmlns:a16="http://schemas.microsoft.com/office/drawing/2014/main" id="{2293F8BF-174B-7496-C814-68CE8E51924C}"/>
              </a:ext>
            </a:extLst>
          </p:cNvPr>
          <p:cNvSpPr>
            <a:spLocks noGrp="1"/>
          </p:cNvSpPr>
          <p:nvPr>
            <p:ph type="body" idx="12"/>
          </p:nvPr>
        </p:nvSpPr>
        <p:spPr/>
        <p:txBody>
          <a:bodyPr/>
          <a:lstStyle/>
          <a:p>
            <a:pPr>
              <a:lnSpc>
                <a:spcPts val="2600"/>
              </a:lnSpc>
              <a:spcAft>
                <a:spcPts val="1200"/>
              </a:spcAft>
            </a:pPr>
            <a:r>
              <a:rPr lang="en-US" dirty="0"/>
              <a:t>All inpatients who smoke should be provided with medication </a:t>
            </a:r>
            <a:br>
              <a:rPr lang="en-US" dirty="0"/>
            </a:br>
            <a:r>
              <a:rPr lang="en-US" b="1" dirty="0">
                <a:solidFill>
                  <a:srgbClr val="009A9E"/>
                </a:solidFill>
              </a:rPr>
              <a:t>to support stopping smoking or temporary abstinence</a:t>
            </a:r>
          </a:p>
          <a:p>
            <a:pPr>
              <a:lnSpc>
                <a:spcPts val="2600"/>
              </a:lnSpc>
              <a:spcAft>
                <a:spcPts val="1200"/>
              </a:spcAft>
            </a:pPr>
            <a:r>
              <a:rPr lang="en-US" b="1" dirty="0">
                <a:solidFill>
                  <a:srgbClr val="009A9E"/>
                </a:solidFill>
              </a:rPr>
              <a:t>Not a magic bullet!</a:t>
            </a:r>
            <a:r>
              <a:rPr lang="en-US" dirty="0">
                <a:solidFill>
                  <a:srgbClr val="009A9E"/>
                </a:solidFill>
              </a:rPr>
              <a:t> </a:t>
            </a:r>
            <a:r>
              <a:rPr lang="en-US" dirty="0"/>
              <a:t>– but assist with managing </a:t>
            </a:r>
            <a:br>
              <a:rPr lang="en-US" dirty="0"/>
            </a:br>
            <a:r>
              <a:rPr lang="en-US" dirty="0"/>
              <a:t>withdrawal symptoms and cravings.</a:t>
            </a:r>
          </a:p>
          <a:p>
            <a:pPr>
              <a:lnSpc>
                <a:spcPts val="2600"/>
              </a:lnSpc>
              <a:spcAft>
                <a:spcPts val="1200"/>
              </a:spcAft>
            </a:pPr>
            <a:r>
              <a:rPr lang="en-US" b="1" dirty="0">
                <a:solidFill>
                  <a:srgbClr val="009A9E"/>
                </a:solidFill>
              </a:rPr>
              <a:t>They are safe to use</a:t>
            </a:r>
            <a:r>
              <a:rPr lang="en-US" dirty="0">
                <a:solidFill>
                  <a:srgbClr val="009A9E"/>
                </a:solidFill>
              </a:rPr>
              <a:t> </a:t>
            </a:r>
            <a:r>
              <a:rPr lang="en-US" dirty="0"/>
              <a:t>and there is strong evidence </a:t>
            </a:r>
            <a:br>
              <a:rPr lang="en-US" dirty="0"/>
            </a:br>
            <a:r>
              <a:rPr lang="en-US" dirty="0"/>
              <a:t>that they </a:t>
            </a:r>
            <a:r>
              <a:rPr lang="en-US" b="1" dirty="0">
                <a:solidFill>
                  <a:srgbClr val="009A9E"/>
                </a:solidFill>
              </a:rPr>
              <a:t>increase success with stopping (by 2 – 3 times)</a:t>
            </a:r>
            <a:r>
              <a:rPr lang="en-US" dirty="0"/>
              <a:t>.</a:t>
            </a:r>
          </a:p>
          <a:p>
            <a:pPr>
              <a:lnSpc>
                <a:spcPts val="2600"/>
              </a:lnSpc>
              <a:spcAft>
                <a:spcPts val="1200"/>
              </a:spcAft>
            </a:pPr>
            <a:r>
              <a:rPr lang="en-US" dirty="0"/>
              <a:t>They are often used incorrectly!</a:t>
            </a:r>
          </a:p>
          <a:p>
            <a:pPr>
              <a:lnSpc>
                <a:spcPts val="2600"/>
              </a:lnSpc>
              <a:spcAft>
                <a:spcPts val="1200"/>
              </a:spcAft>
            </a:pPr>
            <a:r>
              <a:rPr lang="en-US" dirty="0"/>
              <a:t>Acute side effects are </a:t>
            </a:r>
            <a:r>
              <a:rPr lang="en-US" b="1" dirty="0">
                <a:solidFill>
                  <a:srgbClr val="009A9E"/>
                </a:solidFill>
              </a:rPr>
              <a:t>mild to moderate</a:t>
            </a:r>
            <a:r>
              <a:rPr lang="en-US" dirty="0">
                <a:solidFill>
                  <a:srgbClr val="009A9E"/>
                </a:solidFill>
              </a:rPr>
              <a:t> </a:t>
            </a:r>
            <a:r>
              <a:rPr lang="en-US" dirty="0"/>
              <a:t>and for </a:t>
            </a:r>
            <a:br>
              <a:rPr lang="en-US" dirty="0"/>
            </a:br>
            <a:r>
              <a:rPr lang="en-US" dirty="0"/>
              <a:t>most patients </a:t>
            </a:r>
            <a:r>
              <a:rPr lang="en-US" b="1" dirty="0">
                <a:solidFill>
                  <a:srgbClr val="009A9E"/>
                </a:solidFill>
              </a:rPr>
              <a:t>can be effectively managed</a:t>
            </a:r>
            <a:r>
              <a:rPr lang="en-US" dirty="0"/>
              <a:t>.</a:t>
            </a:r>
          </a:p>
        </p:txBody>
      </p:sp>
      <p:sp>
        <p:nvSpPr>
          <p:cNvPr id="4" name="Footer Placeholder 4">
            <a:extLst>
              <a:ext uri="{FF2B5EF4-FFF2-40B4-BE49-F238E27FC236}">
                <a16:creationId xmlns:a16="http://schemas.microsoft.com/office/drawing/2014/main" id="{307372C4-22DC-0E7C-AC63-CED28E95FBFE}"/>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77034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5250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422749806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10EFE-4093-3F49-BB85-ED0B1933AE25}"/>
              </a:ext>
            </a:extLst>
          </p:cNvPr>
          <p:cNvSpPr>
            <a:spLocks noGrp="1"/>
          </p:cNvSpPr>
          <p:nvPr>
            <p:ph type="title"/>
          </p:nvPr>
        </p:nvSpPr>
        <p:spPr/>
        <p:txBody>
          <a:bodyPr/>
          <a:lstStyle/>
          <a:p>
            <a:r>
              <a:rPr lang="en-US" dirty="0"/>
              <a:t>Medications online learning</a:t>
            </a:r>
          </a:p>
        </p:txBody>
      </p:sp>
      <p:pic>
        <p:nvPicPr>
          <p:cNvPr id="5" name="Picture 4">
            <a:extLst>
              <a:ext uri="{FF2B5EF4-FFF2-40B4-BE49-F238E27FC236}">
                <a16:creationId xmlns:a16="http://schemas.microsoft.com/office/drawing/2014/main" id="{27104DEA-843C-D04E-B40A-68EADB791D23}"/>
              </a:ext>
            </a:extLst>
          </p:cNvPr>
          <p:cNvPicPr>
            <a:picLocks noChangeAspect="1"/>
          </p:cNvPicPr>
          <p:nvPr/>
        </p:nvPicPr>
        <p:blipFill>
          <a:blip r:embed="rId3"/>
          <a:srcRect/>
          <a:stretch/>
        </p:blipFill>
        <p:spPr>
          <a:xfrm>
            <a:off x="1694543" y="1661822"/>
            <a:ext cx="5754913" cy="4579951"/>
          </a:xfrm>
          <a:prstGeom prst="rect">
            <a:avLst/>
          </a:prstGeom>
        </p:spPr>
      </p:pic>
      <p:sp>
        <p:nvSpPr>
          <p:cNvPr id="3" name="Footer Placeholder 4">
            <a:extLst>
              <a:ext uri="{FF2B5EF4-FFF2-40B4-BE49-F238E27FC236}">
                <a16:creationId xmlns:a16="http://schemas.microsoft.com/office/drawing/2014/main" id="{7E3E1618-3B3D-E0B8-59A5-D514CD1AE832}"/>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67964204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F3FE9-BB92-F540-8296-F666B3D972B9}"/>
              </a:ext>
            </a:extLst>
          </p:cNvPr>
          <p:cNvSpPr>
            <a:spLocks noGrp="1"/>
          </p:cNvSpPr>
          <p:nvPr>
            <p:ph type="title"/>
          </p:nvPr>
        </p:nvSpPr>
        <p:spPr/>
        <p:txBody>
          <a:bodyPr/>
          <a:lstStyle/>
          <a:p>
            <a:r>
              <a:rPr lang="en-US" dirty="0"/>
              <a:t>Useful resources</a:t>
            </a:r>
          </a:p>
        </p:txBody>
      </p:sp>
      <p:sp>
        <p:nvSpPr>
          <p:cNvPr id="4" name="Text Placeholder 3">
            <a:extLst>
              <a:ext uri="{FF2B5EF4-FFF2-40B4-BE49-F238E27FC236}">
                <a16:creationId xmlns:a16="http://schemas.microsoft.com/office/drawing/2014/main" id="{FF19A621-6463-6D43-AF08-D88B0A786451}"/>
              </a:ext>
            </a:extLst>
          </p:cNvPr>
          <p:cNvSpPr>
            <a:spLocks noGrp="1"/>
          </p:cNvSpPr>
          <p:nvPr>
            <p:ph type="body" idx="12"/>
          </p:nvPr>
        </p:nvSpPr>
        <p:spPr>
          <a:xfrm>
            <a:off x="571500" y="1752600"/>
            <a:ext cx="7966604" cy="3622482"/>
          </a:xfrm>
        </p:spPr>
        <p:txBody>
          <a:bodyPr anchor="ctr"/>
          <a:lstStyle/>
          <a:p>
            <a:pPr>
              <a:spcBef>
                <a:spcPts val="1400"/>
              </a:spcBef>
              <a:spcAft>
                <a:spcPts val="1400"/>
              </a:spcAft>
            </a:pPr>
            <a:r>
              <a:rPr lang="en-US" b="1" dirty="0"/>
              <a:t>NCSCT Quick Reference Sheet</a:t>
            </a:r>
          </a:p>
          <a:p>
            <a:pPr>
              <a:spcBef>
                <a:spcPts val="1400"/>
              </a:spcBef>
              <a:spcAft>
                <a:spcPts val="1400"/>
              </a:spcAft>
            </a:pPr>
            <a:r>
              <a:rPr lang="en-US" b="1" dirty="0"/>
              <a:t>NCSCT website</a:t>
            </a:r>
            <a:br>
              <a:rPr lang="en-US" dirty="0"/>
            </a:br>
            <a:r>
              <a:rPr lang="en-US" dirty="0"/>
              <a:t>stop smoking medications</a:t>
            </a:r>
          </a:p>
          <a:p>
            <a:pPr>
              <a:spcBef>
                <a:spcPts val="1400"/>
              </a:spcBef>
              <a:spcAft>
                <a:spcPts val="1400"/>
              </a:spcAft>
            </a:pPr>
            <a:r>
              <a:rPr lang="en-US" b="1" dirty="0"/>
              <a:t>Maudsley Prescribing Guidelines</a:t>
            </a:r>
          </a:p>
          <a:p>
            <a:pPr>
              <a:spcBef>
                <a:spcPts val="1400"/>
              </a:spcBef>
              <a:spcAft>
                <a:spcPts val="1400"/>
              </a:spcAft>
            </a:pPr>
            <a:r>
              <a:rPr lang="en-US" b="1" dirty="0"/>
              <a:t>UK Medicines </a:t>
            </a:r>
            <a:br>
              <a:rPr lang="en-US" dirty="0"/>
            </a:br>
            <a:r>
              <a:rPr lang="en-US" dirty="0"/>
              <a:t>www.medicines.org.uk/emc </a:t>
            </a:r>
          </a:p>
        </p:txBody>
      </p:sp>
      <p:pic>
        <p:nvPicPr>
          <p:cNvPr id="5" name="Picture 4">
            <a:extLst>
              <a:ext uri="{FF2B5EF4-FFF2-40B4-BE49-F238E27FC236}">
                <a16:creationId xmlns:a16="http://schemas.microsoft.com/office/drawing/2014/main" id="{8DEEA7EB-3E0E-E34F-BF56-2BADCCAEA642}"/>
              </a:ext>
            </a:extLst>
          </p:cNvPr>
          <p:cNvPicPr>
            <a:picLocks noChangeAspect="1"/>
          </p:cNvPicPr>
          <p:nvPr/>
        </p:nvPicPr>
        <p:blipFill>
          <a:blip r:embed="rId3"/>
          <a:srcRect/>
          <a:stretch/>
        </p:blipFill>
        <p:spPr>
          <a:xfrm>
            <a:off x="4765169" y="1721595"/>
            <a:ext cx="4060706" cy="4371700"/>
          </a:xfrm>
          <a:prstGeom prst="rect">
            <a:avLst/>
          </a:prstGeom>
        </p:spPr>
      </p:pic>
      <p:sp>
        <p:nvSpPr>
          <p:cNvPr id="3" name="Footer Placeholder 4">
            <a:extLst>
              <a:ext uri="{FF2B5EF4-FFF2-40B4-BE49-F238E27FC236}">
                <a16:creationId xmlns:a16="http://schemas.microsoft.com/office/drawing/2014/main" id="{A47342DA-F956-DA20-303F-7FF2A9FF28B0}"/>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80128560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921075" y="2518377"/>
            <a:ext cx="7597685" cy="674700"/>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400"/>
              </a:lnSpc>
              <a:spcBef>
                <a:spcPts val="0"/>
              </a:spcBef>
              <a:spcAft>
                <a:spcPts val="3000"/>
              </a:spcAft>
              <a:buClr>
                <a:srgbClr val="C10C21"/>
              </a:buClr>
            </a:pPr>
            <a:r>
              <a:rPr lang="en-US" sz="3200" b="1" dirty="0">
                <a:solidFill>
                  <a:schemeClr val="bg1"/>
                </a:solidFill>
                <a:effectLst>
                  <a:outerShdw blurRad="254000" dist="63500" dir="5400000" algn="ctr" rotWithShape="0">
                    <a:srgbClr val="000000">
                      <a:alpha val="25000"/>
                    </a:srgbClr>
                  </a:outerShdw>
                </a:effectLst>
                <a:latin typeface="+mn-lt"/>
                <a:cs typeface="Segoe UI"/>
              </a:rPr>
              <a:t>Challenging conversations: responding to staff scenarios</a:t>
            </a:r>
            <a:endParaRPr lang="en-US" sz="3200" dirty="0">
              <a:solidFill>
                <a:schemeClr val="accent3"/>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3256262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97056-337B-2308-EB3C-E96E92F6D255}"/>
              </a:ext>
            </a:extLst>
          </p:cNvPr>
          <p:cNvSpPr>
            <a:spLocks noGrp="1"/>
          </p:cNvSpPr>
          <p:nvPr>
            <p:ph type="title"/>
          </p:nvPr>
        </p:nvSpPr>
        <p:spPr/>
        <p:txBody>
          <a:bodyPr/>
          <a:lstStyle/>
          <a:p>
            <a:r>
              <a:rPr lang="en-US" dirty="0"/>
              <a:t>What staff shared…</a:t>
            </a:r>
          </a:p>
        </p:txBody>
      </p:sp>
      <p:sp>
        <p:nvSpPr>
          <p:cNvPr id="7" name="TextBox 6">
            <a:extLst>
              <a:ext uri="{FF2B5EF4-FFF2-40B4-BE49-F238E27FC236}">
                <a16:creationId xmlns:a16="http://schemas.microsoft.com/office/drawing/2014/main" id="{64053611-0EF2-7804-143D-D7AEBAF09668}"/>
              </a:ext>
            </a:extLst>
          </p:cNvPr>
          <p:cNvSpPr txBox="1"/>
          <p:nvPr/>
        </p:nvSpPr>
        <p:spPr bwMode="auto">
          <a:xfrm>
            <a:off x="1084733" y="1957510"/>
            <a:ext cx="3576524" cy="1196712"/>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algn="ctr">
              <a:lnSpc>
                <a:spcPts val="2000"/>
              </a:lnSpc>
              <a:spcBef>
                <a:spcPts val="500"/>
              </a:spcBef>
              <a:spcAft>
                <a:spcPts val="500"/>
              </a:spcAft>
              <a:buClr>
                <a:srgbClr val="C10C21"/>
              </a:buClr>
            </a:pPr>
            <a:r>
              <a:rPr lang="en-US" sz="1600" dirty="0">
                <a:solidFill>
                  <a:schemeClr val="bg1"/>
                </a:solidFill>
                <a:latin typeface="Arial" panose="020B0604020202020204" pitchFamily="34" charset="0"/>
                <a:cs typeface="Arial" panose="020B0604020202020204" pitchFamily="34" charset="0"/>
              </a:rPr>
              <a:t>I feel more in control </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of myself and my life, I’m not sort </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of stuck, tied to these blessed cigarettes quite so much and  </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I do feel better for it</a:t>
            </a:r>
          </a:p>
        </p:txBody>
      </p:sp>
      <p:grpSp>
        <p:nvGrpSpPr>
          <p:cNvPr id="8" name="3">
            <a:extLst>
              <a:ext uri="{FF2B5EF4-FFF2-40B4-BE49-F238E27FC236}">
                <a16:creationId xmlns:a16="http://schemas.microsoft.com/office/drawing/2014/main" id="{EEECA33D-F5D4-B155-74BF-BD1FA28FF8D9}"/>
              </a:ext>
            </a:extLst>
          </p:cNvPr>
          <p:cNvGrpSpPr/>
          <p:nvPr/>
        </p:nvGrpSpPr>
        <p:grpSpPr>
          <a:xfrm>
            <a:off x="1043169" y="3597193"/>
            <a:ext cx="4159538" cy="2062954"/>
            <a:chOff x="4662931" y="2033826"/>
            <a:chExt cx="1703116" cy="1127193"/>
          </a:xfrm>
        </p:grpSpPr>
        <p:sp>
          <p:nvSpPr>
            <p:cNvPr id="9" name="Oval Callout 8">
              <a:extLst>
                <a:ext uri="{FF2B5EF4-FFF2-40B4-BE49-F238E27FC236}">
                  <a16:creationId xmlns:a16="http://schemas.microsoft.com/office/drawing/2014/main" id="{64636BD4-F3CA-656C-ADA2-2A98C23FBA7B}"/>
                </a:ext>
              </a:extLst>
            </p:cNvPr>
            <p:cNvSpPr/>
            <p:nvPr/>
          </p:nvSpPr>
          <p:spPr>
            <a:xfrm>
              <a:off x="4662931" y="2033826"/>
              <a:ext cx="1703116" cy="1127193"/>
            </a:xfrm>
            <a:prstGeom prst="wedgeEllipseCallout">
              <a:avLst>
                <a:gd name="adj1" fmla="val -42261"/>
                <a:gd name="adj2" fmla="val 62606"/>
              </a:avLst>
            </a:prstGeom>
            <a:solidFill>
              <a:srgbClr val="8ECC3E"/>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dirty="0">
                <a:solidFill>
                  <a:srgbClr val="59BE9C"/>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3F8E4537-0F61-8AA6-A030-67F45B852CD6}"/>
                </a:ext>
              </a:extLst>
            </p:cNvPr>
            <p:cNvSpPr txBox="1"/>
            <p:nvPr/>
          </p:nvSpPr>
          <p:spPr bwMode="auto">
            <a:xfrm>
              <a:off x="4679136" y="2050750"/>
              <a:ext cx="1589994" cy="110591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algn="ctr">
                <a:spcBef>
                  <a:spcPts val="900"/>
                </a:spcBef>
                <a:spcAft>
                  <a:spcPts val="900"/>
                </a:spcAft>
              </a:pPr>
              <a:r>
                <a:rPr lang="en-US" sz="1600" b="1" i="1" dirty="0">
                  <a:solidFill>
                    <a:schemeClr val="bg2"/>
                  </a:solidFill>
                </a:rPr>
                <a:t>It’s the only thing they have control 	over. Is it really fair to take that away?</a:t>
              </a:r>
            </a:p>
          </p:txBody>
        </p:sp>
      </p:grpSp>
      <p:grpSp>
        <p:nvGrpSpPr>
          <p:cNvPr id="11" name="4">
            <a:extLst>
              <a:ext uri="{FF2B5EF4-FFF2-40B4-BE49-F238E27FC236}">
                <a16:creationId xmlns:a16="http://schemas.microsoft.com/office/drawing/2014/main" id="{466E4D2A-3006-7697-39D2-D94526D4E345}"/>
              </a:ext>
            </a:extLst>
          </p:cNvPr>
          <p:cNvGrpSpPr/>
          <p:nvPr/>
        </p:nvGrpSpPr>
        <p:grpSpPr>
          <a:xfrm>
            <a:off x="5716745" y="3498425"/>
            <a:ext cx="2742769" cy="1531041"/>
            <a:chOff x="6338615" y="3958107"/>
            <a:chExt cx="2027373" cy="1365072"/>
          </a:xfrm>
        </p:grpSpPr>
        <p:sp>
          <p:nvSpPr>
            <p:cNvPr id="12" name="Oval Callout 11">
              <a:extLst>
                <a:ext uri="{FF2B5EF4-FFF2-40B4-BE49-F238E27FC236}">
                  <a16:creationId xmlns:a16="http://schemas.microsoft.com/office/drawing/2014/main" id="{FFD66E41-F948-193C-9589-0ACCFD36DA30}"/>
                </a:ext>
              </a:extLst>
            </p:cNvPr>
            <p:cNvSpPr/>
            <p:nvPr/>
          </p:nvSpPr>
          <p:spPr>
            <a:xfrm>
              <a:off x="6338615" y="3981379"/>
              <a:ext cx="2027373" cy="1341800"/>
            </a:xfrm>
            <a:prstGeom prst="wedgeEllipseCallout">
              <a:avLst>
                <a:gd name="adj1" fmla="val -42261"/>
                <a:gd name="adj2" fmla="val 62606"/>
              </a:avLst>
            </a:prstGeom>
            <a:solidFill>
              <a:srgbClr val="896DAD"/>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dirty="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3E447529-E8A0-73C4-3D23-78D7963BEF52}"/>
                </a:ext>
              </a:extLst>
            </p:cNvPr>
            <p:cNvSpPr txBox="1"/>
            <p:nvPr/>
          </p:nvSpPr>
          <p:spPr bwMode="auto">
            <a:xfrm>
              <a:off x="6379341" y="3958107"/>
              <a:ext cx="1945920" cy="131642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algn="ctr">
                <a:lnSpc>
                  <a:spcPts val="2000"/>
                </a:lnSpc>
                <a:spcBef>
                  <a:spcPts val="500"/>
                </a:spcBef>
                <a:spcAft>
                  <a:spcPts val="500"/>
                </a:spcAft>
                <a:buClr>
                  <a:srgbClr val="C10C21"/>
                </a:buClr>
              </a:pPr>
              <a:r>
                <a:rPr kumimoji="0" lang="en-US" sz="1600" b="1" i="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S</a:t>
              </a:r>
              <a:r>
                <a:rPr lang="en-US" sz="1600" b="1" i="1" dirty="0">
                  <a:solidFill>
                    <a:schemeClr val="bg1"/>
                  </a:solidFill>
                  <a:latin typeface="Arial" panose="020B0604020202020204" pitchFamily="34" charset="0"/>
                  <a:cs typeface="Arial" panose="020B0604020202020204" pitchFamily="34" charset="0"/>
                </a:rPr>
                <a:t>moking is the only thing they enjoy</a:t>
              </a:r>
              <a:endParaRPr kumimoji="0" lang="en-US" sz="1600" b="1" i="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grpSp>
      <p:grpSp>
        <p:nvGrpSpPr>
          <p:cNvPr id="14" name="2">
            <a:extLst>
              <a:ext uri="{FF2B5EF4-FFF2-40B4-BE49-F238E27FC236}">
                <a16:creationId xmlns:a16="http://schemas.microsoft.com/office/drawing/2014/main" id="{60C17931-7A67-5C92-8294-4138293DC16A}"/>
              </a:ext>
            </a:extLst>
          </p:cNvPr>
          <p:cNvGrpSpPr/>
          <p:nvPr/>
        </p:nvGrpSpPr>
        <p:grpSpPr>
          <a:xfrm>
            <a:off x="5065580" y="1589048"/>
            <a:ext cx="3649894" cy="2032503"/>
            <a:chOff x="6555305" y="2213356"/>
            <a:chExt cx="2599908" cy="1445943"/>
          </a:xfrm>
        </p:grpSpPr>
        <p:sp>
          <p:nvSpPr>
            <p:cNvPr id="15" name="Oval Callout 14">
              <a:extLst>
                <a:ext uri="{FF2B5EF4-FFF2-40B4-BE49-F238E27FC236}">
                  <a16:creationId xmlns:a16="http://schemas.microsoft.com/office/drawing/2014/main" id="{A82B52DD-DAC5-2E0A-3B61-8C1E6D3664F9}"/>
                </a:ext>
              </a:extLst>
            </p:cNvPr>
            <p:cNvSpPr/>
            <p:nvPr/>
          </p:nvSpPr>
          <p:spPr>
            <a:xfrm>
              <a:off x="6555305" y="2319517"/>
              <a:ext cx="2599908" cy="1322453"/>
            </a:xfrm>
            <a:prstGeom prst="wedgeEllipseCallout">
              <a:avLst>
                <a:gd name="adj1" fmla="val -42261"/>
                <a:gd name="adj2" fmla="val 62606"/>
              </a:avLst>
            </a:prstGeom>
            <a:solidFill>
              <a:srgbClr val="F79645"/>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652A5C4F-10E7-BAF8-E79C-041090BD3CC3}"/>
                </a:ext>
              </a:extLst>
            </p:cNvPr>
            <p:cNvSpPr txBox="1"/>
            <p:nvPr/>
          </p:nvSpPr>
          <p:spPr bwMode="auto">
            <a:xfrm>
              <a:off x="6652984" y="2213356"/>
              <a:ext cx="2319903" cy="144594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algn="ctr">
                <a:spcBef>
                  <a:spcPts val="900"/>
                </a:spcBef>
                <a:spcAft>
                  <a:spcPts val="900"/>
                </a:spcAft>
              </a:pPr>
              <a:r>
                <a:rPr lang="en-US" sz="1600" b="1" i="1" dirty="0">
                  <a:solidFill>
                    <a:schemeClr val="bg2"/>
                  </a:solidFill>
                </a:rPr>
                <a:t>How does it feel to be the most hated person in the building?</a:t>
              </a:r>
            </a:p>
          </p:txBody>
        </p:sp>
      </p:grpSp>
      <p:sp>
        <p:nvSpPr>
          <p:cNvPr id="17" name="Text Placeholder 3">
            <a:extLst>
              <a:ext uri="{FF2B5EF4-FFF2-40B4-BE49-F238E27FC236}">
                <a16:creationId xmlns:a16="http://schemas.microsoft.com/office/drawing/2014/main" id="{2DECF301-A13D-4ACD-ACE8-16323D180871}"/>
              </a:ext>
            </a:extLst>
          </p:cNvPr>
          <p:cNvSpPr txBox="1">
            <a:spLocks/>
          </p:cNvSpPr>
          <p:nvPr/>
        </p:nvSpPr>
        <p:spPr bwMode="auto">
          <a:xfrm>
            <a:off x="2325188" y="5557029"/>
            <a:ext cx="6212915"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100" dirty="0">
                <a:latin typeface="Arial" panose="020B0604020202020204" pitchFamily="34" charset="0"/>
                <a:cs typeface="Arial" panose="020B0604020202020204" pitchFamily="34" charset="0"/>
              </a:rPr>
              <a:t>Source: Ratschen et al. 2008;2009</a:t>
            </a:r>
          </a:p>
        </p:txBody>
      </p:sp>
      <p:grpSp>
        <p:nvGrpSpPr>
          <p:cNvPr id="3" name="1">
            <a:extLst>
              <a:ext uri="{FF2B5EF4-FFF2-40B4-BE49-F238E27FC236}">
                <a16:creationId xmlns:a16="http://schemas.microsoft.com/office/drawing/2014/main" id="{2019EEB9-D930-6D86-861D-0CD80407A74C}"/>
              </a:ext>
            </a:extLst>
          </p:cNvPr>
          <p:cNvGrpSpPr/>
          <p:nvPr/>
        </p:nvGrpSpPr>
        <p:grpSpPr>
          <a:xfrm>
            <a:off x="571500" y="1694636"/>
            <a:ext cx="4302071" cy="1829890"/>
            <a:chOff x="1952888" y="1886412"/>
            <a:chExt cx="2427870" cy="1574394"/>
          </a:xfrm>
        </p:grpSpPr>
        <p:sp>
          <p:nvSpPr>
            <p:cNvPr id="4" name="Oval Callout 3">
              <a:extLst>
                <a:ext uri="{FF2B5EF4-FFF2-40B4-BE49-F238E27FC236}">
                  <a16:creationId xmlns:a16="http://schemas.microsoft.com/office/drawing/2014/main" id="{02B9EB34-8538-9F77-F79D-C31ECA9D4859}"/>
                </a:ext>
              </a:extLst>
            </p:cNvPr>
            <p:cNvSpPr/>
            <p:nvPr/>
          </p:nvSpPr>
          <p:spPr>
            <a:xfrm>
              <a:off x="1952888" y="1886412"/>
              <a:ext cx="2427870" cy="1574394"/>
            </a:xfrm>
            <a:prstGeom prst="wedgeEllipseCallout">
              <a:avLst>
                <a:gd name="adj1" fmla="val -42261"/>
                <a:gd name="adj2" fmla="val 62606"/>
              </a:avLst>
            </a:prstGeom>
            <a:solidFill>
              <a:srgbClr val="00B1FF"/>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dirty="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51D45703-BC16-D44D-5544-BF9FBF15BF4A}"/>
                </a:ext>
              </a:extLst>
            </p:cNvPr>
            <p:cNvSpPr txBox="1"/>
            <p:nvPr/>
          </p:nvSpPr>
          <p:spPr bwMode="auto">
            <a:xfrm>
              <a:off x="2107239" y="2075937"/>
              <a:ext cx="2018408" cy="102962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algn="ctr">
                <a:spcBef>
                  <a:spcPct val="0"/>
                </a:spcBef>
                <a:buFontTx/>
                <a:buNone/>
              </a:pPr>
              <a:r>
                <a:rPr lang="en-GB" altLang="en-US" sz="1600" b="1" i="1" dirty="0">
                  <a:solidFill>
                    <a:schemeClr val="bg2"/>
                  </a:solidFill>
                  <a:latin typeface="+mj-lt"/>
                </a:rPr>
                <a:t>Smoking is the least of their problems….dealing with their mental illness is the priority </a:t>
              </a:r>
            </a:p>
          </p:txBody>
        </p:sp>
      </p:grpSp>
      <p:sp>
        <p:nvSpPr>
          <p:cNvPr id="6" name="Footer Placeholder 4">
            <a:extLst>
              <a:ext uri="{FF2B5EF4-FFF2-40B4-BE49-F238E27FC236}">
                <a16:creationId xmlns:a16="http://schemas.microsoft.com/office/drawing/2014/main" id="{7AA631DB-98FE-9C05-9DCE-3A3B4492AD98}"/>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27821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3000"/>
                            </p:stCondLst>
                            <p:childTnLst>
                              <p:par>
                                <p:cTn id="17" presetID="10" presetClass="entr" presetSubtype="0" fill="hold" grpId="0" nodeType="afterEffect">
                                  <p:stCondLst>
                                    <p:cond delay="50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97056-337B-2308-EB3C-E96E92F6D255}"/>
              </a:ext>
            </a:extLst>
          </p:cNvPr>
          <p:cNvSpPr>
            <a:spLocks noGrp="1"/>
          </p:cNvSpPr>
          <p:nvPr>
            <p:ph type="title"/>
          </p:nvPr>
        </p:nvSpPr>
        <p:spPr/>
        <p:txBody>
          <a:bodyPr/>
          <a:lstStyle/>
          <a:p>
            <a:r>
              <a:rPr lang="en-US" dirty="0"/>
              <a:t>What people with SMI shared…</a:t>
            </a:r>
          </a:p>
        </p:txBody>
      </p:sp>
      <p:grpSp>
        <p:nvGrpSpPr>
          <p:cNvPr id="5" name="1">
            <a:extLst>
              <a:ext uri="{FF2B5EF4-FFF2-40B4-BE49-F238E27FC236}">
                <a16:creationId xmlns:a16="http://schemas.microsoft.com/office/drawing/2014/main" id="{B930769E-73AA-CAA3-DAC7-F974AE178657}"/>
              </a:ext>
            </a:extLst>
          </p:cNvPr>
          <p:cNvGrpSpPr/>
          <p:nvPr/>
        </p:nvGrpSpPr>
        <p:grpSpPr>
          <a:xfrm>
            <a:off x="1414674" y="1674096"/>
            <a:ext cx="4302071" cy="1829890"/>
            <a:chOff x="1952888" y="1886412"/>
            <a:chExt cx="2427870" cy="1574394"/>
          </a:xfrm>
        </p:grpSpPr>
        <p:sp>
          <p:nvSpPr>
            <p:cNvPr id="6" name="Oval Callout 5">
              <a:extLst>
                <a:ext uri="{FF2B5EF4-FFF2-40B4-BE49-F238E27FC236}">
                  <a16:creationId xmlns:a16="http://schemas.microsoft.com/office/drawing/2014/main" id="{58F59035-AF56-E075-1889-FE812D4F7200}"/>
                </a:ext>
              </a:extLst>
            </p:cNvPr>
            <p:cNvSpPr/>
            <p:nvPr/>
          </p:nvSpPr>
          <p:spPr>
            <a:xfrm>
              <a:off x="1952888" y="1886412"/>
              <a:ext cx="2427870" cy="1574394"/>
            </a:xfrm>
            <a:prstGeom prst="wedgeEllipseCallout">
              <a:avLst>
                <a:gd name="adj1" fmla="val -42261"/>
                <a:gd name="adj2" fmla="val 62606"/>
              </a:avLst>
            </a:prstGeom>
            <a:solidFill>
              <a:srgbClr val="00B1FF"/>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64053611-0EF2-7804-143D-D7AEBAF09668}"/>
                </a:ext>
              </a:extLst>
            </p:cNvPr>
            <p:cNvSpPr txBox="1"/>
            <p:nvPr/>
          </p:nvSpPr>
          <p:spPr bwMode="auto">
            <a:xfrm>
              <a:off x="2134170" y="2175738"/>
              <a:ext cx="2018408" cy="102962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algn="ctr">
                <a:lnSpc>
                  <a:spcPts val="2000"/>
                </a:lnSpc>
                <a:spcBef>
                  <a:spcPts val="500"/>
                </a:spcBef>
                <a:spcAft>
                  <a:spcPts val="500"/>
                </a:spcAft>
                <a:buClr>
                  <a:srgbClr val="C10C21"/>
                </a:buClr>
              </a:pPr>
              <a:r>
                <a:rPr lang="en-US" sz="1600" b="1" i="1" dirty="0">
                  <a:solidFill>
                    <a:schemeClr val="bg1"/>
                  </a:solidFill>
                  <a:latin typeface="Arial" panose="020B0604020202020204" pitchFamily="34" charset="0"/>
                  <a:cs typeface="Arial" panose="020B0604020202020204" pitchFamily="34" charset="0"/>
                </a:rPr>
                <a:t>I feel more in control </a:t>
              </a:r>
              <a:br>
                <a:rPr lang="en-US" sz="1600" b="1" i="1" dirty="0">
                  <a:solidFill>
                    <a:schemeClr val="bg1"/>
                  </a:solidFill>
                  <a:latin typeface="Arial" panose="020B0604020202020204" pitchFamily="34" charset="0"/>
                  <a:cs typeface="Arial" panose="020B0604020202020204" pitchFamily="34" charset="0"/>
                </a:rPr>
              </a:br>
              <a:r>
                <a:rPr lang="en-US" sz="1600" b="1" i="1" dirty="0">
                  <a:solidFill>
                    <a:schemeClr val="bg1"/>
                  </a:solidFill>
                  <a:latin typeface="Arial" panose="020B0604020202020204" pitchFamily="34" charset="0"/>
                  <a:cs typeface="Arial" panose="020B0604020202020204" pitchFamily="34" charset="0"/>
                </a:rPr>
                <a:t>of myself and my life, I’m not sort </a:t>
              </a:r>
              <a:br>
                <a:rPr lang="en-US" sz="1600" b="1" i="1" dirty="0">
                  <a:solidFill>
                    <a:schemeClr val="bg1"/>
                  </a:solidFill>
                  <a:latin typeface="Arial" panose="020B0604020202020204" pitchFamily="34" charset="0"/>
                  <a:cs typeface="Arial" panose="020B0604020202020204" pitchFamily="34" charset="0"/>
                </a:rPr>
              </a:br>
              <a:r>
                <a:rPr lang="en-US" sz="1600" b="1" i="1" dirty="0">
                  <a:solidFill>
                    <a:schemeClr val="bg1"/>
                  </a:solidFill>
                  <a:latin typeface="Arial" panose="020B0604020202020204" pitchFamily="34" charset="0"/>
                  <a:cs typeface="Arial" panose="020B0604020202020204" pitchFamily="34" charset="0"/>
                </a:rPr>
                <a:t>of stuck, tied to these blessed cigarettes quite so much and  </a:t>
              </a:r>
              <a:br>
                <a:rPr lang="en-US" sz="1600" b="1" i="1" dirty="0">
                  <a:solidFill>
                    <a:schemeClr val="bg1"/>
                  </a:solidFill>
                  <a:latin typeface="Arial" panose="020B0604020202020204" pitchFamily="34" charset="0"/>
                  <a:cs typeface="Arial" panose="020B0604020202020204" pitchFamily="34" charset="0"/>
                </a:rPr>
              </a:br>
              <a:r>
                <a:rPr lang="en-US" sz="1600" b="1" i="1" dirty="0">
                  <a:solidFill>
                    <a:schemeClr val="bg1"/>
                  </a:solidFill>
                  <a:latin typeface="Arial" panose="020B0604020202020204" pitchFamily="34" charset="0"/>
                  <a:cs typeface="Arial" panose="020B0604020202020204" pitchFamily="34" charset="0"/>
                </a:rPr>
                <a:t>I do feel better for it</a:t>
              </a:r>
            </a:p>
          </p:txBody>
        </p:sp>
      </p:grpSp>
      <p:grpSp>
        <p:nvGrpSpPr>
          <p:cNvPr id="8" name="3">
            <a:extLst>
              <a:ext uri="{FF2B5EF4-FFF2-40B4-BE49-F238E27FC236}">
                <a16:creationId xmlns:a16="http://schemas.microsoft.com/office/drawing/2014/main" id="{EEECA33D-F5D4-B155-74BF-BD1FA28FF8D9}"/>
              </a:ext>
            </a:extLst>
          </p:cNvPr>
          <p:cNvGrpSpPr/>
          <p:nvPr/>
        </p:nvGrpSpPr>
        <p:grpSpPr>
          <a:xfrm>
            <a:off x="1849004" y="3635503"/>
            <a:ext cx="4159538" cy="2081616"/>
            <a:chOff x="4662931" y="2023629"/>
            <a:chExt cx="1703116" cy="1137390"/>
          </a:xfrm>
        </p:grpSpPr>
        <p:sp>
          <p:nvSpPr>
            <p:cNvPr id="9" name="Oval Callout 8">
              <a:extLst>
                <a:ext uri="{FF2B5EF4-FFF2-40B4-BE49-F238E27FC236}">
                  <a16:creationId xmlns:a16="http://schemas.microsoft.com/office/drawing/2014/main" id="{64636BD4-F3CA-656C-ADA2-2A98C23FBA7B}"/>
                </a:ext>
              </a:extLst>
            </p:cNvPr>
            <p:cNvSpPr/>
            <p:nvPr/>
          </p:nvSpPr>
          <p:spPr>
            <a:xfrm>
              <a:off x="4662931" y="2033826"/>
              <a:ext cx="1703116" cy="1127193"/>
            </a:xfrm>
            <a:prstGeom prst="wedgeEllipseCallout">
              <a:avLst>
                <a:gd name="adj1" fmla="val -42261"/>
                <a:gd name="adj2" fmla="val 62606"/>
              </a:avLst>
            </a:prstGeom>
            <a:solidFill>
              <a:srgbClr val="8ECC3E"/>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dirty="0">
                <a:solidFill>
                  <a:srgbClr val="59BE9C"/>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3F8E4537-0F61-8AA6-A030-67F45B852CD6}"/>
                </a:ext>
              </a:extLst>
            </p:cNvPr>
            <p:cNvSpPr txBox="1"/>
            <p:nvPr/>
          </p:nvSpPr>
          <p:spPr bwMode="auto">
            <a:xfrm>
              <a:off x="4671102" y="2023629"/>
              <a:ext cx="1686774" cy="110591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algn="ctr">
                <a:lnSpc>
                  <a:spcPts val="2000"/>
                </a:lnSpc>
                <a:spcBef>
                  <a:spcPts val="500"/>
                </a:spcBef>
                <a:spcAft>
                  <a:spcPts val="500"/>
                </a:spcAft>
                <a:buClr>
                  <a:srgbClr val="C10C21"/>
                </a:buClr>
              </a:pPr>
              <a:r>
                <a:rPr lang="en-US" sz="1600" b="1" i="1" dirty="0">
                  <a:solidFill>
                    <a:schemeClr val="bg1"/>
                  </a:solidFill>
                  <a:latin typeface="Arial" panose="020B0604020202020204" pitchFamily="34" charset="0"/>
                  <a:cs typeface="Arial" panose="020B0604020202020204" pitchFamily="34" charset="0"/>
                </a:rPr>
                <a:t>It’s a burden on </a:t>
              </a:r>
              <a:br>
                <a:rPr lang="en-US" sz="1600" b="1" i="1" dirty="0">
                  <a:solidFill>
                    <a:schemeClr val="bg1"/>
                  </a:solidFill>
                  <a:latin typeface="Arial" panose="020B0604020202020204" pitchFamily="34" charset="0"/>
                  <a:cs typeface="Arial" panose="020B0604020202020204" pitchFamily="34" charset="0"/>
                </a:rPr>
              </a:br>
              <a:r>
                <a:rPr lang="en-US" sz="1600" b="1" i="1" dirty="0">
                  <a:solidFill>
                    <a:schemeClr val="bg1"/>
                  </a:solidFill>
                  <a:latin typeface="Arial" panose="020B0604020202020204" pitchFamily="34" charset="0"/>
                  <a:cs typeface="Arial" panose="020B0604020202020204" pitchFamily="34" charset="0"/>
                </a:rPr>
                <a:t>the family, they are going </a:t>
              </a:r>
              <a:br>
                <a:rPr lang="en-US" sz="1600" b="1" i="1" dirty="0">
                  <a:solidFill>
                    <a:schemeClr val="bg1"/>
                  </a:solidFill>
                  <a:latin typeface="Arial" panose="020B0604020202020204" pitchFamily="34" charset="0"/>
                  <a:cs typeface="Arial" panose="020B0604020202020204" pitchFamily="34" charset="0"/>
                </a:rPr>
              </a:br>
              <a:r>
                <a:rPr lang="en-US" sz="1600" b="1" i="1" dirty="0">
                  <a:solidFill>
                    <a:schemeClr val="bg1"/>
                  </a:solidFill>
                  <a:latin typeface="Arial" panose="020B0604020202020204" pitchFamily="34" charset="0"/>
                  <a:cs typeface="Arial" panose="020B0604020202020204" pitchFamily="34" charset="0"/>
                </a:rPr>
                <a:t>without essentials… It’s a choice </a:t>
              </a:r>
              <a:br>
                <a:rPr lang="en-US" sz="1600" b="1" i="1" dirty="0">
                  <a:solidFill>
                    <a:schemeClr val="bg1"/>
                  </a:solidFill>
                  <a:latin typeface="Arial" panose="020B0604020202020204" pitchFamily="34" charset="0"/>
                  <a:cs typeface="Arial" panose="020B0604020202020204" pitchFamily="34" charset="0"/>
                </a:rPr>
              </a:br>
              <a:r>
                <a:rPr lang="en-US" sz="1600" b="1" i="1" dirty="0">
                  <a:solidFill>
                    <a:schemeClr val="bg1"/>
                  </a:solidFill>
                  <a:latin typeface="Arial" panose="020B0604020202020204" pitchFamily="34" charset="0"/>
                  <a:cs typeface="Arial" panose="020B0604020202020204" pitchFamily="34" charset="0"/>
                </a:rPr>
                <a:t>between buying bread or fags…. </a:t>
              </a:r>
              <a:br>
                <a:rPr lang="en-US" sz="1600" b="1" i="1" dirty="0">
                  <a:solidFill>
                    <a:schemeClr val="bg1"/>
                  </a:solidFill>
                  <a:latin typeface="Arial" panose="020B0604020202020204" pitchFamily="34" charset="0"/>
                  <a:cs typeface="Arial" panose="020B0604020202020204" pitchFamily="34" charset="0"/>
                </a:rPr>
              </a:br>
              <a:r>
                <a:rPr lang="en-US" sz="1600" b="1" i="1" dirty="0">
                  <a:solidFill>
                    <a:schemeClr val="bg1"/>
                  </a:solidFill>
                  <a:latin typeface="Arial" panose="020B0604020202020204" pitchFamily="34" charset="0"/>
                  <a:cs typeface="Arial" panose="020B0604020202020204" pitchFamily="34" charset="0"/>
                </a:rPr>
                <a:t>So the family don’t have </a:t>
              </a:r>
              <a:br>
                <a:rPr lang="en-US" sz="1600" b="1" i="1" dirty="0">
                  <a:solidFill>
                    <a:schemeClr val="bg1"/>
                  </a:solidFill>
                  <a:latin typeface="Arial" panose="020B0604020202020204" pitchFamily="34" charset="0"/>
                  <a:cs typeface="Arial" panose="020B0604020202020204" pitchFamily="34" charset="0"/>
                </a:rPr>
              </a:br>
              <a:r>
                <a:rPr lang="en-US" sz="1600" b="1" i="1" dirty="0">
                  <a:solidFill>
                    <a:schemeClr val="bg1"/>
                  </a:solidFill>
                  <a:latin typeface="Arial" panose="020B0604020202020204" pitchFamily="34" charset="0"/>
                  <a:cs typeface="Arial" panose="020B0604020202020204" pitchFamily="34" charset="0"/>
                </a:rPr>
                <a:t>breakfast some days</a:t>
              </a:r>
              <a:endParaRPr kumimoji="0" lang="en-US" sz="1600" b="1" i="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grpSp>
      <p:grpSp>
        <p:nvGrpSpPr>
          <p:cNvPr id="11" name="4">
            <a:extLst>
              <a:ext uri="{FF2B5EF4-FFF2-40B4-BE49-F238E27FC236}">
                <a16:creationId xmlns:a16="http://schemas.microsoft.com/office/drawing/2014/main" id="{466E4D2A-3006-7697-39D2-D94526D4E345}"/>
              </a:ext>
            </a:extLst>
          </p:cNvPr>
          <p:cNvGrpSpPr/>
          <p:nvPr/>
        </p:nvGrpSpPr>
        <p:grpSpPr>
          <a:xfrm>
            <a:off x="5716745" y="3498425"/>
            <a:ext cx="2742769" cy="1531041"/>
            <a:chOff x="6338615" y="3958107"/>
            <a:chExt cx="2027373" cy="1365072"/>
          </a:xfrm>
        </p:grpSpPr>
        <p:sp>
          <p:nvSpPr>
            <p:cNvPr id="12" name="Oval Callout 11">
              <a:extLst>
                <a:ext uri="{FF2B5EF4-FFF2-40B4-BE49-F238E27FC236}">
                  <a16:creationId xmlns:a16="http://schemas.microsoft.com/office/drawing/2014/main" id="{FFD66E41-F948-193C-9589-0ACCFD36DA30}"/>
                </a:ext>
              </a:extLst>
            </p:cNvPr>
            <p:cNvSpPr/>
            <p:nvPr/>
          </p:nvSpPr>
          <p:spPr>
            <a:xfrm>
              <a:off x="6338615" y="3981379"/>
              <a:ext cx="2027373" cy="1341800"/>
            </a:xfrm>
            <a:prstGeom prst="wedgeEllipseCallout">
              <a:avLst>
                <a:gd name="adj1" fmla="val -42261"/>
                <a:gd name="adj2" fmla="val 62606"/>
              </a:avLst>
            </a:prstGeom>
            <a:solidFill>
              <a:srgbClr val="896DAD"/>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dirty="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3E447529-E8A0-73C4-3D23-78D7963BEF52}"/>
                </a:ext>
              </a:extLst>
            </p:cNvPr>
            <p:cNvSpPr txBox="1"/>
            <p:nvPr/>
          </p:nvSpPr>
          <p:spPr bwMode="auto">
            <a:xfrm>
              <a:off x="6379341" y="3958107"/>
              <a:ext cx="1945920" cy="131642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algn="ctr">
                <a:lnSpc>
                  <a:spcPts val="2000"/>
                </a:lnSpc>
                <a:spcBef>
                  <a:spcPts val="500"/>
                </a:spcBef>
                <a:spcAft>
                  <a:spcPts val="500"/>
                </a:spcAft>
                <a:buClr>
                  <a:srgbClr val="C10C21"/>
                </a:buClr>
              </a:pPr>
              <a:r>
                <a:rPr lang="en-US" sz="1600" b="1" i="1" dirty="0">
                  <a:solidFill>
                    <a:schemeClr val="bg1"/>
                  </a:solidFill>
                  <a:latin typeface="Arial" panose="020B0604020202020204" pitchFamily="34" charset="0"/>
                  <a:cs typeface="Arial" panose="020B0604020202020204" pitchFamily="34" charset="0"/>
                </a:rPr>
                <a:t>I feel so rich </a:t>
              </a:r>
              <a:br>
                <a:rPr lang="en-US" sz="1600" b="1" i="1" dirty="0">
                  <a:solidFill>
                    <a:schemeClr val="bg1"/>
                  </a:solidFill>
                  <a:latin typeface="Arial" panose="020B0604020202020204" pitchFamily="34" charset="0"/>
                  <a:cs typeface="Arial" panose="020B0604020202020204" pitchFamily="34" charset="0"/>
                </a:rPr>
              </a:br>
              <a:r>
                <a:rPr lang="en-US" sz="1600" b="1" i="1" dirty="0">
                  <a:solidFill>
                    <a:schemeClr val="bg1"/>
                  </a:solidFill>
                  <a:latin typeface="Arial" panose="020B0604020202020204" pitchFamily="34" charset="0"/>
                  <a:cs typeface="Arial" panose="020B0604020202020204" pitchFamily="34" charset="0"/>
                </a:rPr>
                <a:t>these days, the richest </a:t>
              </a:r>
              <a:br>
                <a:rPr lang="en-US" sz="1600" b="1" i="1" dirty="0">
                  <a:solidFill>
                    <a:schemeClr val="bg1"/>
                  </a:solidFill>
                  <a:latin typeface="Arial" panose="020B0604020202020204" pitchFamily="34" charset="0"/>
                  <a:cs typeface="Arial" panose="020B0604020202020204" pitchFamily="34" charset="0"/>
                </a:rPr>
              </a:br>
              <a:r>
                <a:rPr lang="en-US" sz="1600" b="1" i="1" dirty="0">
                  <a:solidFill>
                    <a:schemeClr val="bg1"/>
                  </a:solidFill>
                  <a:latin typeface="Arial" panose="020B0604020202020204" pitchFamily="34" charset="0"/>
                  <a:cs typeface="Arial" panose="020B0604020202020204" pitchFamily="34" charset="0"/>
                </a:rPr>
                <a:t>I have ever been</a:t>
              </a:r>
              <a:endParaRPr kumimoji="0" lang="en-US" sz="1600" b="1" i="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grpSp>
      <p:grpSp>
        <p:nvGrpSpPr>
          <p:cNvPr id="14" name="2">
            <a:extLst>
              <a:ext uri="{FF2B5EF4-FFF2-40B4-BE49-F238E27FC236}">
                <a16:creationId xmlns:a16="http://schemas.microsoft.com/office/drawing/2014/main" id="{60C17931-7A67-5C92-8294-4138293DC16A}"/>
              </a:ext>
            </a:extLst>
          </p:cNvPr>
          <p:cNvGrpSpPr/>
          <p:nvPr/>
        </p:nvGrpSpPr>
        <p:grpSpPr>
          <a:xfrm>
            <a:off x="5564144" y="1674096"/>
            <a:ext cx="2478220" cy="1504940"/>
            <a:chOff x="6555307" y="2294020"/>
            <a:chExt cx="2027373" cy="1347950"/>
          </a:xfrm>
        </p:grpSpPr>
        <p:sp>
          <p:nvSpPr>
            <p:cNvPr id="15" name="Oval Callout 14">
              <a:extLst>
                <a:ext uri="{FF2B5EF4-FFF2-40B4-BE49-F238E27FC236}">
                  <a16:creationId xmlns:a16="http://schemas.microsoft.com/office/drawing/2014/main" id="{A82B52DD-DAC5-2E0A-3B61-8C1E6D3664F9}"/>
                </a:ext>
              </a:extLst>
            </p:cNvPr>
            <p:cNvSpPr/>
            <p:nvPr/>
          </p:nvSpPr>
          <p:spPr>
            <a:xfrm>
              <a:off x="6555307" y="2300170"/>
              <a:ext cx="2027373" cy="1341800"/>
            </a:xfrm>
            <a:prstGeom prst="wedgeEllipseCallout">
              <a:avLst>
                <a:gd name="adj1" fmla="val -42261"/>
                <a:gd name="adj2" fmla="val 62606"/>
              </a:avLst>
            </a:prstGeom>
            <a:solidFill>
              <a:srgbClr val="F79645"/>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652A5C4F-10E7-BAF8-E79C-041090BD3CC3}"/>
                </a:ext>
              </a:extLst>
            </p:cNvPr>
            <p:cNvSpPr txBox="1"/>
            <p:nvPr/>
          </p:nvSpPr>
          <p:spPr bwMode="auto">
            <a:xfrm>
              <a:off x="6576530" y="2294020"/>
              <a:ext cx="1998267" cy="134795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algn="ctr">
                <a:lnSpc>
                  <a:spcPts val="2000"/>
                </a:lnSpc>
                <a:spcBef>
                  <a:spcPts val="500"/>
                </a:spcBef>
                <a:spcAft>
                  <a:spcPts val="500"/>
                </a:spcAft>
                <a:buClr>
                  <a:srgbClr val="C10C21"/>
                </a:buClr>
              </a:pPr>
              <a:r>
                <a:rPr lang="en-US" sz="1600" b="1" i="1" dirty="0">
                  <a:solidFill>
                    <a:schemeClr val="bg1"/>
                  </a:solidFill>
                  <a:latin typeface="Arial" panose="020B0604020202020204" pitchFamily="34" charset="0"/>
                  <a:cs typeface="Arial" panose="020B0604020202020204" pitchFamily="34" charset="0"/>
                </a:rPr>
                <a:t>For the first time </a:t>
              </a:r>
              <a:br>
                <a:rPr lang="en-US" sz="1600" b="1" i="1" dirty="0">
                  <a:solidFill>
                    <a:schemeClr val="bg1"/>
                  </a:solidFill>
                  <a:latin typeface="Arial" panose="020B0604020202020204" pitchFamily="34" charset="0"/>
                  <a:cs typeface="Arial" panose="020B0604020202020204" pitchFamily="34" charset="0"/>
                </a:rPr>
              </a:br>
              <a:r>
                <a:rPr lang="en-US" sz="1600" b="1" i="1" dirty="0">
                  <a:solidFill>
                    <a:schemeClr val="bg1"/>
                  </a:solidFill>
                  <a:latin typeface="Arial" panose="020B0604020202020204" pitchFamily="34" charset="0"/>
                  <a:cs typeface="Arial" panose="020B0604020202020204" pitchFamily="34" charset="0"/>
                </a:rPr>
                <a:t>in my life I feel I can </a:t>
              </a:r>
              <a:br>
                <a:rPr lang="en-US" sz="1600" b="1" i="1" dirty="0">
                  <a:solidFill>
                    <a:schemeClr val="bg1"/>
                  </a:solidFill>
                  <a:latin typeface="Arial" panose="020B0604020202020204" pitchFamily="34" charset="0"/>
                  <a:cs typeface="Arial" panose="020B0604020202020204" pitchFamily="34" charset="0"/>
                </a:rPr>
              </a:br>
              <a:r>
                <a:rPr lang="en-US" sz="1600" b="1" i="1" dirty="0">
                  <a:solidFill>
                    <a:schemeClr val="bg1"/>
                  </a:solidFill>
                  <a:latin typeface="Arial" panose="020B0604020202020204" pitchFamily="34" charset="0"/>
                  <a:cs typeface="Arial" panose="020B0604020202020204" pitchFamily="34" charset="0"/>
                </a:rPr>
                <a:t>do anything</a:t>
              </a:r>
              <a:endParaRPr kumimoji="0" lang="en-US" sz="1600" b="1" i="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grpSp>
      <p:sp>
        <p:nvSpPr>
          <p:cNvPr id="17" name="Text Placeholder 3">
            <a:extLst>
              <a:ext uri="{FF2B5EF4-FFF2-40B4-BE49-F238E27FC236}">
                <a16:creationId xmlns:a16="http://schemas.microsoft.com/office/drawing/2014/main" id="{2DECF301-A13D-4ACD-ACE8-16323D180871}"/>
              </a:ext>
            </a:extLst>
          </p:cNvPr>
          <p:cNvSpPr txBox="1">
            <a:spLocks/>
          </p:cNvSpPr>
          <p:nvPr/>
        </p:nvSpPr>
        <p:spPr bwMode="auto">
          <a:xfrm>
            <a:off x="2325188" y="5557029"/>
            <a:ext cx="6212915"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100" dirty="0">
                <a:latin typeface="Arial" panose="020B0604020202020204" pitchFamily="34" charset="0"/>
                <a:cs typeface="Arial" panose="020B0604020202020204" pitchFamily="34" charset="0"/>
              </a:rPr>
              <a:t>Source: Ratschen et al. 2008;2009</a:t>
            </a:r>
          </a:p>
        </p:txBody>
      </p:sp>
      <p:sp>
        <p:nvSpPr>
          <p:cNvPr id="4" name="Footer Placeholder 4">
            <a:extLst>
              <a:ext uri="{FF2B5EF4-FFF2-40B4-BE49-F238E27FC236}">
                <a16:creationId xmlns:a16="http://schemas.microsoft.com/office/drawing/2014/main" id="{4F8425B1-A4A3-1ADD-C0AD-BDCC5A262F13}"/>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222076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4000"/>
                            </p:stCondLst>
                            <p:childTnLst>
                              <p:par>
                                <p:cTn id="21" presetID="10" presetClass="entr" presetSubtype="0" fill="hold" grpId="0" nodeType="afterEffect">
                                  <p:stCondLst>
                                    <p:cond delay="5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7" y="2007389"/>
            <a:ext cx="7597685" cy="674700"/>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400"/>
              </a:lnSpc>
              <a:spcBef>
                <a:spcPts val="0"/>
              </a:spcBef>
              <a:spcAft>
                <a:spcPts val="3000"/>
              </a:spcAft>
              <a:buClr>
                <a:srgbClr val="C10C21"/>
              </a:buClr>
            </a:pPr>
            <a:r>
              <a:rPr lang="en-US" sz="3200" b="1" dirty="0">
                <a:solidFill>
                  <a:schemeClr val="bg1"/>
                </a:solidFill>
                <a:effectLst>
                  <a:outerShdw blurRad="254000" dist="63500" dir="5400000" algn="ctr" rotWithShape="0">
                    <a:srgbClr val="000000">
                      <a:alpha val="25000"/>
                    </a:srgbClr>
                  </a:outerShdw>
                </a:effectLst>
                <a:latin typeface="+mn-lt"/>
                <a:cs typeface="Segoe UI"/>
              </a:rPr>
              <a:t>Reflective exercise: </a:t>
            </a:r>
          </a:p>
          <a:p>
            <a:pPr algn="ctr">
              <a:spcBef>
                <a:spcPts val="0"/>
              </a:spcBef>
              <a:spcAft>
                <a:spcPts val="0"/>
              </a:spcAft>
              <a:buClr>
                <a:srgbClr val="C10C21"/>
              </a:buClr>
            </a:pPr>
            <a:r>
              <a:rPr lang="en-US" sz="2400" b="1" dirty="0">
                <a:solidFill>
                  <a:schemeClr val="bg1"/>
                </a:solidFill>
                <a:effectLst>
                  <a:outerShdw blurRad="254000" dist="63500" dir="5400000" algn="ctr" rotWithShape="0">
                    <a:srgbClr val="000000">
                      <a:alpha val="25000"/>
                    </a:srgbClr>
                  </a:outerShdw>
                </a:effectLst>
                <a:latin typeface="+mn-lt"/>
                <a:cs typeface="Segoe UI"/>
              </a:rPr>
              <a:t>What is behind these staff attitudes and beliefs?</a:t>
            </a:r>
            <a:endParaRPr lang="en-US" sz="2400" dirty="0">
              <a:solidFill>
                <a:schemeClr val="accent3"/>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1434478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F9BE7-6265-746F-486F-7025DD0D7BCE}"/>
              </a:ext>
            </a:extLst>
          </p:cNvPr>
          <p:cNvSpPr>
            <a:spLocks noGrp="1"/>
          </p:cNvSpPr>
          <p:nvPr>
            <p:ph type="title"/>
          </p:nvPr>
        </p:nvSpPr>
        <p:spPr>
          <a:xfrm>
            <a:off x="571500" y="152400"/>
            <a:ext cx="7962900" cy="1066800"/>
          </a:xfrm>
        </p:spPr>
        <p:txBody>
          <a:bodyPr/>
          <a:lstStyle/>
          <a:p>
            <a:r>
              <a:rPr lang="en-US" dirty="0"/>
              <a:t>Addressing concerns: violence and fires </a:t>
            </a:r>
          </a:p>
        </p:txBody>
      </p:sp>
      <p:sp>
        <p:nvSpPr>
          <p:cNvPr id="3" name="Content Placeholder 2">
            <a:extLst>
              <a:ext uri="{FF2B5EF4-FFF2-40B4-BE49-F238E27FC236}">
                <a16:creationId xmlns:a16="http://schemas.microsoft.com/office/drawing/2014/main" id="{885D08BF-4E4D-DCC4-D8C9-50E150A7646B}"/>
              </a:ext>
            </a:extLst>
          </p:cNvPr>
          <p:cNvSpPr>
            <a:spLocks noGrp="1"/>
          </p:cNvSpPr>
          <p:nvPr>
            <p:ph idx="1"/>
          </p:nvPr>
        </p:nvSpPr>
        <p:spPr>
          <a:xfrm>
            <a:off x="603438" y="1720495"/>
            <a:ext cx="8226136" cy="4191000"/>
          </a:xfrm>
        </p:spPr>
        <p:txBody>
          <a:bodyPr/>
          <a:lstStyle/>
          <a:p>
            <a:pPr marL="0" indent="0">
              <a:buNone/>
            </a:pPr>
            <a:r>
              <a:rPr lang="en-US" b="1" dirty="0">
                <a:solidFill>
                  <a:schemeClr val="accent2">
                    <a:lumMod val="75000"/>
                  </a:schemeClr>
                </a:solidFill>
                <a:latin typeface="Arial"/>
                <a:cs typeface="Arial"/>
              </a:rPr>
              <a:t>Following introduction of comprehensive smokefree policy: </a:t>
            </a:r>
            <a:endParaRPr lang="en-US" sz="1000" b="1" dirty="0">
              <a:solidFill>
                <a:schemeClr val="accent3">
                  <a:lumMod val="75000"/>
                </a:schemeClr>
              </a:solidFill>
            </a:endParaRPr>
          </a:p>
          <a:p>
            <a:pPr marL="0" indent="0">
              <a:buNone/>
            </a:pPr>
            <a:r>
              <a:rPr lang="en-US" b="1" dirty="0">
                <a:solidFill>
                  <a:schemeClr val="accent3">
                    <a:lumMod val="75000"/>
                  </a:schemeClr>
                </a:solidFill>
                <a:latin typeface="Arial"/>
                <a:cs typeface="Arial"/>
              </a:rPr>
              <a:t>Less violence </a:t>
            </a:r>
            <a:endParaRPr lang="en-US" b="1" dirty="0">
              <a:solidFill>
                <a:schemeClr val="accent3">
                  <a:lumMod val="75000"/>
                </a:schemeClr>
              </a:solidFill>
            </a:endParaRPr>
          </a:p>
          <a:p>
            <a:pPr marL="342900" indent="-342900">
              <a:buClr>
                <a:srgbClr val="009A9E"/>
              </a:buClr>
              <a:buFont typeface="Century Gothic" panose="020B0502020202020204" pitchFamily="34" charset="0"/>
              <a:buChar char="■"/>
            </a:pPr>
            <a:r>
              <a:rPr lang="en-US" b="1" dirty="0">
                <a:solidFill>
                  <a:schemeClr val="accent3">
                    <a:lumMod val="75000"/>
                  </a:schemeClr>
                </a:solidFill>
                <a:latin typeface="Arial"/>
                <a:cs typeface="Arial"/>
              </a:rPr>
              <a:t>39% </a:t>
            </a:r>
            <a:r>
              <a:rPr lang="en-US" b="1" dirty="0">
                <a:solidFill>
                  <a:srgbClr val="009A9E"/>
                </a:solidFill>
                <a:latin typeface="Arial"/>
                <a:cs typeface="Arial"/>
              </a:rPr>
              <a:t>reduction</a:t>
            </a:r>
            <a:r>
              <a:rPr lang="en-US" dirty="0">
                <a:latin typeface="Arial"/>
                <a:cs typeface="Arial"/>
              </a:rPr>
              <a:t> in number of assaults towards staff and patients per month </a:t>
            </a:r>
          </a:p>
          <a:p>
            <a:pPr marL="342900" indent="-342900">
              <a:buClr>
                <a:srgbClr val="009A9E"/>
              </a:buClr>
              <a:buFont typeface="Century Gothic" panose="020B0502020202020204" pitchFamily="34" charset="0"/>
              <a:buChar char="■"/>
            </a:pPr>
            <a:r>
              <a:rPr lang="en-CA" dirty="0">
                <a:latin typeface="Arial"/>
                <a:ea typeface="Times New Roman" panose="02020603050405020304" pitchFamily="18" charset="0"/>
                <a:cs typeface="Arial"/>
              </a:rPr>
              <a:t>Effective use of stop smoking aids</a:t>
            </a:r>
            <a:r>
              <a:rPr lang="en-CA" dirty="0">
                <a:effectLst/>
                <a:latin typeface="Arial"/>
                <a:ea typeface="Times New Roman" panose="02020603050405020304" pitchFamily="18" charset="0"/>
                <a:cs typeface="Arial"/>
              </a:rPr>
              <a:t> can reduce need for tranquiliser meds</a:t>
            </a:r>
            <a:endParaRPr lang="en-US" b="1" dirty="0">
              <a:solidFill>
                <a:schemeClr val="accent3">
                  <a:lumMod val="75000"/>
                </a:schemeClr>
              </a:solidFill>
            </a:endParaRPr>
          </a:p>
          <a:p>
            <a:pPr marL="0" indent="0">
              <a:buNone/>
            </a:pPr>
            <a:endParaRPr lang="en-US" b="1" dirty="0">
              <a:solidFill>
                <a:schemeClr val="accent3">
                  <a:lumMod val="75000"/>
                </a:schemeClr>
              </a:solidFill>
              <a:latin typeface="Arial"/>
              <a:cs typeface="Arial"/>
            </a:endParaRPr>
          </a:p>
          <a:p>
            <a:pPr marL="0" indent="0">
              <a:buNone/>
            </a:pPr>
            <a:r>
              <a:rPr lang="en-US" b="1" dirty="0">
                <a:solidFill>
                  <a:schemeClr val="accent3">
                    <a:lumMod val="75000"/>
                  </a:schemeClr>
                </a:solidFill>
                <a:latin typeface="Arial"/>
                <a:cs typeface="Arial"/>
              </a:rPr>
              <a:t>Fire incidents</a:t>
            </a:r>
          </a:p>
          <a:p>
            <a:pPr marL="285750" indent="-285750">
              <a:buClr>
                <a:srgbClr val="009A9E"/>
              </a:buClr>
              <a:buFont typeface="Century Gothic" panose="020B0502020202020204" pitchFamily="34" charset="0"/>
              <a:buChar char="■"/>
            </a:pPr>
            <a:r>
              <a:rPr lang="en-US" dirty="0">
                <a:latin typeface="Arial"/>
                <a:cs typeface="Arial"/>
              </a:rPr>
              <a:t>No significant effect on fires and false alarms </a:t>
            </a:r>
          </a:p>
          <a:p>
            <a:pPr marL="285750" indent="-285750">
              <a:buClr>
                <a:srgbClr val="009A9E"/>
              </a:buClr>
              <a:buFont typeface="Century Gothic" panose="020B0502020202020204" pitchFamily="34" charset="0"/>
              <a:buChar char="■"/>
            </a:pPr>
            <a:r>
              <a:rPr lang="en-US" dirty="0">
                <a:latin typeface="Arial"/>
                <a:cs typeface="Arial"/>
              </a:rPr>
              <a:t>In trusts with less restrictions on vapes, fires reduced by two thirds</a:t>
            </a:r>
            <a:endParaRPr lang="en-US" dirty="0"/>
          </a:p>
        </p:txBody>
      </p:sp>
      <p:sp>
        <p:nvSpPr>
          <p:cNvPr id="5" name="Slide Number Placeholder 4">
            <a:extLst>
              <a:ext uri="{FF2B5EF4-FFF2-40B4-BE49-F238E27FC236}">
                <a16:creationId xmlns:a16="http://schemas.microsoft.com/office/drawing/2014/main" id="{108D1565-78A3-C7A0-8C61-0118DBF2C5EA}"/>
              </a:ext>
            </a:extLst>
          </p:cNvPr>
          <p:cNvSpPr>
            <a:spLocks noGrp="1"/>
          </p:cNvSpPr>
          <p:nvPr>
            <p:ph type="sldNum" sz="quarter" idx="4294967295"/>
          </p:nvPr>
        </p:nvSpPr>
        <p:spPr/>
        <p:txBody>
          <a:bodyPr/>
          <a:lstStyle/>
          <a:p>
            <a:pPr>
              <a:defRPr/>
            </a:pPr>
            <a:endParaRPr lang="en-US" altLang="en-US" dirty="0"/>
          </a:p>
        </p:txBody>
      </p:sp>
      <p:sp>
        <p:nvSpPr>
          <p:cNvPr id="7" name="Footer Placeholder 4">
            <a:extLst>
              <a:ext uri="{FF2B5EF4-FFF2-40B4-BE49-F238E27FC236}">
                <a16:creationId xmlns:a16="http://schemas.microsoft.com/office/drawing/2014/main" id="{2F0143D0-9E04-F56E-B3DB-8A79E09093E3}"/>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51971108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35417A2A-C36B-AE4E-77B0-2E3081D7637E}"/>
              </a:ext>
            </a:extLst>
          </p:cNvPr>
          <p:cNvSpPr>
            <a:spLocks noGrp="1"/>
          </p:cNvSpPr>
          <p:nvPr>
            <p:ph type="body" idx="1"/>
          </p:nvPr>
        </p:nvSpPr>
        <p:spPr>
          <a:xfrm>
            <a:off x="819530" y="1447675"/>
            <a:ext cx="3297254" cy="432197"/>
          </a:xfrm>
        </p:spPr>
        <p:txBody>
          <a:bodyPr>
            <a:normAutofit fontScale="85000" lnSpcReduction="10000"/>
          </a:bodyPr>
          <a:lstStyle/>
          <a:p>
            <a:r>
              <a:rPr lang="en-GB" sz="2700" dirty="0">
                <a:solidFill>
                  <a:schemeClr val="accent4">
                    <a:lumMod val="75000"/>
                    <a:lumOff val="25000"/>
                  </a:schemeClr>
                </a:solidFill>
                <a:latin typeface="+mn-lt"/>
                <a:cs typeface="Calibri" panose="020F0502020204030204" pitchFamily="34" charset="0"/>
              </a:rPr>
              <a:t>Patient</a:t>
            </a:r>
            <a:r>
              <a:rPr lang="en-GB" sz="2400" dirty="0">
                <a:solidFill>
                  <a:schemeClr val="accent4">
                    <a:lumMod val="75000"/>
                    <a:lumOff val="25000"/>
                  </a:schemeClr>
                </a:solidFill>
                <a:latin typeface="Calibri" panose="020F0502020204030204" pitchFamily="34" charset="0"/>
                <a:cs typeface="Calibri" panose="020F0502020204030204" pitchFamily="34" charset="0"/>
              </a:rPr>
              <a:t> </a:t>
            </a:r>
          </a:p>
        </p:txBody>
      </p:sp>
      <p:sp>
        <p:nvSpPr>
          <p:cNvPr id="6" name="Content Placeholder 5">
            <a:extLst>
              <a:ext uri="{FF2B5EF4-FFF2-40B4-BE49-F238E27FC236}">
                <a16:creationId xmlns:a16="http://schemas.microsoft.com/office/drawing/2014/main" id="{6F59557C-E8D0-9233-6FAE-2CB6D55E3959}"/>
              </a:ext>
            </a:extLst>
          </p:cNvPr>
          <p:cNvSpPr>
            <a:spLocks noGrp="1"/>
          </p:cNvSpPr>
          <p:nvPr>
            <p:ph sz="half" idx="2"/>
          </p:nvPr>
        </p:nvSpPr>
        <p:spPr>
          <a:xfrm>
            <a:off x="795312" y="1952666"/>
            <a:ext cx="3994951" cy="2806304"/>
          </a:xfrm>
        </p:spPr>
        <p:txBody>
          <a:bodyPr>
            <a:normAutofit fontScale="25000" lnSpcReduction="20000"/>
          </a:bodyPr>
          <a:lstStyle/>
          <a:p>
            <a:r>
              <a:rPr lang="en-GB" sz="7200" dirty="0">
                <a:latin typeface="+mn-lt"/>
                <a:cs typeface="Calibri" panose="020F0502020204030204" pitchFamily="34" charset="0"/>
              </a:rPr>
              <a:t>Understood </a:t>
            </a:r>
          </a:p>
          <a:p>
            <a:r>
              <a:rPr lang="en-GB" sz="7200" dirty="0">
                <a:latin typeface="+mn-lt"/>
                <a:cs typeface="Calibri" panose="020F0502020204030204" pitchFamily="34" charset="0"/>
              </a:rPr>
              <a:t>Reassured</a:t>
            </a:r>
          </a:p>
          <a:p>
            <a:r>
              <a:rPr lang="en-GB" sz="7200" dirty="0">
                <a:latin typeface="+mn-lt"/>
                <a:cs typeface="Calibri" panose="020F0502020204030204" pitchFamily="34" charset="0"/>
              </a:rPr>
              <a:t>Supported</a:t>
            </a:r>
          </a:p>
          <a:p>
            <a:r>
              <a:rPr lang="en-GB" sz="7200" dirty="0">
                <a:latin typeface="+mn-lt"/>
                <a:cs typeface="Calibri" panose="020F0502020204030204" pitchFamily="34" charset="0"/>
              </a:rPr>
              <a:t>Invested </a:t>
            </a:r>
          </a:p>
          <a:p>
            <a:r>
              <a:rPr lang="en-GB" sz="7200" dirty="0">
                <a:latin typeface="+mn-lt"/>
                <a:cs typeface="Calibri" panose="020F0502020204030204" pitchFamily="34" charset="0"/>
              </a:rPr>
              <a:t>Motivated</a:t>
            </a:r>
          </a:p>
          <a:p>
            <a:r>
              <a:rPr lang="en-GB" sz="7200" dirty="0">
                <a:latin typeface="+mn-lt"/>
                <a:cs typeface="Calibri" panose="020F0502020204030204" pitchFamily="34" charset="0"/>
              </a:rPr>
              <a:t>Confident</a:t>
            </a:r>
          </a:p>
          <a:p>
            <a:r>
              <a:rPr lang="en-GB" sz="7200" dirty="0">
                <a:latin typeface="+mn-lt"/>
                <a:cs typeface="Calibri" panose="020F0502020204030204" pitchFamily="34" charset="0"/>
              </a:rPr>
              <a:t>Positive</a:t>
            </a:r>
          </a:p>
          <a:p>
            <a:r>
              <a:rPr lang="en-GB" sz="7200" dirty="0">
                <a:latin typeface="+mn-lt"/>
                <a:cs typeface="Calibri" panose="020F0502020204030204" pitchFamily="34" charset="0"/>
              </a:rPr>
              <a:t>Hopeful</a:t>
            </a:r>
          </a:p>
          <a:p>
            <a:endParaRPr lang="en-GB" sz="8000" dirty="0">
              <a:solidFill>
                <a:schemeClr val="accent5">
                  <a:lumMod val="75000"/>
                </a:schemeClr>
              </a:solidFill>
              <a:latin typeface="Calibri" panose="020F0502020204030204" pitchFamily="34" charset="0"/>
              <a:cs typeface="Calibri" panose="020F0502020204030204" pitchFamily="34" charset="0"/>
            </a:endParaRPr>
          </a:p>
          <a:p>
            <a:endParaRPr lang="en-GB" sz="8000" dirty="0">
              <a:solidFill>
                <a:schemeClr val="accent5">
                  <a:lumMod val="75000"/>
                </a:schemeClr>
              </a:solidFill>
              <a:latin typeface="Calibri" panose="020F0502020204030204" pitchFamily="34" charset="0"/>
              <a:cs typeface="Calibri" panose="020F0502020204030204" pitchFamily="34" charset="0"/>
            </a:endParaRPr>
          </a:p>
          <a:p>
            <a:endParaRPr lang="en-GB" sz="8000" dirty="0">
              <a:solidFill>
                <a:schemeClr val="accent5">
                  <a:lumMod val="75000"/>
                </a:schemeClr>
              </a:solidFill>
            </a:endParaRPr>
          </a:p>
          <a:p>
            <a:endParaRPr lang="en-GB" sz="8000" dirty="0">
              <a:solidFill>
                <a:schemeClr val="accent5">
                  <a:lumMod val="75000"/>
                </a:schemeClr>
              </a:solidFill>
            </a:endParaRPr>
          </a:p>
          <a:p>
            <a:endParaRPr lang="en-GB" sz="8000" dirty="0">
              <a:solidFill>
                <a:schemeClr val="accent5">
                  <a:lumMod val="75000"/>
                </a:schemeClr>
              </a:solidFill>
            </a:endParaRPr>
          </a:p>
          <a:p>
            <a:endParaRPr lang="en-GB" sz="8000" dirty="0">
              <a:solidFill>
                <a:schemeClr val="accent5">
                  <a:lumMod val="75000"/>
                </a:schemeClr>
              </a:solidFill>
            </a:endParaRPr>
          </a:p>
          <a:p>
            <a:endParaRPr lang="en-GB" dirty="0"/>
          </a:p>
        </p:txBody>
      </p:sp>
      <p:sp>
        <p:nvSpPr>
          <p:cNvPr id="9" name="Text Placeholder 8">
            <a:extLst>
              <a:ext uri="{FF2B5EF4-FFF2-40B4-BE49-F238E27FC236}">
                <a16:creationId xmlns:a16="http://schemas.microsoft.com/office/drawing/2014/main" id="{D52B0F27-912F-A32E-1AFB-0562C83C094B}"/>
              </a:ext>
            </a:extLst>
          </p:cNvPr>
          <p:cNvSpPr>
            <a:spLocks noGrp="1"/>
          </p:cNvSpPr>
          <p:nvPr>
            <p:ph type="body" sz="quarter" idx="3"/>
          </p:nvPr>
        </p:nvSpPr>
        <p:spPr>
          <a:xfrm>
            <a:off x="4116784" y="1421165"/>
            <a:ext cx="4148527" cy="432197"/>
          </a:xfrm>
        </p:spPr>
        <p:txBody>
          <a:bodyPr>
            <a:normAutofit fontScale="85000" lnSpcReduction="10000"/>
          </a:bodyPr>
          <a:lstStyle/>
          <a:p>
            <a:r>
              <a:rPr lang="en-GB" sz="2700" dirty="0">
                <a:solidFill>
                  <a:schemeClr val="accent1">
                    <a:lumMod val="75000"/>
                  </a:schemeClr>
                </a:solidFill>
                <a:latin typeface="+mn-lt"/>
                <a:cs typeface="Calibri" panose="020F0502020204030204" pitchFamily="34" charset="0"/>
              </a:rPr>
              <a:t>Healthcare Professional</a:t>
            </a:r>
          </a:p>
        </p:txBody>
      </p:sp>
      <p:sp>
        <p:nvSpPr>
          <p:cNvPr id="7" name="Content Placeholder 6">
            <a:extLst>
              <a:ext uri="{FF2B5EF4-FFF2-40B4-BE49-F238E27FC236}">
                <a16:creationId xmlns:a16="http://schemas.microsoft.com/office/drawing/2014/main" id="{60F8494A-561D-B4C5-E2BC-18771CE5B971}"/>
              </a:ext>
            </a:extLst>
          </p:cNvPr>
          <p:cNvSpPr>
            <a:spLocks noGrp="1"/>
          </p:cNvSpPr>
          <p:nvPr>
            <p:ph sz="quarter" idx="4"/>
          </p:nvPr>
        </p:nvSpPr>
        <p:spPr>
          <a:xfrm>
            <a:off x="4261677" y="1967664"/>
            <a:ext cx="4659591" cy="2806304"/>
          </a:xfrm>
        </p:spPr>
        <p:txBody>
          <a:bodyPr>
            <a:normAutofit fontScale="25000" lnSpcReduction="20000"/>
          </a:bodyPr>
          <a:lstStyle/>
          <a:p>
            <a:r>
              <a:rPr lang="en-GB" sz="7200" dirty="0">
                <a:latin typeface="+mn-lt"/>
                <a:cs typeface="Calibri" panose="020F0502020204030204" pitchFamily="34" charset="0"/>
              </a:rPr>
              <a:t>Confident</a:t>
            </a:r>
          </a:p>
          <a:p>
            <a:r>
              <a:rPr lang="en-GB" sz="7200" dirty="0">
                <a:latin typeface="+mn-lt"/>
                <a:cs typeface="Calibri" panose="020F0502020204030204" pitchFamily="34" charset="0"/>
              </a:rPr>
              <a:t>Informed</a:t>
            </a:r>
          </a:p>
          <a:p>
            <a:r>
              <a:rPr lang="en-GB" sz="7200" dirty="0">
                <a:latin typeface="+mn-lt"/>
                <a:cs typeface="Calibri" panose="020F0502020204030204" pitchFamily="34" charset="0"/>
              </a:rPr>
              <a:t>Supported</a:t>
            </a:r>
          </a:p>
          <a:p>
            <a:r>
              <a:rPr lang="en-GB" sz="7200" dirty="0">
                <a:latin typeface="+mn-lt"/>
                <a:cs typeface="Calibri" panose="020F0502020204030204" pitchFamily="34" charset="0"/>
              </a:rPr>
              <a:t>Empowered </a:t>
            </a:r>
          </a:p>
          <a:p>
            <a:r>
              <a:rPr lang="en-GB" sz="7200" dirty="0">
                <a:latin typeface="+mn-lt"/>
                <a:cs typeface="Calibri" panose="020F0502020204030204" pitchFamily="34" charset="0"/>
              </a:rPr>
              <a:t>Believe in the patient’s ability to stop</a:t>
            </a:r>
          </a:p>
          <a:p>
            <a:r>
              <a:rPr lang="en-GB" sz="7200" dirty="0">
                <a:latin typeface="+mn-lt"/>
                <a:cs typeface="Calibri" panose="020F0502020204030204" pitchFamily="34" charset="0"/>
              </a:rPr>
              <a:t>Assured in their ability to ask, support</a:t>
            </a:r>
          </a:p>
          <a:p>
            <a:r>
              <a:rPr lang="en-GB" sz="7200" dirty="0">
                <a:latin typeface="+mn-lt"/>
                <a:cs typeface="Calibri" panose="020F0502020204030204" pitchFamily="34" charset="0"/>
              </a:rPr>
              <a:t>See it as part of good care</a:t>
            </a:r>
          </a:p>
          <a:p>
            <a:r>
              <a:rPr lang="en-GB" sz="7200" dirty="0">
                <a:latin typeface="+mn-lt"/>
                <a:cs typeface="Calibri" panose="020F0502020204030204" pitchFamily="34" charset="0"/>
              </a:rPr>
              <a:t>Have the time to treat – prioritise</a:t>
            </a:r>
          </a:p>
          <a:p>
            <a:pPr marL="0" indent="0">
              <a:buNone/>
            </a:pPr>
            <a:endParaRPr lang="en-GB" sz="8000" dirty="0">
              <a:solidFill>
                <a:schemeClr val="accent6">
                  <a:lumMod val="50000"/>
                </a:schemeClr>
              </a:solidFill>
              <a:latin typeface="Calibri" panose="020F0502020204030204" pitchFamily="34" charset="0"/>
              <a:cs typeface="Calibri" panose="020F0502020204030204" pitchFamily="34" charset="0"/>
            </a:endParaRPr>
          </a:p>
          <a:p>
            <a:endParaRPr lang="en-GB" sz="8000" dirty="0">
              <a:solidFill>
                <a:schemeClr val="accent6">
                  <a:lumMod val="50000"/>
                </a:schemeClr>
              </a:solidFill>
              <a:latin typeface="Calibri" panose="020F0502020204030204" pitchFamily="34" charset="0"/>
              <a:cs typeface="Calibri" panose="020F0502020204030204" pitchFamily="34" charset="0"/>
            </a:endParaRPr>
          </a:p>
          <a:p>
            <a:pPr marL="0" indent="0">
              <a:buNone/>
            </a:pPr>
            <a:endParaRPr lang="en-GB" sz="8000" dirty="0">
              <a:solidFill>
                <a:schemeClr val="accent6">
                  <a:lumMod val="50000"/>
                </a:schemeClr>
              </a:solidFill>
              <a:latin typeface="Calibri" panose="020F0502020204030204" pitchFamily="34" charset="0"/>
              <a:cs typeface="Calibri" panose="020F0502020204030204" pitchFamily="34" charset="0"/>
            </a:endParaRPr>
          </a:p>
          <a:p>
            <a:endParaRPr lang="en-GB" sz="8000" dirty="0">
              <a:latin typeface="Calibri" panose="020F0502020204030204" pitchFamily="34" charset="0"/>
              <a:cs typeface="Calibri" panose="020F0502020204030204" pitchFamily="34" charset="0"/>
            </a:endParaRPr>
          </a:p>
          <a:p>
            <a:endParaRPr lang="en-GB" sz="8000" dirty="0">
              <a:latin typeface="Calibri" panose="020F0502020204030204" pitchFamily="34" charset="0"/>
              <a:cs typeface="Calibri" panose="020F0502020204030204" pitchFamily="34" charset="0"/>
            </a:endParaRPr>
          </a:p>
          <a:p>
            <a:endParaRPr lang="en-GB" sz="8000" dirty="0">
              <a:latin typeface="Calibri" panose="020F0502020204030204" pitchFamily="34" charset="0"/>
              <a:cs typeface="Calibri" panose="020F0502020204030204" pitchFamily="34" charset="0"/>
            </a:endParaRPr>
          </a:p>
          <a:p>
            <a:endParaRPr lang="en-GB" sz="8000" dirty="0"/>
          </a:p>
          <a:p>
            <a:endParaRPr lang="en-GB" dirty="0"/>
          </a:p>
        </p:txBody>
      </p:sp>
      <p:sp>
        <p:nvSpPr>
          <p:cNvPr id="3" name="TextBox 2">
            <a:extLst>
              <a:ext uri="{FF2B5EF4-FFF2-40B4-BE49-F238E27FC236}">
                <a16:creationId xmlns:a16="http://schemas.microsoft.com/office/drawing/2014/main" id="{E0D3228A-0725-072A-3DC4-1CF6CBCC08F1}"/>
              </a:ext>
            </a:extLst>
          </p:cNvPr>
          <p:cNvSpPr txBox="1"/>
          <p:nvPr/>
        </p:nvSpPr>
        <p:spPr bwMode="auto">
          <a:xfrm>
            <a:off x="749192" y="5601602"/>
            <a:ext cx="8394808" cy="91440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marL="0" marR="0" indent="0" algn="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100" b="0" i="0" u="none" strike="noStrike" kern="1200" cap="none" spc="0" normalizeH="0" baseline="0" noProof="0" dirty="0">
                <a:ln>
                  <a:noFill/>
                </a:ln>
                <a:solidFill>
                  <a:schemeClr val="tx1">
                    <a:lumMod val="75000"/>
                  </a:schemeClr>
                </a:solidFill>
                <a:effectLst/>
                <a:uLnTx/>
                <a:uFillTx/>
                <a:latin typeface="+mn-lt"/>
                <a:ea typeface="Geneva" pitchFamily="-109" charset="0"/>
                <a:cs typeface="Geneva" pitchFamily="-109" charset="0"/>
              </a:rPr>
              <a:t>Source: with permission from Melanie Perry</a:t>
            </a:r>
          </a:p>
        </p:txBody>
      </p:sp>
      <p:sp>
        <p:nvSpPr>
          <p:cNvPr id="4" name="Footer Placeholder 4">
            <a:extLst>
              <a:ext uri="{FF2B5EF4-FFF2-40B4-BE49-F238E27FC236}">
                <a16:creationId xmlns:a16="http://schemas.microsoft.com/office/drawing/2014/main" id="{E6AAC604-32E6-12CF-2C48-B1777664230F}"/>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
        <p:nvSpPr>
          <p:cNvPr id="10" name="Title 1">
            <a:extLst>
              <a:ext uri="{FF2B5EF4-FFF2-40B4-BE49-F238E27FC236}">
                <a16:creationId xmlns:a16="http://schemas.microsoft.com/office/drawing/2014/main" id="{42EE99CA-1367-6DE4-79ED-38CA33778CC7}"/>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dirty="0"/>
              <a:t>How they should feel</a:t>
            </a:r>
          </a:p>
        </p:txBody>
      </p:sp>
    </p:spTree>
    <p:extLst>
      <p:ext uri="{BB962C8B-B14F-4D97-AF65-F5344CB8AC3E}">
        <p14:creationId xmlns:p14="http://schemas.microsoft.com/office/powerpoint/2010/main" val="3909249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xEl>
                                              <p:pRg st="2" end="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
                                            <p:txEl>
                                              <p:pRg st="4" end="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
                                            <p:txEl>
                                              <p:pRg st="5" end="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16818A-D8F2-784C-9ADE-36E907798D73}"/>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D5F8CE21-FDFD-BEEE-E926-42F243D42DA9}"/>
              </a:ext>
            </a:extLst>
          </p:cNvPr>
          <p:cNvPicPr>
            <a:picLocks noChangeAspect="1"/>
          </p:cNvPicPr>
          <p:nvPr/>
        </p:nvPicPr>
        <p:blipFill rotWithShape="1">
          <a:blip r:embed="rId3"/>
          <a:srcRect t="21986"/>
          <a:stretch/>
        </p:blipFill>
        <p:spPr>
          <a:xfrm>
            <a:off x="0" y="1507786"/>
            <a:ext cx="9144000" cy="5350213"/>
          </a:xfrm>
          <a:prstGeom prst="rect">
            <a:avLst/>
          </a:prstGeom>
        </p:spPr>
      </p:pic>
      <p:sp>
        <p:nvSpPr>
          <p:cNvPr id="3" name="Text Placeholder 2">
            <a:extLst>
              <a:ext uri="{FF2B5EF4-FFF2-40B4-BE49-F238E27FC236}">
                <a16:creationId xmlns:a16="http://schemas.microsoft.com/office/drawing/2014/main" id="{A7FA0FDC-C12A-EFC0-F33F-26EB7A57DDC6}"/>
              </a:ext>
            </a:extLst>
          </p:cNvPr>
          <p:cNvSpPr>
            <a:spLocks noGrp="1"/>
          </p:cNvSpPr>
          <p:nvPr>
            <p:ph type="body" sz="quarter" idx="10"/>
          </p:nvPr>
        </p:nvSpPr>
        <p:spPr/>
        <p:txBody>
          <a:bodyPr/>
          <a:lstStyle/>
          <a:p>
            <a:r>
              <a:rPr lang="en-US" dirty="0"/>
              <a:t>Effective use of tobacco dependence medications and aids</a:t>
            </a:r>
          </a:p>
        </p:txBody>
      </p:sp>
    </p:spTree>
    <p:extLst>
      <p:ext uri="{BB962C8B-B14F-4D97-AF65-F5344CB8AC3E}">
        <p14:creationId xmlns:p14="http://schemas.microsoft.com/office/powerpoint/2010/main" val="429526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CEB6627-17A9-C515-49E6-CD54057F20CA}"/>
              </a:ext>
            </a:extLst>
          </p:cNvPr>
          <p:cNvSpPr>
            <a:spLocks noGrp="1"/>
          </p:cNvSpPr>
          <p:nvPr>
            <p:ph type="body" idx="12"/>
          </p:nvPr>
        </p:nvSpPr>
        <p:spPr>
          <a:xfrm>
            <a:off x="722010" y="143776"/>
            <a:ext cx="10368809" cy="4191000"/>
          </a:xfrm>
        </p:spPr>
        <p:txBody>
          <a:bodyPr/>
          <a:lstStyle/>
          <a:p>
            <a:pPr>
              <a:buNone/>
            </a:pPr>
            <a:endParaRPr lang="en-US" dirty="0"/>
          </a:p>
          <a:p>
            <a:pPr>
              <a:buNone/>
            </a:pPr>
            <a:endParaRPr lang="en-US" dirty="0"/>
          </a:p>
          <a:p>
            <a:pPr>
              <a:buNone/>
            </a:pPr>
            <a:endParaRPr lang="en-US" sz="3200" b="1" dirty="0"/>
          </a:p>
        </p:txBody>
      </p:sp>
      <p:cxnSp>
        <p:nvCxnSpPr>
          <p:cNvPr id="6" name="Straight Connector 5">
            <a:extLst>
              <a:ext uri="{FF2B5EF4-FFF2-40B4-BE49-F238E27FC236}">
                <a16:creationId xmlns:a16="http://schemas.microsoft.com/office/drawing/2014/main" id="{4E489A34-3CB0-ED52-1ED6-4356BF1A1785}"/>
              </a:ext>
            </a:extLst>
          </p:cNvPr>
          <p:cNvCxnSpPr>
            <a:cxnSpLocks/>
          </p:cNvCxnSpPr>
          <p:nvPr/>
        </p:nvCxnSpPr>
        <p:spPr>
          <a:xfrm>
            <a:off x="571500" y="1637299"/>
            <a:ext cx="0" cy="4191000"/>
          </a:xfrm>
          <a:prstGeom prst="line">
            <a:avLst/>
          </a:prstGeom>
        </p:spPr>
        <p:style>
          <a:lnRef idx="2">
            <a:schemeClr val="accent1"/>
          </a:lnRef>
          <a:fillRef idx="0">
            <a:schemeClr val="accent1"/>
          </a:fillRef>
          <a:effectRef idx="1">
            <a:schemeClr val="accent1"/>
          </a:effectRef>
          <a:fontRef idx="minor">
            <a:schemeClr val="tx1"/>
          </a:fontRef>
        </p:style>
      </p:cxnSp>
      <p:sp>
        <p:nvSpPr>
          <p:cNvPr id="5" name="Text Placeholder 2">
            <a:extLst>
              <a:ext uri="{FF2B5EF4-FFF2-40B4-BE49-F238E27FC236}">
                <a16:creationId xmlns:a16="http://schemas.microsoft.com/office/drawing/2014/main" id="{CEF5F03D-F6E7-D9E8-0BC0-6CFAB1F8A63A}"/>
              </a:ext>
            </a:extLst>
          </p:cNvPr>
          <p:cNvSpPr txBox="1">
            <a:spLocks/>
          </p:cNvSpPr>
          <p:nvPr/>
        </p:nvSpPr>
        <p:spPr bwMode="auto">
          <a:xfrm>
            <a:off x="722010" y="1820303"/>
            <a:ext cx="8143847"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tabLst>
                <a:tab pos="301625" algn="l"/>
              </a:tabLst>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indent="-342900">
              <a:spcBef>
                <a:spcPts val="900"/>
              </a:spcBef>
              <a:spcAft>
                <a:spcPts val="900"/>
              </a:spcAft>
              <a:buClr>
                <a:srgbClr val="009A9E"/>
              </a:buClr>
              <a:buFont typeface="+mj-lt"/>
              <a:buAutoNum type="arabicPeriod"/>
            </a:pPr>
            <a:r>
              <a:rPr lang="en-US" dirty="0"/>
              <a:t>“Smoking is the least of their problems. Dealing with their mental health illness is the priority.”</a:t>
            </a:r>
          </a:p>
          <a:p>
            <a:pPr marL="342900" indent="-342900">
              <a:spcBef>
                <a:spcPts val="900"/>
              </a:spcBef>
              <a:spcAft>
                <a:spcPts val="900"/>
              </a:spcAft>
              <a:buClr>
                <a:srgbClr val="009A9E"/>
              </a:buClr>
              <a:buFont typeface="Lucida Grande" panose="020B0600040502020204" pitchFamily="34" charset="0"/>
              <a:buAutoNum type="arabicPeriod"/>
            </a:pPr>
            <a:r>
              <a:rPr lang="en-US" dirty="0">
                <a:latin typeface="Arial"/>
                <a:cs typeface="Arial"/>
              </a:rPr>
              <a:t>“It’s the only thing they have control over.”</a:t>
            </a:r>
          </a:p>
          <a:p>
            <a:pPr marL="342900" indent="-342900">
              <a:spcBef>
                <a:spcPts val="900"/>
              </a:spcBef>
              <a:spcAft>
                <a:spcPts val="900"/>
              </a:spcAft>
              <a:buClr>
                <a:srgbClr val="009A9E"/>
              </a:buClr>
              <a:buFont typeface="Lucida Grande" panose="020B0600040502020204" pitchFamily="34" charset="0"/>
              <a:buAutoNum type="arabicPeriod"/>
            </a:pPr>
            <a:r>
              <a:rPr lang="en-US" dirty="0">
                <a:latin typeface="Arial"/>
                <a:cs typeface="Arial"/>
              </a:rPr>
              <a:t>“The patient is violent and aggressive, come back when he is stabilised.”</a:t>
            </a:r>
          </a:p>
          <a:p>
            <a:pPr marL="342900" indent="-342900">
              <a:spcBef>
                <a:spcPts val="900"/>
              </a:spcBef>
              <a:spcAft>
                <a:spcPts val="900"/>
              </a:spcAft>
              <a:buClr>
                <a:srgbClr val="009A9E"/>
              </a:buClr>
              <a:buFont typeface="Lucida Grande" panose="020B0600040502020204" pitchFamily="34" charset="0"/>
              <a:buAutoNum type="arabicPeriod"/>
            </a:pPr>
            <a:r>
              <a:rPr lang="en-US" dirty="0">
                <a:latin typeface="Arial"/>
                <a:cs typeface="Arial"/>
              </a:rPr>
              <a:t>“It's not our job to be the smoking police."</a:t>
            </a:r>
          </a:p>
          <a:p>
            <a:pPr marL="342900" indent="-342900">
              <a:spcBef>
                <a:spcPts val="900"/>
              </a:spcBef>
              <a:spcAft>
                <a:spcPts val="900"/>
              </a:spcAft>
              <a:buClr>
                <a:srgbClr val="009A9E"/>
              </a:buClr>
              <a:buFont typeface="Lucida Grande" panose="020B0600040502020204" pitchFamily="34" charset="0"/>
              <a:buAutoNum type="arabicPeriod"/>
            </a:pPr>
            <a:r>
              <a:rPr lang="en-US" dirty="0"/>
              <a:t>“What is your role exactly?”</a:t>
            </a:r>
          </a:p>
          <a:p>
            <a:pPr>
              <a:spcBef>
                <a:spcPts val="900"/>
              </a:spcBef>
              <a:spcAft>
                <a:spcPts val="900"/>
              </a:spcAft>
              <a:buNone/>
            </a:pPr>
            <a:endParaRPr lang="en-US" i="1" dirty="0"/>
          </a:p>
        </p:txBody>
      </p:sp>
      <p:sp>
        <p:nvSpPr>
          <p:cNvPr id="8" name="Title 1">
            <a:extLst>
              <a:ext uri="{FF2B5EF4-FFF2-40B4-BE49-F238E27FC236}">
                <a16:creationId xmlns:a16="http://schemas.microsoft.com/office/drawing/2014/main" id="{C4A0A375-B1F2-B608-91C6-0F1A980225B7}"/>
              </a:ext>
            </a:extLst>
          </p:cNvPr>
          <p:cNvSpPr>
            <a:spLocks noGrp="1"/>
          </p:cNvSpPr>
          <p:nvPr>
            <p:ph type="title"/>
          </p:nvPr>
        </p:nvSpPr>
        <p:spPr>
          <a:xfrm>
            <a:off x="571500" y="152400"/>
            <a:ext cx="7962900" cy="1066800"/>
          </a:xfrm>
        </p:spPr>
        <p:txBody>
          <a:bodyPr/>
          <a:lstStyle/>
          <a:p>
            <a:r>
              <a:rPr lang="en-US" dirty="0"/>
              <a:t>Applying skills to practice: staff statements</a:t>
            </a:r>
          </a:p>
        </p:txBody>
      </p:sp>
      <p:sp>
        <p:nvSpPr>
          <p:cNvPr id="4" name="Footer Placeholder 4">
            <a:extLst>
              <a:ext uri="{FF2B5EF4-FFF2-40B4-BE49-F238E27FC236}">
                <a16:creationId xmlns:a16="http://schemas.microsoft.com/office/drawing/2014/main" id="{20065F9E-6484-D58D-EDA0-1506A405AEA3}"/>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
        <p:nvSpPr>
          <p:cNvPr id="2" name="TextBox 1">
            <a:extLst>
              <a:ext uri="{FF2B5EF4-FFF2-40B4-BE49-F238E27FC236}">
                <a16:creationId xmlns:a16="http://schemas.microsoft.com/office/drawing/2014/main" id="{BAD1CDAF-9329-FC26-3F44-915D2C1192C4}"/>
              </a:ext>
            </a:extLst>
          </p:cNvPr>
          <p:cNvSpPr txBox="1"/>
          <p:nvPr/>
        </p:nvSpPr>
        <p:spPr bwMode="auto">
          <a:xfrm>
            <a:off x="6461902" y="4244573"/>
            <a:ext cx="1960088" cy="12242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1</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6</a:t>
            </a:r>
          </a:p>
        </p:txBody>
      </p:sp>
    </p:spTree>
    <p:extLst>
      <p:ext uri="{BB962C8B-B14F-4D97-AF65-F5344CB8AC3E}">
        <p14:creationId xmlns:p14="http://schemas.microsoft.com/office/powerpoint/2010/main" val="4021260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8" y="1309024"/>
            <a:ext cx="7597685" cy="4045403"/>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2800" dirty="0">
                <a:solidFill>
                  <a:schemeClr val="accent3"/>
                </a:solidFill>
                <a:effectLst>
                  <a:outerShdw blurRad="254000" dist="63500" dir="5400000" algn="ctr" rotWithShape="0">
                    <a:srgbClr val="000000">
                      <a:alpha val="25000"/>
                    </a:srgbClr>
                  </a:outerShdw>
                </a:effectLst>
                <a:latin typeface="+mn-lt"/>
                <a:cs typeface="Segoe UI"/>
              </a:rPr>
              <a:t>All patients that smoke have </a:t>
            </a:r>
            <a:br>
              <a:rPr lang="en-US" sz="2800" dirty="0">
                <a:solidFill>
                  <a:schemeClr val="accent3"/>
                </a:solidFill>
                <a:effectLst>
                  <a:outerShdw blurRad="254000" dist="63500" dir="5400000" algn="ctr" rotWithShape="0">
                    <a:srgbClr val="000000">
                      <a:alpha val="25000"/>
                    </a:srgbClr>
                  </a:outerShdw>
                </a:effectLst>
                <a:latin typeface="+mn-lt"/>
                <a:cs typeface="Segoe UI"/>
              </a:rPr>
            </a:br>
            <a:r>
              <a:rPr lang="en-US" sz="2800" b="1" dirty="0">
                <a:solidFill>
                  <a:schemeClr val="bg1"/>
                </a:solidFill>
                <a:effectLst>
                  <a:outerShdw blurRad="254000" dist="63500" dir="5400000" algn="ctr" rotWithShape="0">
                    <a:srgbClr val="000000">
                      <a:alpha val="25000"/>
                    </a:srgbClr>
                  </a:outerShdw>
                </a:effectLst>
                <a:latin typeface="+mn-lt"/>
                <a:cs typeface="Segoe UI"/>
              </a:rPr>
              <a:t>equal rights</a:t>
            </a:r>
            <a:r>
              <a:rPr lang="en-US" sz="2800" dirty="0">
                <a:solidFill>
                  <a:schemeClr val="accent3"/>
                </a:solidFill>
                <a:effectLst>
                  <a:outerShdw blurRad="254000" dist="63500" dir="5400000" algn="ctr" rotWithShape="0">
                    <a:srgbClr val="000000">
                      <a:alpha val="25000"/>
                    </a:srgbClr>
                  </a:outerShdw>
                </a:effectLst>
                <a:latin typeface="+mn-lt"/>
                <a:cs typeface="Segoe UI"/>
              </a:rPr>
              <a:t> to the best available </a:t>
            </a:r>
            <a:br>
              <a:rPr lang="en-US" sz="2800" dirty="0">
                <a:solidFill>
                  <a:schemeClr val="accent3"/>
                </a:solidFill>
                <a:effectLst>
                  <a:outerShdw blurRad="254000" dist="63500" dir="5400000" algn="ctr" rotWithShape="0">
                    <a:srgbClr val="000000">
                      <a:alpha val="25000"/>
                    </a:srgbClr>
                  </a:outerShdw>
                </a:effectLst>
                <a:latin typeface="+mn-lt"/>
                <a:cs typeface="Segoe UI"/>
              </a:rPr>
            </a:br>
            <a:r>
              <a:rPr lang="en-US" sz="2800" dirty="0">
                <a:solidFill>
                  <a:schemeClr val="accent3"/>
                </a:solidFill>
                <a:effectLst>
                  <a:outerShdw blurRad="254000" dist="63500" dir="5400000" algn="ctr" rotWithShape="0">
                    <a:srgbClr val="000000">
                      <a:alpha val="25000"/>
                    </a:srgbClr>
                  </a:outerShdw>
                </a:effectLst>
                <a:latin typeface="+mn-lt"/>
                <a:cs typeface="Segoe UI"/>
              </a:rPr>
              <a:t>evidence-based treatments </a:t>
            </a:r>
            <a:br>
              <a:rPr lang="en-US" sz="2800" dirty="0">
                <a:solidFill>
                  <a:schemeClr val="accent3"/>
                </a:solidFill>
                <a:effectLst>
                  <a:outerShdw blurRad="254000" dist="63500" dir="5400000" algn="ctr" rotWithShape="0">
                    <a:srgbClr val="000000">
                      <a:alpha val="25000"/>
                    </a:srgbClr>
                  </a:outerShdw>
                </a:effectLst>
                <a:latin typeface="+mn-lt"/>
                <a:cs typeface="Segoe UI"/>
              </a:rPr>
            </a:br>
            <a:r>
              <a:rPr lang="en-US" sz="2800" dirty="0">
                <a:solidFill>
                  <a:schemeClr val="accent3"/>
                </a:solidFill>
                <a:effectLst>
                  <a:outerShdw blurRad="254000" dist="63500" dir="5400000" algn="ctr" rotWithShape="0">
                    <a:srgbClr val="000000">
                      <a:alpha val="25000"/>
                    </a:srgbClr>
                  </a:outerShdw>
                </a:effectLst>
                <a:latin typeface="+mn-lt"/>
                <a:cs typeface="Segoe UI"/>
              </a:rPr>
              <a:t>for any clinical condition, and </a:t>
            </a:r>
            <a:br>
              <a:rPr lang="en-US" sz="2800" dirty="0">
                <a:solidFill>
                  <a:schemeClr val="accent3"/>
                </a:solidFill>
                <a:effectLst>
                  <a:outerShdw blurRad="254000" dist="63500" dir="5400000" algn="ctr" rotWithShape="0">
                    <a:srgbClr val="000000">
                      <a:alpha val="25000"/>
                    </a:srgbClr>
                  </a:outerShdw>
                </a:effectLst>
                <a:latin typeface="+mn-lt"/>
                <a:cs typeface="Segoe UI"/>
              </a:rPr>
            </a:br>
            <a:r>
              <a:rPr lang="en-US" sz="2800" dirty="0">
                <a:solidFill>
                  <a:schemeClr val="accent3"/>
                </a:solidFill>
                <a:effectLst>
                  <a:outerShdw blurRad="254000" dist="63500" dir="5400000" algn="ctr" rotWithShape="0">
                    <a:srgbClr val="000000">
                      <a:alpha val="25000"/>
                    </a:srgbClr>
                  </a:outerShdw>
                </a:effectLst>
                <a:latin typeface="+mn-lt"/>
                <a:cs typeface="Segoe UI"/>
              </a:rPr>
              <a:t>that includes treatment for </a:t>
            </a:r>
            <a:br>
              <a:rPr lang="en-US" sz="2800" dirty="0">
                <a:solidFill>
                  <a:schemeClr val="accent3"/>
                </a:solidFill>
                <a:effectLst>
                  <a:outerShdw blurRad="254000" dist="63500" dir="5400000" algn="ctr" rotWithShape="0">
                    <a:srgbClr val="000000">
                      <a:alpha val="25000"/>
                    </a:srgbClr>
                  </a:outerShdw>
                </a:effectLst>
                <a:latin typeface="+mn-lt"/>
                <a:cs typeface="Segoe UI"/>
              </a:rPr>
            </a:br>
            <a:r>
              <a:rPr lang="en-US" sz="2800" dirty="0">
                <a:solidFill>
                  <a:schemeClr val="accent3"/>
                </a:solidFill>
                <a:effectLst>
                  <a:outerShdw blurRad="254000" dist="63500" dir="5400000" algn="ctr" rotWithShape="0">
                    <a:srgbClr val="000000">
                      <a:alpha val="25000"/>
                    </a:srgbClr>
                  </a:outerShdw>
                </a:effectLst>
                <a:latin typeface="+mn-lt"/>
                <a:cs typeface="Segoe UI"/>
              </a:rPr>
              <a:t>their tobacco dependence</a:t>
            </a:r>
            <a:endParaRPr lang="en-US" sz="2800" i="0" u="none" strike="noStrike" baseline="0" dirty="0">
              <a:solidFill>
                <a:schemeClr val="accent3"/>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1154858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B3F770E-9C60-814F-47E3-15B46CAA48DE}"/>
              </a:ext>
            </a:extLst>
          </p:cNvPr>
          <p:cNvSpPr/>
          <p:nvPr/>
        </p:nvSpPr>
        <p:spPr bwMode="auto">
          <a:xfrm>
            <a:off x="0" y="3937986"/>
            <a:ext cx="9153972" cy="2920014"/>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2" name="Graphic 40">
            <a:extLst>
              <a:ext uri="{FF2B5EF4-FFF2-40B4-BE49-F238E27FC236}">
                <a16:creationId xmlns:a16="http://schemas.microsoft.com/office/drawing/2014/main" id="{0E0D696B-100C-BDE7-D8F4-8D1D6B1C29F7}"/>
              </a:ext>
            </a:extLst>
          </p:cNvPr>
          <p:cNvGrpSpPr/>
          <p:nvPr/>
        </p:nvGrpSpPr>
        <p:grpSpPr>
          <a:xfrm>
            <a:off x="1806302" y="2040952"/>
            <a:ext cx="5534495" cy="1329398"/>
            <a:chOff x="1806302" y="1924806"/>
            <a:chExt cx="5534495" cy="1329398"/>
          </a:xfrm>
          <a:noFill/>
        </p:grpSpPr>
        <p:sp>
          <p:nvSpPr>
            <p:cNvPr id="43" name="Freeform 42">
              <a:extLst>
                <a:ext uri="{FF2B5EF4-FFF2-40B4-BE49-F238E27FC236}">
                  <a16:creationId xmlns:a16="http://schemas.microsoft.com/office/drawing/2014/main" id="{672C13AF-9963-2E69-C455-584AEF04F824}"/>
                </a:ext>
              </a:extLst>
            </p:cNvPr>
            <p:cNvSpPr/>
            <p:nvPr/>
          </p:nvSpPr>
          <p:spPr>
            <a:xfrm>
              <a:off x="1806302" y="1924806"/>
              <a:ext cx="5534495" cy="1329398"/>
            </a:xfrm>
            <a:custGeom>
              <a:avLst/>
              <a:gdLst>
                <a:gd name="connsiteX0" fmla="*/ 0 w 5534495"/>
                <a:gd name="connsiteY0" fmla="*/ 1329399 h 1329398"/>
                <a:gd name="connsiteX1" fmla="*/ 0 w 5534495"/>
                <a:gd name="connsiteY1" fmla="*/ 158871 h 1329398"/>
                <a:gd name="connsiteX2" fmla="*/ 158804 w 5534495"/>
                <a:gd name="connsiteY2" fmla="*/ 0 h 1329398"/>
                <a:gd name="connsiteX3" fmla="*/ 5375692 w 5534495"/>
                <a:gd name="connsiteY3" fmla="*/ 0 h 1329398"/>
                <a:gd name="connsiteX4" fmla="*/ 5534496 w 5534495"/>
                <a:gd name="connsiteY4" fmla="*/ 158871 h 1329398"/>
                <a:gd name="connsiteX5" fmla="*/ 5534496 w 5534495"/>
                <a:gd name="connsiteY5" fmla="*/ 1329399 h 132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34495" h="1329398">
                  <a:moveTo>
                    <a:pt x="0" y="1329399"/>
                  </a:moveTo>
                  <a:lnTo>
                    <a:pt x="0" y="158871"/>
                  </a:lnTo>
                  <a:cubicBezTo>
                    <a:pt x="0" y="71094"/>
                    <a:pt x="71064" y="0"/>
                    <a:pt x="158804" y="0"/>
                  </a:cubicBezTo>
                  <a:lnTo>
                    <a:pt x="5375692" y="0"/>
                  </a:lnTo>
                  <a:cubicBezTo>
                    <a:pt x="5463432" y="0"/>
                    <a:pt x="5534496" y="71094"/>
                    <a:pt x="5534496" y="158871"/>
                  </a:cubicBezTo>
                  <a:lnTo>
                    <a:pt x="5534496" y="1329399"/>
                  </a:lnTo>
                </a:path>
              </a:pathLst>
            </a:custGeom>
            <a:noFill/>
            <a:ln w="47446" cap="flat">
              <a:solidFill>
                <a:schemeClr val="accent3"/>
              </a:solidFill>
              <a:prstDash val="solid"/>
              <a:miter/>
            </a:ln>
          </p:spPr>
          <p:txBody>
            <a:bodyPr rtlCol="0" anchor="ctr"/>
            <a:lstStyle/>
            <a:p>
              <a:endParaRPr lang="en-US" dirty="0"/>
            </a:p>
          </p:txBody>
        </p:sp>
        <p:sp>
          <p:nvSpPr>
            <p:cNvPr id="44" name="Freeform 43">
              <a:extLst>
                <a:ext uri="{FF2B5EF4-FFF2-40B4-BE49-F238E27FC236}">
                  <a16:creationId xmlns:a16="http://schemas.microsoft.com/office/drawing/2014/main" id="{2F383A84-F0C5-3F31-8293-2CB7A9FEFCBA}"/>
                </a:ext>
              </a:extLst>
            </p:cNvPr>
            <p:cNvSpPr/>
            <p:nvPr/>
          </p:nvSpPr>
          <p:spPr>
            <a:xfrm>
              <a:off x="4573592" y="1924806"/>
              <a:ext cx="8380" cy="1329398"/>
            </a:xfrm>
            <a:custGeom>
              <a:avLst/>
              <a:gdLst>
                <a:gd name="connsiteX0" fmla="*/ 0 w 8380"/>
                <a:gd name="connsiteY0" fmla="*/ 0 h 1329398"/>
                <a:gd name="connsiteX1" fmla="*/ 0 w 8380"/>
                <a:gd name="connsiteY1" fmla="*/ 1329399 h 1329398"/>
              </a:gdLst>
              <a:ahLst/>
              <a:cxnLst>
                <a:cxn ang="0">
                  <a:pos x="connsiteX0" y="connsiteY0"/>
                </a:cxn>
                <a:cxn ang="0">
                  <a:pos x="connsiteX1" y="connsiteY1"/>
                </a:cxn>
              </a:cxnLst>
              <a:rect l="l" t="t" r="r" b="b"/>
              <a:pathLst>
                <a:path w="8380" h="1329398">
                  <a:moveTo>
                    <a:pt x="0" y="0"/>
                  </a:moveTo>
                  <a:lnTo>
                    <a:pt x="0" y="1329399"/>
                  </a:lnTo>
                </a:path>
              </a:pathLst>
            </a:custGeom>
            <a:ln w="47446" cap="flat">
              <a:solidFill>
                <a:schemeClr val="accent3"/>
              </a:solidFill>
              <a:prstDash val="solid"/>
              <a:miter/>
            </a:ln>
          </p:spPr>
          <p:txBody>
            <a:bodyPr rtlCol="0" anchor="ctr"/>
            <a:lstStyle/>
            <a:p>
              <a:endParaRPr lang="en-US" dirty="0"/>
            </a:p>
          </p:txBody>
        </p:sp>
      </p:grpSp>
      <p:sp>
        <p:nvSpPr>
          <p:cNvPr id="2" name="Title 1">
            <a:extLst>
              <a:ext uri="{FF2B5EF4-FFF2-40B4-BE49-F238E27FC236}">
                <a16:creationId xmlns:a16="http://schemas.microsoft.com/office/drawing/2014/main" id="{C4531C3A-AC8D-0E52-165B-9B8BBC903276}"/>
              </a:ext>
            </a:extLst>
          </p:cNvPr>
          <p:cNvSpPr>
            <a:spLocks noGrp="1"/>
          </p:cNvSpPr>
          <p:nvPr>
            <p:ph type="title" idx="4294967295"/>
          </p:nvPr>
        </p:nvSpPr>
        <p:spPr>
          <a:xfrm>
            <a:off x="9972" y="352207"/>
            <a:ext cx="9144000" cy="1131888"/>
          </a:xfrm>
        </p:spPr>
        <p:txBody>
          <a:bodyPr/>
          <a:lstStyle/>
          <a:p>
            <a:pPr algn="ctr"/>
            <a:r>
              <a:rPr lang="en-US" b="1" dirty="0"/>
              <a:t>A Trust-Wide Approach</a:t>
            </a:r>
            <a:endParaRPr lang="en-US" dirty="0"/>
          </a:p>
        </p:txBody>
      </p:sp>
      <p:sp>
        <p:nvSpPr>
          <p:cNvPr id="79" name="TextBox 78">
            <a:extLst>
              <a:ext uri="{FF2B5EF4-FFF2-40B4-BE49-F238E27FC236}">
                <a16:creationId xmlns:a16="http://schemas.microsoft.com/office/drawing/2014/main" id="{16BD2193-336B-3192-10F8-419BF201F4DB}"/>
              </a:ext>
            </a:extLst>
          </p:cNvPr>
          <p:cNvSpPr txBox="1"/>
          <p:nvPr/>
        </p:nvSpPr>
        <p:spPr bwMode="auto">
          <a:xfrm>
            <a:off x="9919855" y="3738101"/>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12" name="1">
            <a:extLst>
              <a:ext uri="{FF2B5EF4-FFF2-40B4-BE49-F238E27FC236}">
                <a16:creationId xmlns:a16="http://schemas.microsoft.com/office/drawing/2014/main" id="{9AF515AC-AFC1-59DE-0260-C9D0BB129E4E}"/>
              </a:ext>
            </a:extLst>
          </p:cNvPr>
          <p:cNvSpPr txBox="1">
            <a:spLocks/>
          </p:cNvSpPr>
          <p:nvPr/>
        </p:nvSpPr>
        <p:spPr bwMode="auto">
          <a:xfrm rot="10800000">
            <a:off x="694932" y="2461976"/>
            <a:ext cx="2397395" cy="3628323"/>
          </a:xfrm>
          <a:prstGeom prst="rect">
            <a:avLst/>
          </a:prstGeom>
          <a:gradFill>
            <a:gsLst>
              <a:gs pos="50000">
                <a:schemeClr val="accent3">
                  <a:lumMod val="20000"/>
                  <a:lumOff val="80000"/>
                </a:schemeClr>
              </a:gs>
              <a:gs pos="0">
                <a:schemeClr val="bg1"/>
              </a:gs>
              <a:gs pos="100000">
                <a:schemeClr val="accent1">
                  <a:lumMod val="40000"/>
                  <a:lumOff val="60000"/>
                </a:schemeClr>
              </a:gs>
            </a:gsLst>
            <a:lin ang="5400000" scaled="0"/>
          </a:gradFill>
          <a:ln w="50800">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endParaRPr lang="en-US" sz="1600" dirty="0">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23ADA6A0-2BB7-6758-3BB1-DE0C8158EFF3}"/>
              </a:ext>
            </a:extLst>
          </p:cNvPr>
          <p:cNvSpPr/>
          <p:nvPr/>
        </p:nvSpPr>
        <p:spPr bwMode="auto">
          <a:xfrm>
            <a:off x="694932" y="2461978"/>
            <a:ext cx="2397397" cy="1032946"/>
          </a:xfrm>
          <a:prstGeom prst="rect">
            <a:avLst/>
          </a:prstGeom>
          <a:solidFill>
            <a:srgbClr val="005EB8"/>
          </a:solidFill>
          <a:ln w="508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4" name="1">
            <a:extLst>
              <a:ext uri="{FF2B5EF4-FFF2-40B4-BE49-F238E27FC236}">
                <a16:creationId xmlns:a16="http://schemas.microsoft.com/office/drawing/2014/main" id="{A397E5D7-9D3F-0949-842B-E37A8B9B98B2}"/>
              </a:ext>
            </a:extLst>
          </p:cNvPr>
          <p:cNvSpPr txBox="1">
            <a:spLocks/>
          </p:cNvSpPr>
          <p:nvPr/>
        </p:nvSpPr>
        <p:spPr bwMode="auto">
          <a:xfrm>
            <a:off x="1644089" y="2658485"/>
            <a:ext cx="1413668" cy="637309"/>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1200"/>
              </a:spcBef>
              <a:spcAft>
                <a:spcPts val="1200"/>
              </a:spcAft>
              <a:buNone/>
            </a:pPr>
            <a:r>
              <a:rPr lang="en-US" sz="1700" b="1" dirty="0">
                <a:solidFill>
                  <a:schemeClr val="bg1"/>
                </a:solidFill>
                <a:latin typeface="Arial" panose="020B0604020202020204" pitchFamily="34" charset="0"/>
                <a:cs typeface="Arial" panose="020B0604020202020204" pitchFamily="34" charset="0"/>
              </a:rPr>
              <a:t>Leadership</a:t>
            </a:r>
            <a:endParaRPr lang="en-US" sz="1700" dirty="0">
              <a:solidFill>
                <a:schemeClr val="bg1"/>
              </a:solidFill>
              <a:latin typeface="Arial" panose="020B0604020202020204" pitchFamily="34" charset="0"/>
              <a:cs typeface="Arial" panose="020B0604020202020204" pitchFamily="34" charset="0"/>
            </a:endParaRPr>
          </a:p>
        </p:txBody>
      </p:sp>
      <p:sp>
        <p:nvSpPr>
          <p:cNvPr id="15" name="1">
            <a:extLst>
              <a:ext uri="{FF2B5EF4-FFF2-40B4-BE49-F238E27FC236}">
                <a16:creationId xmlns:a16="http://schemas.microsoft.com/office/drawing/2014/main" id="{570D3676-522A-243A-9CF0-A772C6CA1CE2}"/>
              </a:ext>
            </a:extLst>
          </p:cNvPr>
          <p:cNvSpPr txBox="1">
            <a:spLocks/>
          </p:cNvSpPr>
          <p:nvPr/>
        </p:nvSpPr>
        <p:spPr bwMode="auto">
          <a:xfrm>
            <a:off x="902753" y="3648864"/>
            <a:ext cx="1979324" cy="234352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00"/>
              </a:lnSpc>
              <a:spcBef>
                <a:spcPts val="300"/>
              </a:spcBef>
              <a:spcAft>
                <a:spcPts val="300"/>
              </a:spcAft>
              <a:buClr>
                <a:schemeClr val="accent3"/>
              </a:buClr>
              <a:buNone/>
            </a:pPr>
            <a:r>
              <a:rPr lang="en-US" sz="1300" b="1" dirty="0">
                <a:latin typeface="Arial" panose="020B0604020202020204" pitchFamily="34" charset="0"/>
                <a:cs typeface="Arial" panose="020B0604020202020204" pitchFamily="34" charset="0"/>
              </a:rPr>
              <a:t>Role: Supportive </a:t>
            </a:r>
            <a:br>
              <a:rPr lang="en-US" sz="1300" b="1" dirty="0">
                <a:latin typeface="Arial" panose="020B0604020202020204" pitchFamily="34" charset="0"/>
                <a:cs typeface="Arial" panose="020B0604020202020204" pitchFamily="34" charset="0"/>
              </a:rPr>
            </a:br>
            <a:r>
              <a:rPr lang="en-US" sz="1300" b="1" dirty="0">
                <a:latin typeface="Arial" panose="020B0604020202020204" pitchFamily="34" charset="0"/>
                <a:cs typeface="Arial" panose="020B0604020202020204" pitchFamily="34" charset="0"/>
              </a:rPr>
              <a:t>culture, organisational leadership, allocation </a:t>
            </a:r>
            <a:br>
              <a:rPr lang="en-US" sz="1300" b="1" dirty="0">
                <a:latin typeface="Arial" panose="020B0604020202020204" pitchFamily="34" charset="0"/>
                <a:cs typeface="Arial" panose="020B0604020202020204" pitchFamily="34" charset="0"/>
              </a:rPr>
            </a:br>
            <a:r>
              <a:rPr lang="en-US" sz="1300" b="1" dirty="0">
                <a:latin typeface="Arial" panose="020B0604020202020204" pitchFamily="34" charset="0"/>
                <a:cs typeface="Arial" panose="020B0604020202020204" pitchFamily="34" charset="0"/>
              </a:rPr>
              <a:t>of resources, expertise</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Senior Management</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Clinical Leads</a:t>
            </a:r>
          </a:p>
          <a:p>
            <a:pPr marL="222250" indent="-222250">
              <a:lnSpc>
                <a:spcPts val="1600"/>
              </a:lnSpc>
              <a:spcBef>
                <a:spcPts val="300"/>
              </a:spcBef>
              <a:spcAft>
                <a:spcPts val="300"/>
              </a:spcAft>
              <a:buClr>
                <a:schemeClr val="accent3"/>
              </a:buClr>
            </a:pPr>
            <a:endParaRPr lang="en-US" sz="1300" dirty="0">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9401A673-3444-5687-51B3-DE683ACAFB4B}"/>
              </a:ext>
            </a:extLst>
          </p:cNvPr>
          <p:cNvPicPr>
            <a:picLocks noChangeAspect="1"/>
          </p:cNvPicPr>
          <p:nvPr/>
        </p:nvPicPr>
        <p:blipFill>
          <a:blip r:embed="rId3"/>
          <a:srcRect/>
          <a:stretch/>
        </p:blipFill>
        <p:spPr>
          <a:xfrm>
            <a:off x="840372" y="2629793"/>
            <a:ext cx="684474" cy="684474"/>
          </a:xfrm>
          <a:prstGeom prst="rect">
            <a:avLst/>
          </a:prstGeom>
          <a:effectLst>
            <a:outerShdw blurRad="317500" dist="76200" dir="5400000" algn="ctr" rotWithShape="0">
              <a:srgbClr val="000000">
                <a:alpha val="20000"/>
              </a:srgbClr>
            </a:outerShdw>
          </a:effectLst>
        </p:spPr>
      </p:pic>
      <p:sp>
        <p:nvSpPr>
          <p:cNvPr id="17" name="1">
            <a:extLst>
              <a:ext uri="{FF2B5EF4-FFF2-40B4-BE49-F238E27FC236}">
                <a16:creationId xmlns:a16="http://schemas.microsoft.com/office/drawing/2014/main" id="{C130394B-38FB-AB06-A180-88FADA7C726F}"/>
              </a:ext>
            </a:extLst>
          </p:cNvPr>
          <p:cNvSpPr txBox="1">
            <a:spLocks/>
          </p:cNvSpPr>
          <p:nvPr/>
        </p:nvSpPr>
        <p:spPr bwMode="auto">
          <a:xfrm rot="10800000">
            <a:off x="3359161" y="2461976"/>
            <a:ext cx="2397395" cy="3628323"/>
          </a:xfrm>
          <a:prstGeom prst="rect">
            <a:avLst/>
          </a:prstGeom>
          <a:gradFill>
            <a:gsLst>
              <a:gs pos="50000">
                <a:schemeClr val="accent3">
                  <a:lumMod val="20000"/>
                  <a:lumOff val="80000"/>
                </a:schemeClr>
              </a:gs>
              <a:gs pos="0">
                <a:schemeClr val="bg1"/>
              </a:gs>
              <a:gs pos="100000">
                <a:schemeClr val="accent1">
                  <a:lumMod val="40000"/>
                  <a:lumOff val="60000"/>
                </a:schemeClr>
              </a:gs>
            </a:gsLst>
            <a:lin ang="5400000" scaled="0"/>
          </a:gradFill>
          <a:ln w="50800">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endParaRPr lang="en-US" sz="1600" dirty="0">
              <a:latin typeface="Arial" panose="020B0604020202020204" pitchFamily="34" charset="0"/>
              <a:cs typeface="Arial" panose="020B0604020202020204" pitchFamily="34" charset="0"/>
            </a:endParaRPr>
          </a:p>
        </p:txBody>
      </p:sp>
      <p:sp>
        <p:nvSpPr>
          <p:cNvPr id="18" name="Rectangle 17">
            <a:extLst>
              <a:ext uri="{FF2B5EF4-FFF2-40B4-BE49-F238E27FC236}">
                <a16:creationId xmlns:a16="http://schemas.microsoft.com/office/drawing/2014/main" id="{70D147E2-44EB-B2FE-6C9E-E83299D3AEE6}"/>
              </a:ext>
            </a:extLst>
          </p:cNvPr>
          <p:cNvSpPr/>
          <p:nvPr/>
        </p:nvSpPr>
        <p:spPr bwMode="auto">
          <a:xfrm>
            <a:off x="3359167" y="2461978"/>
            <a:ext cx="2397397" cy="1032946"/>
          </a:xfrm>
          <a:prstGeom prst="rect">
            <a:avLst/>
          </a:prstGeom>
          <a:solidFill>
            <a:srgbClr val="005EB8"/>
          </a:solidFill>
          <a:ln w="508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9" name="1">
            <a:extLst>
              <a:ext uri="{FF2B5EF4-FFF2-40B4-BE49-F238E27FC236}">
                <a16:creationId xmlns:a16="http://schemas.microsoft.com/office/drawing/2014/main" id="{730011CA-83A4-5096-50A6-89416761C8D1}"/>
              </a:ext>
            </a:extLst>
          </p:cNvPr>
          <p:cNvSpPr txBox="1">
            <a:spLocks/>
          </p:cNvSpPr>
          <p:nvPr/>
        </p:nvSpPr>
        <p:spPr bwMode="auto">
          <a:xfrm>
            <a:off x="4308318" y="2658485"/>
            <a:ext cx="1413668" cy="637309"/>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1200"/>
              </a:spcBef>
              <a:spcAft>
                <a:spcPts val="1200"/>
              </a:spcAft>
              <a:buNone/>
            </a:pPr>
            <a:r>
              <a:rPr lang="en-US" sz="1700" b="1" dirty="0">
                <a:solidFill>
                  <a:schemeClr val="bg1"/>
                </a:solidFill>
                <a:latin typeface="Arial" panose="020B0604020202020204" pitchFamily="34" charset="0"/>
                <a:cs typeface="Arial" panose="020B0604020202020204" pitchFamily="34" charset="0"/>
              </a:rPr>
              <a:t>Staff</a:t>
            </a:r>
            <a:endParaRPr lang="en-US" sz="1700" dirty="0">
              <a:solidFill>
                <a:schemeClr val="bg1"/>
              </a:solidFill>
              <a:latin typeface="Arial" panose="020B0604020202020204" pitchFamily="34" charset="0"/>
              <a:cs typeface="Arial" panose="020B0604020202020204" pitchFamily="34" charset="0"/>
            </a:endParaRPr>
          </a:p>
        </p:txBody>
      </p:sp>
      <p:sp>
        <p:nvSpPr>
          <p:cNvPr id="20" name="1">
            <a:extLst>
              <a:ext uri="{FF2B5EF4-FFF2-40B4-BE49-F238E27FC236}">
                <a16:creationId xmlns:a16="http://schemas.microsoft.com/office/drawing/2014/main" id="{8C7253A5-1A01-6CDC-4347-702CAEB7A80F}"/>
              </a:ext>
            </a:extLst>
          </p:cNvPr>
          <p:cNvSpPr txBox="1">
            <a:spLocks/>
          </p:cNvSpPr>
          <p:nvPr/>
        </p:nvSpPr>
        <p:spPr bwMode="auto">
          <a:xfrm>
            <a:off x="3566982" y="3648864"/>
            <a:ext cx="1979324" cy="234352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00"/>
              </a:lnSpc>
              <a:spcBef>
                <a:spcPts val="300"/>
              </a:spcBef>
              <a:spcAft>
                <a:spcPts val="300"/>
              </a:spcAft>
              <a:buClr>
                <a:schemeClr val="accent3"/>
              </a:buClr>
              <a:buNone/>
            </a:pPr>
            <a:r>
              <a:rPr lang="en-US" sz="1300" b="1" dirty="0">
                <a:latin typeface="Arial" panose="020B0604020202020204" pitchFamily="34" charset="0"/>
                <a:cs typeface="Arial" panose="020B0604020202020204" pitchFamily="34" charset="0"/>
              </a:rPr>
              <a:t>Role: Ask, Advise, Refer</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Support workers</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Clinical support staff	</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Nursing 			</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Pharmacists 		</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Allied health professionals</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Physicians</a:t>
            </a:r>
          </a:p>
        </p:txBody>
      </p:sp>
      <p:pic>
        <p:nvPicPr>
          <p:cNvPr id="24" name="Picture 23">
            <a:extLst>
              <a:ext uri="{FF2B5EF4-FFF2-40B4-BE49-F238E27FC236}">
                <a16:creationId xmlns:a16="http://schemas.microsoft.com/office/drawing/2014/main" id="{894FF0DE-D09B-1719-FD27-AF707FE2E73F}"/>
              </a:ext>
            </a:extLst>
          </p:cNvPr>
          <p:cNvPicPr>
            <a:picLocks noChangeAspect="1"/>
          </p:cNvPicPr>
          <p:nvPr/>
        </p:nvPicPr>
        <p:blipFill>
          <a:blip r:embed="rId4"/>
          <a:srcRect/>
          <a:stretch/>
        </p:blipFill>
        <p:spPr>
          <a:xfrm>
            <a:off x="3504601" y="2629793"/>
            <a:ext cx="684474" cy="684474"/>
          </a:xfrm>
          <a:prstGeom prst="rect">
            <a:avLst/>
          </a:prstGeom>
          <a:effectLst>
            <a:outerShdw blurRad="317500" dist="76200" dir="5400000" algn="ctr" rotWithShape="0">
              <a:srgbClr val="000000">
                <a:alpha val="20000"/>
              </a:srgbClr>
            </a:outerShdw>
          </a:effectLst>
        </p:spPr>
      </p:pic>
      <p:sp>
        <p:nvSpPr>
          <p:cNvPr id="25" name="1">
            <a:extLst>
              <a:ext uri="{FF2B5EF4-FFF2-40B4-BE49-F238E27FC236}">
                <a16:creationId xmlns:a16="http://schemas.microsoft.com/office/drawing/2014/main" id="{F8B33F32-5578-5731-12E0-343B6E266CF9}"/>
              </a:ext>
            </a:extLst>
          </p:cNvPr>
          <p:cNvSpPr txBox="1">
            <a:spLocks/>
          </p:cNvSpPr>
          <p:nvPr/>
        </p:nvSpPr>
        <p:spPr bwMode="auto">
          <a:xfrm rot="10800000">
            <a:off x="6023390" y="2461976"/>
            <a:ext cx="2397395" cy="3628323"/>
          </a:xfrm>
          <a:prstGeom prst="rect">
            <a:avLst/>
          </a:prstGeom>
          <a:gradFill>
            <a:gsLst>
              <a:gs pos="50000">
                <a:schemeClr val="accent3">
                  <a:lumMod val="20000"/>
                  <a:lumOff val="80000"/>
                </a:schemeClr>
              </a:gs>
              <a:gs pos="0">
                <a:schemeClr val="bg1"/>
              </a:gs>
              <a:gs pos="100000">
                <a:schemeClr val="accent1">
                  <a:lumMod val="40000"/>
                  <a:lumOff val="60000"/>
                </a:schemeClr>
              </a:gs>
            </a:gsLst>
            <a:lin ang="5400000" scaled="0"/>
          </a:gradFill>
          <a:ln w="50800">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endParaRPr lang="en-US" sz="1600" dirty="0">
              <a:latin typeface="Arial" panose="020B0604020202020204" pitchFamily="34" charset="0"/>
              <a:cs typeface="Arial" panose="020B0604020202020204" pitchFamily="34" charset="0"/>
            </a:endParaRPr>
          </a:p>
        </p:txBody>
      </p:sp>
      <p:sp>
        <p:nvSpPr>
          <p:cNvPr id="26" name="Rectangle 25">
            <a:extLst>
              <a:ext uri="{FF2B5EF4-FFF2-40B4-BE49-F238E27FC236}">
                <a16:creationId xmlns:a16="http://schemas.microsoft.com/office/drawing/2014/main" id="{3335765A-F9A4-3FD0-A010-EE86F921AC77}"/>
              </a:ext>
            </a:extLst>
          </p:cNvPr>
          <p:cNvSpPr/>
          <p:nvPr/>
        </p:nvSpPr>
        <p:spPr bwMode="auto">
          <a:xfrm>
            <a:off x="6023397" y="2461978"/>
            <a:ext cx="2397397" cy="1032946"/>
          </a:xfrm>
          <a:prstGeom prst="rect">
            <a:avLst/>
          </a:prstGeom>
          <a:solidFill>
            <a:srgbClr val="005EB8"/>
          </a:solidFill>
          <a:ln w="508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7" name="1">
            <a:extLst>
              <a:ext uri="{FF2B5EF4-FFF2-40B4-BE49-F238E27FC236}">
                <a16:creationId xmlns:a16="http://schemas.microsoft.com/office/drawing/2014/main" id="{F0998F68-C499-D536-8C95-19F5FF32752F}"/>
              </a:ext>
            </a:extLst>
          </p:cNvPr>
          <p:cNvSpPr txBox="1">
            <a:spLocks/>
          </p:cNvSpPr>
          <p:nvPr/>
        </p:nvSpPr>
        <p:spPr bwMode="auto">
          <a:xfrm>
            <a:off x="6972547" y="2658485"/>
            <a:ext cx="1413668" cy="637309"/>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900"/>
              </a:lnSpc>
              <a:spcBef>
                <a:spcPts val="1200"/>
              </a:spcBef>
              <a:spcAft>
                <a:spcPts val="1200"/>
              </a:spcAft>
              <a:buNone/>
            </a:pPr>
            <a:r>
              <a:rPr lang="en-US" sz="1700" b="1" dirty="0">
                <a:solidFill>
                  <a:schemeClr val="bg1"/>
                </a:solidFill>
                <a:latin typeface="Arial" panose="020B0604020202020204" pitchFamily="34" charset="0"/>
                <a:cs typeface="Arial" panose="020B0604020202020204" pitchFamily="34" charset="0"/>
              </a:rPr>
              <a:t>Tobacco Treatment Team</a:t>
            </a:r>
            <a:endParaRPr lang="en-US" sz="1700" dirty="0">
              <a:solidFill>
                <a:schemeClr val="bg1"/>
              </a:solidFill>
              <a:latin typeface="Arial" panose="020B0604020202020204" pitchFamily="34" charset="0"/>
              <a:cs typeface="Arial" panose="020B0604020202020204" pitchFamily="34" charset="0"/>
            </a:endParaRPr>
          </a:p>
        </p:txBody>
      </p:sp>
      <p:sp>
        <p:nvSpPr>
          <p:cNvPr id="28" name="1">
            <a:extLst>
              <a:ext uri="{FF2B5EF4-FFF2-40B4-BE49-F238E27FC236}">
                <a16:creationId xmlns:a16="http://schemas.microsoft.com/office/drawing/2014/main" id="{548993CC-91C2-EC0B-9F07-D6428B309296}"/>
              </a:ext>
            </a:extLst>
          </p:cNvPr>
          <p:cNvSpPr txBox="1">
            <a:spLocks/>
          </p:cNvSpPr>
          <p:nvPr/>
        </p:nvSpPr>
        <p:spPr bwMode="auto">
          <a:xfrm>
            <a:off x="6231211" y="3648864"/>
            <a:ext cx="1979324" cy="234352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00"/>
              </a:lnSpc>
              <a:spcBef>
                <a:spcPts val="300"/>
              </a:spcBef>
              <a:spcAft>
                <a:spcPts val="300"/>
              </a:spcAft>
              <a:buClr>
                <a:schemeClr val="accent3"/>
              </a:buClr>
              <a:buNone/>
            </a:pPr>
            <a:r>
              <a:rPr lang="en-US" sz="1300" b="1" dirty="0">
                <a:latin typeface="Arial" panose="020B0604020202020204" pitchFamily="34" charset="0"/>
                <a:cs typeface="Arial" panose="020B0604020202020204" pitchFamily="34" charset="0"/>
              </a:rPr>
              <a:t>Role: High quality service delivery and </a:t>
            </a:r>
            <a:br>
              <a:rPr lang="en-US" sz="1300" b="1" dirty="0">
                <a:latin typeface="Arial" panose="020B0604020202020204" pitchFamily="34" charset="0"/>
                <a:cs typeface="Arial" panose="020B0604020202020204" pitchFamily="34" charset="0"/>
              </a:rPr>
            </a:br>
            <a:r>
              <a:rPr lang="en-US" sz="1300" b="1" dirty="0">
                <a:latin typeface="Arial" panose="020B0604020202020204" pitchFamily="34" charset="0"/>
                <a:cs typeface="Arial" panose="020B0604020202020204" pitchFamily="34" charset="0"/>
              </a:rPr>
              <a:t>LTP targets</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Clinical Leadership</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QI Leads</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Tobacco Lead</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TDAs</a:t>
            </a:r>
          </a:p>
        </p:txBody>
      </p:sp>
      <p:pic>
        <p:nvPicPr>
          <p:cNvPr id="29" name="Picture 28">
            <a:extLst>
              <a:ext uri="{FF2B5EF4-FFF2-40B4-BE49-F238E27FC236}">
                <a16:creationId xmlns:a16="http://schemas.microsoft.com/office/drawing/2014/main" id="{90160050-AA5B-497E-A8DC-45B0FEAB4F1F}"/>
              </a:ext>
            </a:extLst>
          </p:cNvPr>
          <p:cNvPicPr>
            <a:picLocks noChangeAspect="1"/>
          </p:cNvPicPr>
          <p:nvPr/>
        </p:nvPicPr>
        <p:blipFill>
          <a:blip r:embed="rId5"/>
          <a:srcRect/>
          <a:stretch/>
        </p:blipFill>
        <p:spPr>
          <a:xfrm>
            <a:off x="6168830" y="2629793"/>
            <a:ext cx="684474" cy="684474"/>
          </a:xfrm>
          <a:prstGeom prst="rect">
            <a:avLst/>
          </a:prstGeom>
          <a:effectLst>
            <a:outerShdw blurRad="317500" dist="76200" dir="5400000" algn="ctr" rotWithShape="0">
              <a:srgbClr val="000000">
                <a:alpha val="20000"/>
              </a:srgbClr>
            </a:outerShdw>
          </a:effectLst>
        </p:spPr>
      </p:pic>
      <p:sp>
        <p:nvSpPr>
          <p:cNvPr id="45" name="Oval 44">
            <a:extLst>
              <a:ext uri="{FF2B5EF4-FFF2-40B4-BE49-F238E27FC236}">
                <a16:creationId xmlns:a16="http://schemas.microsoft.com/office/drawing/2014/main" id="{A65C7679-E6E3-59B7-B712-546E976747E6}"/>
              </a:ext>
            </a:extLst>
          </p:cNvPr>
          <p:cNvSpPr/>
          <p:nvPr/>
        </p:nvSpPr>
        <p:spPr bwMode="auto">
          <a:xfrm>
            <a:off x="4051228" y="1222054"/>
            <a:ext cx="1041544" cy="1041544"/>
          </a:xfrm>
          <a:prstGeom prst="ellipse">
            <a:avLst/>
          </a:prstGeom>
          <a:solidFill>
            <a:schemeClr val="accent1"/>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38" name="Graphic 37" descr="Hospital with solid fill">
            <a:extLst>
              <a:ext uri="{FF2B5EF4-FFF2-40B4-BE49-F238E27FC236}">
                <a16:creationId xmlns:a16="http://schemas.microsoft.com/office/drawing/2014/main" id="{B3FDE728-EF09-FC2A-A45C-C807C7982EA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256397" y="1369879"/>
            <a:ext cx="631206" cy="631206"/>
          </a:xfrm>
          <a:prstGeom prst="rect">
            <a:avLst/>
          </a:prstGeom>
        </p:spPr>
      </p:pic>
    </p:spTree>
    <p:extLst>
      <p:ext uri="{BB962C8B-B14F-4D97-AF65-F5344CB8AC3E}">
        <p14:creationId xmlns:p14="http://schemas.microsoft.com/office/powerpoint/2010/main" val="307434618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664633" y="45502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Comments?</a:t>
            </a:r>
          </a:p>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Reflections?</a:t>
            </a:r>
          </a:p>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175402831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72E692-4BEF-7B5C-10CF-326C78CDB7C0}"/>
            </a:ext>
          </a:extLst>
        </p:cNvPr>
        <p:cNvGrpSpPr/>
        <p:nvPr/>
      </p:nvGrpSpPr>
      <p:grpSpPr>
        <a:xfrm>
          <a:off x="0" y="0"/>
          <a:ext cx="0" cy="0"/>
          <a:chOff x="0" y="0"/>
          <a:chExt cx="0" cy="0"/>
        </a:xfrm>
      </p:grpSpPr>
      <p:sp>
        <p:nvSpPr>
          <p:cNvPr id="10" name="object 5">
            <a:extLst>
              <a:ext uri="{FF2B5EF4-FFF2-40B4-BE49-F238E27FC236}">
                <a16:creationId xmlns:a16="http://schemas.microsoft.com/office/drawing/2014/main" id="{CBF54F81-0CB0-EEBD-3F80-9CA00727822F}"/>
              </a:ext>
            </a:extLst>
          </p:cNvPr>
          <p:cNvSpPr/>
          <p:nvPr/>
        </p:nvSpPr>
        <p:spPr>
          <a:xfrm>
            <a:off x="-1" y="4217050"/>
            <a:ext cx="9144002" cy="623491"/>
          </a:xfrm>
          <a:custGeom>
            <a:avLst/>
            <a:gdLst/>
            <a:ahLst/>
            <a:cxnLst/>
            <a:rect l="l" t="t" r="r" b="b"/>
            <a:pathLst>
              <a:path w="19224625" h="911225">
                <a:moveTo>
                  <a:pt x="19224545" y="0"/>
                </a:moveTo>
                <a:lnTo>
                  <a:pt x="0" y="0"/>
                </a:lnTo>
                <a:lnTo>
                  <a:pt x="0" y="910967"/>
                </a:lnTo>
                <a:lnTo>
                  <a:pt x="19224545" y="910967"/>
                </a:lnTo>
                <a:lnTo>
                  <a:pt x="19224545" y="0"/>
                </a:lnTo>
                <a:close/>
              </a:path>
            </a:pathLst>
          </a:custGeom>
          <a:solidFill>
            <a:srgbClr val="000000">
              <a:alpha val="5000"/>
            </a:srgbClr>
          </a:solidFill>
        </p:spPr>
        <p:txBody>
          <a:bodyPr wrap="square" lIns="0" tIns="0" rIns="0" bIns="0" rtlCol="0"/>
          <a:lstStyle/>
          <a:p>
            <a:endParaRPr dirty="0"/>
          </a:p>
        </p:txBody>
      </p:sp>
      <p:sp>
        <p:nvSpPr>
          <p:cNvPr id="2" name="Title 1">
            <a:extLst>
              <a:ext uri="{FF2B5EF4-FFF2-40B4-BE49-F238E27FC236}">
                <a16:creationId xmlns:a16="http://schemas.microsoft.com/office/drawing/2014/main" id="{2902179F-57EE-3614-72B7-6D8A4D4984BE}"/>
              </a:ext>
            </a:extLst>
          </p:cNvPr>
          <p:cNvSpPr>
            <a:spLocks noGrp="1"/>
          </p:cNvSpPr>
          <p:nvPr>
            <p:ph type="title"/>
          </p:nvPr>
        </p:nvSpPr>
        <p:spPr>
          <a:xfrm>
            <a:off x="571500" y="152400"/>
            <a:ext cx="7962900" cy="1066800"/>
          </a:xfrm>
        </p:spPr>
        <p:txBody>
          <a:bodyPr/>
          <a:lstStyle/>
          <a:p>
            <a:r>
              <a:rPr lang="en-US" dirty="0"/>
              <a:t>Course programme – Day 2</a:t>
            </a:r>
          </a:p>
        </p:txBody>
      </p:sp>
      <p:sp>
        <p:nvSpPr>
          <p:cNvPr id="9" name="object 5">
            <a:extLst>
              <a:ext uri="{FF2B5EF4-FFF2-40B4-BE49-F238E27FC236}">
                <a16:creationId xmlns:a16="http://schemas.microsoft.com/office/drawing/2014/main" id="{016F89B6-2688-C095-C2FD-AEE6245E2DFB}"/>
              </a:ext>
            </a:extLst>
          </p:cNvPr>
          <p:cNvSpPr/>
          <p:nvPr/>
        </p:nvSpPr>
        <p:spPr>
          <a:xfrm>
            <a:off x="9198" y="3167404"/>
            <a:ext cx="9128077" cy="623491"/>
          </a:xfrm>
          <a:custGeom>
            <a:avLst/>
            <a:gdLst/>
            <a:ahLst/>
            <a:cxnLst/>
            <a:rect l="l" t="t" r="r" b="b"/>
            <a:pathLst>
              <a:path w="19224625" h="911225">
                <a:moveTo>
                  <a:pt x="19224545" y="0"/>
                </a:moveTo>
                <a:lnTo>
                  <a:pt x="0" y="0"/>
                </a:lnTo>
                <a:lnTo>
                  <a:pt x="0" y="910967"/>
                </a:lnTo>
                <a:lnTo>
                  <a:pt x="19224545" y="910967"/>
                </a:lnTo>
                <a:lnTo>
                  <a:pt x="19224545" y="0"/>
                </a:lnTo>
                <a:close/>
              </a:path>
            </a:pathLst>
          </a:custGeom>
          <a:solidFill>
            <a:srgbClr val="000000">
              <a:alpha val="5000"/>
            </a:srgbClr>
          </a:solidFill>
        </p:spPr>
        <p:txBody>
          <a:bodyPr wrap="square" lIns="0" tIns="0" rIns="0" bIns="0" rtlCol="0"/>
          <a:lstStyle/>
          <a:p>
            <a:endParaRPr dirty="0"/>
          </a:p>
        </p:txBody>
      </p:sp>
      <p:sp>
        <p:nvSpPr>
          <p:cNvPr id="8" name="object 5">
            <a:extLst>
              <a:ext uri="{FF2B5EF4-FFF2-40B4-BE49-F238E27FC236}">
                <a16:creationId xmlns:a16="http://schemas.microsoft.com/office/drawing/2014/main" id="{DCFBAB73-78CB-E3CA-633F-6408FB66221A}"/>
              </a:ext>
            </a:extLst>
          </p:cNvPr>
          <p:cNvSpPr/>
          <p:nvPr/>
        </p:nvSpPr>
        <p:spPr>
          <a:xfrm>
            <a:off x="-2" y="2065118"/>
            <a:ext cx="9144002" cy="623491"/>
          </a:xfrm>
          <a:custGeom>
            <a:avLst/>
            <a:gdLst/>
            <a:ahLst/>
            <a:cxnLst/>
            <a:rect l="l" t="t" r="r" b="b"/>
            <a:pathLst>
              <a:path w="19224625" h="911225">
                <a:moveTo>
                  <a:pt x="19224545" y="0"/>
                </a:moveTo>
                <a:lnTo>
                  <a:pt x="0" y="0"/>
                </a:lnTo>
                <a:lnTo>
                  <a:pt x="0" y="910967"/>
                </a:lnTo>
                <a:lnTo>
                  <a:pt x="19224545" y="910967"/>
                </a:lnTo>
                <a:lnTo>
                  <a:pt x="19224545" y="0"/>
                </a:lnTo>
                <a:close/>
              </a:path>
            </a:pathLst>
          </a:custGeom>
          <a:solidFill>
            <a:srgbClr val="000000">
              <a:alpha val="5000"/>
            </a:srgbClr>
          </a:solidFill>
        </p:spPr>
        <p:txBody>
          <a:bodyPr wrap="square" lIns="0" tIns="0" rIns="0" bIns="0" rtlCol="0"/>
          <a:lstStyle/>
          <a:p>
            <a:endParaRPr dirty="0"/>
          </a:p>
        </p:txBody>
      </p:sp>
      <p:sp>
        <p:nvSpPr>
          <p:cNvPr id="4" name="Content Placeholder 2">
            <a:extLst>
              <a:ext uri="{FF2B5EF4-FFF2-40B4-BE49-F238E27FC236}">
                <a16:creationId xmlns:a16="http://schemas.microsoft.com/office/drawing/2014/main" id="{EE707664-4F0D-7FBC-83D2-5551805FCA6B}"/>
              </a:ext>
            </a:extLst>
          </p:cNvPr>
          <p:cNvSpPr txBox="1">
            <a:spLocks/>
          </p:cNvSpPr>
          <p:nvPr/>
        </p:nvSpPr>
        <p:spPr bwMode="auto">
          <a:xfrm>
            <a:off x="588961" y="1585141"/>
            <a:ext cx="7966075"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50000"/>
              </a:lnSpc>
            </a:pPr>
            <a:r>
              <a:rPr lang="en-US" dirty="0"/>
              <a:t>Initial assessment and treatment plan</a:t>
            </a:r>
          </a:p>
          <a:p>
            <a:pPr>
              <a:lnSpc>
                <a:spcPct val="150000"/>
              </a:lnSpc>
            </a:pPr>
            <a:r>
              <a:rPr lang="en-US" dirty="0"/>
              <a:t>Carbon monoxide testing: a motivational tool</a:t>
            </a:r>
          </a:p>
          <a:p>
            <a:pPr>
              <a:lnSpc>
                <a:spcPct val="150000"/>
              </a:lnSpc>
            </a:pPr>
            <a:r>
              <a:rPr lang="en-CA" dirty="0"/>
              <a:t>Smoking and psychotropic medication interactions</a:t>
            </a:r>
            <a:endParaRPr lang="en-GB" dirty="0"/>
          </a:p>
          <a:p>
            <a:pPr>
              <a:lnSpc>
                <a:spcPct val="150000"/>
              </a:lnSpc>
            </a:pPr>
            <a:r>
              <a:rPr lang="en-GB" dirty="0"/>
              <a:t>Harm reduction (Cut Down and Then Stop) </a:t>
            </a:r>
          </a:p>
          <a:p>
            <a:pPr>
              <a:lnSpc>
                <a:spcPct val="150000"/>
              </a:lnSpc>
            </a:pPr>
            <a:r>
              <a:rPr lang="en-GB" dirty="0"/>
              <a:t>Follow-up scenarios</a:t>
            </a:r>
          </a:p>
          <a:p>
            <a:pPr>
              <a:lnSpc>
                <a:spcPct val="150000"/>
              </a:lnSpc>
            </a:pPr>
            <a:r>
              <a:rPr lang="en-US" dirty="0"/>
              <a:t>Preparing for discharge and post-discharge follow-up</a:t>
            </a:r>
          </a:p>
          <a:p>
            <a:pPr>
              <a:lnSpc>
                <a:spcPct val="150000"/>
              </a:lnSpc>
            </a:pPr>
            <a:r>
              <a:rPr lang="en-US" dirty="0"/>
              <a:t>Responding to patient scenarios</a:t>
            </a:r>
          </a:p>
          <a:p>
            <a:pPr marL="0" indent="0">
              <a:lnSpc>
                <a:spcPts val="2600"/>
              </a:lnSpc>
              <a:buFont typeface="Lucida Grande" panose="020B0600040502020204" pitchFamily="34" charset="0"/>
              <a:buNone/>
            </a:pPr>
            <a:endParaRPr lang="en-US" dirty="0"/>
          </a:p>
        </p:txBody>
      </p:sp>
      <p:sp>
        <p:nvSpPr>
          <p:cNvPr id="3" name="Footer Placeholder 4">
            <a:extLst>
              <a:ext uri="{FF2B5EF4-FFF2-40B4-BE49-F238E27FC236}">
                <a16:creationId xmlns:a16="http://schemas.microsoft.com/office/drawing/2014/main" id="{D1B7B59A-C2F5-83B6-BC43-735E5FBCE86D}"/>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49901444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134A6-252E-DB1E-5255-A732B2C30B4D}"/>
            </a:ext>
          </a:extLst>
        </p:cNvPr>
        <p:cNvGrpSpPr/>
        <p:nvPr/>
      </p:nvGrpSpPr>
      <p:grpSpPr>
        <a:xfrm>
          <a:off x="0" y="0"/>
          <a:ext cx="0" cy="0"/>
          <a:chOff x="0" y="0"/>
          <a:chExt cx="0" cy="0"/>
        </a:xfrm>
      </p:grpSpPr>
    </p:spTree>
    <p:extLst>
      <p:ext uri="{BB962C8B-B14F-4D97-AF65-F5344CB8AC3E}">
        <p14:creationId xmlns:p14="http://schemas.microsoft.com/office/powerpoint/2010/main" val="20180779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dirty="0"/>
              <a:t>Tobacco dependence aids</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5" y="1982623"/>
            <a:ext cx="6523379"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chemeClr val="bg1"/>
            </a:solidFill>
            <a:ln w="57150">
              <a:solidFill>
                <a:srgbClr val="FF262B"/>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chemeClr val="bg1"/>
            </a:solidFill>
            <a:ln w="57150">
              <a:solidFill>
                <a:srgbClr val="FF7F00"/>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chemeClr val="bg1"/>
            </a:solidFill>
            <a:ln w="57150">
              <a:solidFill>
                <a:srgbClr val="6EBF00"/>
              </a:solidFill>
              <a:round/>
              <a:headEnd/>
              <a:tailEnd/>
            </a:ln>
          </p:spPr>
          <p:txBody>
            <a:bodyPr wrap="none" lIns="0" tIns="0" rIns="0" bIns="0" anchor="ctr" anchorCtr="1"/>
            <a:lstStyle/>
            <a:p>
              <a:pPr algn="ctr" eaLnBrk="1" hangingPunct="1"/>
              <a:r>
                <a:rPr lang="en-GB" sz="1500" dirty="0">
                  <a:latin typeface="Arial" panose="020B0604020202020204" pitchFamily="34" charset="0"/>
                  <a:cs typeface="Arial" panose="020B0604020202020204" pitchFamily="34" charset="0"/>
                </a:rPr>
                <a:t>Block nicotine reward</a:t>
              </a:r>
            </a:p>
          </p:txBody>
        </p:sp>
      </p:grpSp>
      <p:sp>
        <p:nvSpPr>
          <p:cNvPr id="4" name="Footer Placeholder 4">
            <a:extLst>
              <a:ext uri="{FF2B5EF4-FFF2-40B4-BE49-F238E27FC236}">
                <a16:creationId xmlns:a16="http://schemas.microsoft.com/office/drawing/2014/main" id="{FE366737-F041-D914-F40A-745DD8383F91}"/>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931064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dirty="0"/>
              <a:t>Tobacco dependence aids</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5" y="1982623"/>
            <a:ext cx="6523379"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rgbClr val="FF262B"/>
            </a:solidFill>
            <a:ln w="57150">
              <a:solidFill>
                <a:schemeClr val="bg1"/>
              </a:solidFill>
              <a:round/>
              <a:headEnd/>
              <a:tailEnd/>
            </a:ln>
            <a:effectLst>
              <a:glow rad="203200">
                <a:srgbClr val="FF262B">
                  <a:alpha val="40000"/>
                </a:srgbClr>
              </a:glow>
            </a:effectLst>
          </p:spPr>
          <p:txBody>
            <a:bodyPr wrap="none" lIns="0" tIns="0" rIns="0" bIns="0" anchor="ctr"/>
            <a:lstStyle/>
            <a:p>
              <a:pPr algn="ctr" eaLnBrk="1" hangingPunct="1"/>
              <a:r>
                <a:rPr lang="en-GB" sz="1500" dirty="0">
                  <a:solidFill>
                    <a:schemeClr val="bg1"/>
                  </a:solidFill>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chemeClr val="bg1"/>
            </a:solidFill>
            <a:ln w="57150">
              <a:solidFill>
                <a:srgbClr val="FF7F00"/>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chemeClr val="bg1"/>
            </a:solidFill>
            <a:ln w="57150">
              <a:solidFill>
                <a:srgbClr val="6EBF00"/>
              </a:solidFill>
              <a:round/>
              <a:headEnd/>
              <a:tailEnd/>
            </a:ln>
          </p:spPr>
          <p:txBody>
            <a:bodyPr wrap="none" lIns="0" tIns="0" rIns="0" bIns="0" anchor="ctr" anchorCtr="1"/>
            <a:lstStyle/>
            <a:p>
              <a:pPr algn="ctr" eaLnBrk="1" hangingPunct="1"/>
              <a:r>
                <a:rPr lang="en-GB" sz="1500" dirty="0">
                  <a:latin typeface="Arial" panose="020B0604020202020204" pitchFamily="34" charset="0"/>
                  <a:cs typeface="Arial" panose="020B0604020202020204" pitchFamily="34" charset="0"/>
                </a:rPr>
                <a:t>Block nicotine reward</a:t>
              </a:r>
            </a:p>
          </p:txBody>
        </p:sp>
      </p:grpSp>
      <p:grpSp>
        <p:nvGrpSpPr>
          <p:cNvPr id="35" name="Group 34">
            <a:extLst>
              <a:ext uri="{FF2B5EF4-FFF2-40B4-BE49-F238E27FC236}">
                <a16:creationId xmlns:a16="http://schemas.microsoft.com/office/drawing/2014/main" id="{704EB2BE-BF3F-7C45-A6AA-76EA5522737A}"/>
              </a:ext>
            </a:extLst>
          </p:cNvPr>
          <p:cNvGrpSpPr/>
          <p:nvPr/>
        </p:nvGrpSpPr>
        <p:grpSpPr>
          <a:xfrm>
            <a:off x="684213" y="2563737"/>
            <a:ext cx="3255947" cy="1269312"/>
            <a:chOff x="538385" y="2572284"/>
            <a:chExt cx="3255947" cy="1269312"/>
          </a:xfrm>
        </p:grpSpPr>
        <p:sp>
          <p:nvSpPr>
            <p:cNvPr id="29" name="_s2233353">
              <a:extLst>
                <a:ext uri="{FF2B5EF4-FFF2-40B4-BE49-F238E27FC236}">
                  <a16:creationId xmlns:a16="http://schemas.microsoft.com/office/drawing/2014/main" id="{23120195-CD3F-D746-9B3C-9444F48781FF}"/>
                </a:ext>
              </a:extLst>
            </p:cNvPr>
            <p:cNvSpPr>
              <a:spLocks noChangeArrowheads="1"/>
            </p:cNvSpPr>
            <p:nvPr/>
          </p:nvSpPr>
          <p:spPr bwMode="auto">
            <a:xfrm>
              <a:off x="538385" y="2572284"/>
              <a:ext cx="2871388" cy="1269312"/>
            </a:xfrm>
            <a:prstGeom prst="roundRect">
              <a:avLst>
                <a:gd name="adj" fmla="val 16667"/>
              </a:avLst>
            </a:prstGeom>
            <a:solidFill>
              <a:srgbClr val="FF262B"/>
            </a:solidFill>
            <a:ln w="57150">
              <a:solidFill>
                <a:srgbClr val="FF262B"/>
              </a:solidFill>
              <a:round/>
              <a:headEnd/>
              <a:tailEnd/>
            </a:ln>
            <a:effectLst>
              <a:outerShdw blurRad="254000" dist="63500" dir="5400000" algn="ctr" rotWithShape="0">
                <a:srgbClr val="000000">
                  <a:alpha val="40000"/>
                </a:srgbClr>
              </a:outerShdw>
            </a:effectLst>
          </p:spPr>
          <p:txBody>
            <a:bodyPr wrap="square" lIns="0" tIns="0" rIns="0" bIns="0" anchor="ctr"/>
            <a:lstStyle/>
            <a:p>
              <a:pPr algn="ctr" eaLnBrk="1" hangingPunct="1"/>
              <a:r>
                <a:rPr lang="en-GB" sz="1500" b="1" dirty="0">
                  <a:solidFill>
                    <a:schemeClr val="bg1"/>
                  </a:solidFill>
                  <a:latin typeface="Arial" panose="020B0604020202020204" pitchFamily="34" charset="0"/>
                  <a:cs typeface="Arial" panose="020B0604020202020204" pitchFamily="34" charset="0"/>
                </a:rPr>
                <a:t>Reduce need to smoke caused by reduced nicotine concentrations</a:t>
              </a:r>
            </a:p>
          </p:txBody>
        </p:sp>
        <p:sp>
          <p:nvSpPr>
            <p:cNvPr id="33" name="Triangle 32">
              <a:extLst>
                <a:ext uri="{FF2B5EF4-FFF2-40B4-BE49-F238E27FC236}">
                  <a16:creationId xmlns:a16="http://schemas.microsoft.com/office/drawing/2014/main" id="{E671DC6C-024E-4842-9B22-BB8B5C32F0C4}"/>
                </a:ext>
              </a:extLst>
            </p:cNvPr>
            <p:cNvSpPr/>
            <p:nvPr/>
          </p:nvSpPr>
          <p:spPr bwMode="auto">
            <a:xfrm rot="5400000">
              <a:off x="3208814" y="2935867"/>
              <a:ext cx="628889" cy="542146"/>
            </a:xfrm>
            <a:prstGeom prst="triangle">
              <a:avLst/>
            </a:prstGeom>
            <a:solidFill>
              <a:srgbClr val="FF262B"/>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4" name="Footer Placeholder 4">
            <a:extLst>
              <a:ext uri="{FF2B5EF4-FFF2-40B4-BE49-F238E27FC236}">
                <a16:creationId xmlns:a16="http://schemas.microsoft.com/office/drawing/2014/main" id="{FEB2BF0A-FBD6-54B1-065A-D12B146DF8A8}"/>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5622925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dirty="0"/>
              <a:t>Tobacco dependence aids</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5" y="1982623"/>
            <a:ext cx="6523379"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chemeClr val="bg1"/>
            </a:solidFill>
            <a:ln w="57150">
              <a:solidFill>
                <a:srgbClr val="FF262B"/>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rgbClr val="FF7E00"/>
            </a:solidFill>
            <a:ln w="57150">
              <a:solidFill>
                <a:schemeClr val="bg1"/>
              </a:solidFill>
              <a:round/>
              <a:headEnd/>
              <a:tailEnd/>
            </a:ln>
            <a:effectLst>
              <a:glow rad="203200">
                <a:srgbClr val="FF7E00">
                  <a:alpha val="40000"/>
                </a:srgbClr>
              </a:glow>
            </a:effectLst>
          </p:spPr>
          <p:txBody>
            <a:bodyPr wrap="none" lIns="0" tIns="0" rIns="0" bIns="0" anchor="ctr"/>
            <a:lstStyle/>
            <a:p>
              <a:pPr algn="ctr" eaLnBrk="1" hangingPunct="1"/>
              <a:r>
                <a:rPr lang="en-GB" sz="1500" dirty="0">
                  <a:solidFill>
                    <a:schemeClr val="bg1"/>
                  </a:solidFill>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chemeClr val="bg1"/>
            </a:solidFill>
            <a:ln w="57150">
              <a:solidFill>
                <a:srgbClr val="6EBF00"/>
              </a:solidFill>
              <a:round/>
              <a:headEnd/>
              <a:tailEnd/>
            </a:ln>
          </p:spPr>
          <p:txBody>
            <a:bodyPr wrap="none" lIns="0" tIns="0" rIns="0" bIns="0" anchor="ctr" anchorCtr="1"/>
            <a:lstStyle/>
            <a:p>
              <a:pPr algn="ctr" eaLnBrk="1" hangingPunct="1"/>
              <a:r>
                <a:rPr lang="en-GB" sz="1500" dirty="0">
                  <a:latin typeface="Arial" panose="020B0604020202020204" pitchFamily="34" charset="0"/>
                  <a:cs typeface="Arial" panose="020B0604020202020204" pitchFamily="34" charset="0"/>
                </a:rPr>
                <a:t>Block nicotine reward</a:t>
              </a:r>
            </a:p>
          </p:txBody>
        </p:sp>
      </p:grpSp>
      <p:grpSp>
        <p:nvGrpSpPr>
          <p:cNvPr id="35" name="Group 34">
            <a:extLst>
              <a:ext uri="{FF2B5EF4-FFF2-40B4-BE49-F238E27FC236}">
                <a16:creationId xmlns:a16="http://schemas.microsoft.com/office/drawing/2014/main" id="{704EB2BE-BF3F-7C45-A6AA-76EA5522737A}"/>
              </a:ext>
            </a:extLst>
          </p:cNvPr>
          <p:cNvGrpSpPr/>
          <p:nvPr/>
        </p:nvGrpSpPr>
        <p:grpSpPr>
          <a:xfrm>
            <a:off x="684213" y="3478137"/>
            <a:ext cx="3255947" cy="1269312"/>
            <a:chOff x="538385" y="2572284"/>
            <a:chExt cx="3255947" cy="1269312"/>
          </a:xfrm>
        </p:grpSpPr>
        <p:sp>
          <p:nvSpPr>
            <p:cNvPr id="29" name="_s2233353">
              <a:extLst>
                <a:ext uri="{FF2B5EF4-FFF2-40B4-BE49-F238E27FC236}">
                  <a16:creationId xmlns:a16="http://schemas.microsoft.com/office/drawing/2014/main" id="{23120195-CD3F-D746-9B3C-9444F48781FF}"/>
                </a:ext>
              </a:extLst>
            </p:cNvPr>
            <p:cNvSpPr>
              <a:spLocks noChangeArrowheads="1"/>
            </p:cNvSpPr>
            <p:nvPr/>
          </p:nvSpPr>
          <p:spPr bwMode="auto">
            <a:xfrm>
              <a:off x="538385" y="2572284"/>
              <a:ext cx="2871388" cy="1269312"/>
            </a:xfrm>
            <a:prstGeom prst="roundRect">
              <a:avLst>
                <a:gd name="adj" fmla="val 16667"/>
              </a:avLst>
            </a:prstGeom>
            <a:solidFill>
              <a:srgbClr val="FF7E00"/>
            </a:solidFill>
            <a:ln w="57150">
              <a:solidFill>
                <a:srgbClr val="FF7E00"/>
              </a:solidFill>
              <a:round/>
              <a:headEnd/>
              <a:tailEnd/>
            </a:ln>
            <a:effectLst>
              <a:outerShdw blurRad="254000" dist="63500" dir="5400000" algn="ctr" rotWithShape="0">
                <a:srgbClr val="000000">
                  <a:alpha val="40000"/>
                </a:srgbClr>
              </a:outerShdw>
            </a:effectLst>
          </p:spPr>
          <p:txBody>
            <a:bodyPr wrap="square" lIns="0" tIns="0" rIns="0" bIns="0" anchor="ctr"/>
            <a:lstStyle/>
            <a:p>
              <a:pPr algn="ctr" eaLnBrk="1" hangingPunct="1"/>
              <a:r>
                <a:rPr lang="en-GB" sz="1500" b="1" dirty="0">
                  <a:solidFill>
                    <a:schemeClr val="bg1"/>
                  </a:solidFill>
                  <a:latin typeface="Arial" panose="020B0604020202020204" pitchFamily="34" charset="0"/>
                  <a:cs typeface="Arial" panose="020B0604020202020204" pitchFamily="34" charset="0"/>
                </a:rPr>
                <a:t>Reduce acute urge </a:t>
              </a:r>
              <a:br>
                <a:rPr lang="en-GB" sz="1500" b="1" dirty="0">
                  <a:solidFill>
                    <a:schemeClr val="bg1"/>
                  </a:solidFill>
                  <a:latin typeface="Arial" panose="020B0604020202020204" pitchFamily="34" charset="0"/>
                  <a:cs typeface="Arial" panose="020B0604020202020204" pitchFamily="34" charset="0"/>
                </a:rPr>
              </a:br>
              <a:r>
                <a:rPr lang="en-GB" sz="1500" b="1" dirty="0">
                  <a:solidFill>
                    <a:schemeClr val="bg1"/>
                  </a:solidFill>
                  <a:latin typeface="Arial" panose="020B0604020202020204" pitchFamily="34" charset="0"/>
                  <a:cs typeface="Arial" panose="020B0604020202020204" pitchFamily="34" charset="0"/>
                </a:rPr>
                <a:t>to smoke driven </a:t>
              </a:r>
              <a:br>
                <a:rPr lang="en-GB" sz="1500" b="1" dirty="0">
                  <a:solidFill>
                    <a:schemeClr val="bg1"/>
                  </a:solidFill>
                  <a:latin typeface="Arial" panose="020B0604020202020204" pitchFamily="34" charset="0"/>
                  <a:cs typeface="Arial" panose="020B0604020202020204" pitchFamily="34" charset="0"/>
                </a:rPr>
              </a:br>
              <a:r>
                <a:rPr lang="en-GB" sz="1500" b="1" dirty="0">
                  <a:solidFill>
                    <a:schemeClr val="bg1"/>
                  </a:solidFill>
                  <a:latin typeface="Arial" panose="020B0604020202020204" pitchFamily="34" charset="0"/>
                  <a:cs typeface="Arial" panose="020B0604020202020204" pitchFamily="34" charset="0"/>
                </a:rPr>
                <a:t>by smoking cues</a:t>
              </a:r>
            </a:p>
          </p:txBody>
        </p:sp>
        <p:sp>
          <p:nvSpPr>
            <p:cNvPr id="33" name="Triangle 32">
              <a:extLst>
                <a:ext uri="{FF2B5EF4-FFF2-40B4-BE49-F238E27FC236}">
                  <a16:creationId xmlns:a16="http://schemas.microsoft.com/office/drawing/2014/main" id="{E671DC6C-024E-4842-9B22-BB8B5C32F0C4}"/>
                </a:ext>
              </a:extLst>
            </p:cNvPr>
            <p:cNvSpPr/>
            <p:nvPr/>
          </p:nvSpPr>
          <p:spPr bwMode="auto">
            <a:xfrm rot="5400000">
              <a:off x="3208814" y="2935867"/>
              <a:ext cx="628889" cy="542146"/>
            </a:xfrm>
            <a:prstGeom prst="triangle">
              <a:avLst/>
            </a:prstGeom>
            <a:solidFill>
              <a:srgbClr val="FF7E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4" name="Footer Placeholder 4">
            <a:extLst>
              <a:ext uri="{FF2B5EF4-FFF2-40B4-BE49-F238E27FC236}">
                <a16:creationId xmlns:a16="http://schemas.microsoft.com/office/drawing/2014/main" id="{CD91A981-A8F0-64B4-2DA8-B0687BC1A60A}"/>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4395598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dirty="0"/>
              <a:t>Tobacco dependence aids</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5" y="1982623"/>
            <a:ext cx="6523379"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 xmlns:a14="http://schemas.microsoft.com/office/drawing/2010/main">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chemeClr val="bg1"/>
            </a:solidFill>
            <a:ln w="57150">
              <a:solidFill>
                <a:srgbClr val="FF262B"/>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chemeClr val="bg1"/>
            </a:solidFill>
            <a:ln w="57150">
              <a:solidFill>
                <a:srgbClr val="FF7F00"/>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rgbClr val="6EBF00"/>
            </a:solidFill>
            <a:ln w="57150">
              <a:solidFill>
                <a:schemeClr val="bg1"/>
              </a:solidFill>
              <a:round/>
              <a:headEnd/>
              <a:tailEnd/>
            </a:ln>
            <a:effectLst>
              <a:glow rad="190500">
                <a:srgbClr val="6EBF00">
                  <a:alpha val="40000"/>
                </a:srgbClr>
              </a:glow>
            </a:effectLst>
          </p:spPr>
          <p:txBody>
            <a:bodyPr wrap="none" lIns="0" tIns="0" rIns="0" bIns="0" anchor="ctr" anchorCtr="1"/>
            <a:lstStyle/>
            <a:p>
              <a:pPr algn="ctr" eaLnBrk="1" hangingPunct="1"/>
              <a:r>
                <a:rPr lang="en-GB" sz="1500" dirty="0">
                  <a:solidFill>
                    <a:schemeClr val="bg1"/>
                  </a:solidFill>
                  <a:latin typeface="Arial" panose="020B0604020202020204" pitchFamily="34" charset="0"/>
                  <a:cs typeface="Arial" panose="020B0604020202020204" pitchFamily="34" charset="0"/>
                </a:rPr>
                <a:t>Block nicotine reward</a:t>
              </a:r>
            </a:p>
          </p:txBody>
        </p:sp>
      </p:grpSp>
      <p:grpSp>
        <p:nvGrpSpPr>
          <p:cNvPr id="35" name="Group 34">
            <a:extLst>
              <a:ext uri="{FF2B5EF4-FFF2-40B4-BE49-F238E27FC236}">
                <a16:creationId xmlns:a16="http://schemas.microsoft.com/office/drawing/2014/main" id="{704EB2BE-BF3F-7C45-A6AA-76EA5522737A}"/>
              </a:ext>
            </a:extLst>
          </p:cNvPr>
          <p:cNvGrpSpPr/>
          <p:nvPr/>
        </p:nvGrpSpPr>
        <p:grpSpPr>
          <a:xfrm>
            <a:off x="684213" y="4383991"/>
            <a:ext cx="3255947" cy="1269312"/>
            <a:chOff x="538385" y="2572284"/>
            <a:chExt cx="3255947" cy="1269312"/>
          </a:xfrm>
        </p:grpSpPr>
        <p:sp>
          <p:nvSpPr>
            <p:cNvPr id="29" name="_s2233353">
              <a:extLst>
                <a:ext uri="{FF2B5EF4-FFF2-40B4-BE49-F238E27FC236}">
                  <a16:creationId xmlns:a16="http://schemas.microsoft.com/office/drawing/2014/main" id="{23120195-CD3F-D746-9B3C-9444F48781FF}"/>
                </a:ext>
              </a:extLst>
            </p:cNvPr>
            <p:cNvSpPr>
              <a:spLocks noChangeArrowheads="1"/>
            </p:cNvSpPr>
            <p:nvPr/>
          </p:nvSpPr>
          <p:spPr bwMode="auto">
            <a:xfrm>
              <a:off x="538385" y="2572284"/>
              <a:ext cx="2871388" cy="1269312"/>
            </a:xfrm>
            <a:prstGeom prst="roundRect">
              <a:avLst>
                <a:gd name="adj" fmla="val 16667"/>
              </a:avLst>
            </a:prstGeom>
            <a:solidFill>
              <a:srgbClr val="6EBF00"/>
            </a:solidFill>
            <a:ln w="57150">
              <a:solidFill>
                <a:srgbClr val="6EBF00"/>
              </a:solidFill>
              <a:round/>
              <a:headEnd/>
              <a:tailEnd/>
            </a:ln>
            <a:effectLst>
              <a:outerShdw blurRad="254000" dist="63500" dir="5400000" algn="ctr" rotWithShape="0">
                <a:srgbClr val="000000">
                  <a:alpha val="40000"/>
                </a:srgbClr>
              </a:outerShdw>
            </a:effectLst>
          </p:spPr>
          <p:txBody>
            <a:bodyPr wrap="square" lIns="0" tIns="0" rIns="0" bIns="0" anchor="ctr"/>
            <a:lstStyle/>
            <a:p>
              <a:pPr algn="ctr" eaLnBrk="1" hangingPunct="1"/>
              <a:r>
                <a:rPr lang="en-GB" sz="1500" b="1" dirty="0">
                  <a:solidFill>
                    <a:schemeClr val="bg1"/>
                  </a:solidFill>
                  <a:latin typeface="Arial" panose="020B0604020202020204" pitchFamily="34" charset="0"/>
                  <a:cs typeface="Arial" panose="020B0604020202020204" pitchFamily="34" charset="0"/>
                </a:rPr>
                <a:t>Reduce the </a:t>
              </a:r>
              <a:br>
                <a:rPr lang="en-GB" sz="1500" b="1" dirty="0">
                  <a:solidFill>
                    <a:schemeClr val="bg1"/>
                  </a:solidFill>
                  <a:latin typeface="Arial" panose="020B0604020202020204" pitchFamily="34" charset="0"/>
                  <a:cs typeface="Arial" panose="020B0604020202020204" pitchFamily="34" charset="0"/>
                </a:rPr>
              </a:br>
              <a:r>
                <a:rPr lang="en-GB" sz="1500" b="1" dirty="0">
                  <a:solidFill>
                    <a:schemeClr val="bg1"/>
                  </a:solidFill>
                  <a:latin typeface="Arial" panose="020B0604020202020204" pitchFamily="34" charset="0"/>
                  <a:cs typeface="Arial" panose="020B0604020202020204" pitchFamily="34" charset="0"/>
                </a:rPr>
                <a:t>reward from nicotine </a:t>
              </a:r>
              <a:br>
                <a:rPr lang="en-GB" sz="1500" b="1" dirty="0">
                  <a:solidFill>
                    <a:schemeClr val="bg1"/>
                  </a:solidFill>
                  <a:latin typeface="Arial" panose="020B0604020202020204" pitchFamily="34" charset="0"/>
                  <a:cs typeface="Arial" panose="020B0604020202020204" pitchFamily="34" charset="0"/>
                </a:rPr>
              </a:br>
              <a:r>
                <a:rPr lang="en-GB" sz="1500" b="1" dirty="0">
                  <a:solidFill>
                    <a:schemeClr val="bg1"/>
                  </a:solidFill>
                  <a:latin typeface="Arial" panose="020B0604020202020204" pitchFamily="34" charset="0"/>
                  <a:cs typeface="Arial" panose="020B0604020202020204" pitchFamily="34" charset="0"/>
                </a:rPr>
                <a:t>if smoking does occur</a:t>
              </a:r>
            </a:p>
          </p:txBody>
        </p:sp>
        <p:sp>
          <p:nvSpPr>
            <p:cNvPr id="33" name="Triangle 32">
              <a:extLst>
                <a:ext uri="{FF2B5EF4-FFF2-40B4-BE49-F238E27FC236}">
                  <a16:creationId xmlns:a16="http://schemas.microsoft.com/office/drawing/2014/main" id="{E671DC6C-024E-4842-9B22-BB8B5C32F0C4}"/>
                </a:ext>
              </a:extLst>
            </p:cNvPr>
            <p:cNvSpPr/>
            <p:nvPr/>
          </p:nvSpPr>
          <p:spPr bwMode="auto">
            <a:xfrm rot="5400000">
              <a:off x="3208814" y="2935867"/>
              <a:ext cx="628889" cy="542146"/>
            </a:xfrm>
            <a:prstGeom prst="triangle">
              <a:avLst/>
            </a:prstGeom>
            <a:solidFill>
              <a:srgbClr val="6EBF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4" name="Footer Placeholder 4">
            <a:extLst>
              <a:ext uri="{FF2B5EF4-FFF2-40B4-BE49-F238E27FC236}">
                <a16:creationId xmlns:a16="http://schemas.microsoft.com/office/drawing/2014/main" id="{39A3C77E-F6B5-9ECF-672D-8A98E17D720C}"/>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2191041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A15B-B703-FE94-C7A0-FD74BEBF2E84}"/>
              </a:ext>
            </a:extLst>
          </p:cNvPr>
          <p:cNvSpPr>
            <a:spLocks noGrp="1"/>
          </p:cNvSpPr>
          <p:nvPr>
            <p:ph type="title"/>
          </p:nvPr>
        </p:nvSpPr>
        <p:spPr/>
        <p:txBody>
          <a:bodyPr/>
          <a:lstStyle/>
          <a:p>
            <a:r>
              <a:rPr lang="en-US" dirty="0">
                <a:latin typeface="Arial"/>
                <a:cs typeface="Arial"/>
              </a:rPr>
              <a:t>Tobacco dependence aids</a:t>
            </a:r>
            <a:endParaRPr lang="en-US" dirty="0"/>
          </a:p>
        </p:txBody>
      </p:sp>
      <p:sp>
        <p:nvSpPr>
          <p:cNvPr id="5" name="Rectangle 4">
            <a:extLst>
              <a:ext uri="{FF2B5EF4-FFF2-40B4-BE49-F238E27FC236}">
                <a16:creationId xmlns:a16="http://schemas.microsoft.com/office/drawing/2014/main" id="{0E274655-70B2-A299-0953-77B154830212}"/>
              </a:ext>
            </a:extLst>
          </p:cNvPr>
          <p:cNvSpPr/>
          <p:nvPr/>
        </p:nvSpPr>
        <p:spPr bwMode="auto">
          <a:xfrm>
            <a:off x="684213" y="1710157"/>
            <a:ext cx="4575060" cy="335813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Rectangle 5">
            <a:extLst>
              <a:ext uri="{FF2B5EF4-FFF2-40B4-BE49-F238E27FC236}">
                <a16:creationId xmlns:a16="http://schemas.microsoft.com/office/drawing/2014/main" id="{979389D5-4D9B-BD16-BAFD-437094F62998}"/>
              </a:ext>
            </a:extLst>
          </p:cNvPr>
          <p:cNvSpPr/>
          <p:nvPr/>
        </p:nvSpPr>
        <p:spPr bwMode="auto">
          <a:xfrm>
            <a:off x="5384582" y="1710157"/>
            <a:ext cx="3084049" cy="335813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1" name="Group 40">
            <a:extLst>
              <a:ext uri="{FF2B5EF4-FFF2-40B4-BE49-F238E27FC236}">
                <a16:creationId xmlns:a16="http://schemas.microsoft.com/office/drawing/2014/main" id="{81E7DA9E-7D59-7FD9-7407-A02DDBFC3BFA}"/>
              </a:ext>
            </a:extLst>
          </p:cNvPr>
          <p:cNvGrpSpPr/>
          <p:nvPr/>
        </p:nvGrpSpPr>
        <p:grpSpPr>
          <a:xfrm>
            <a:off x="684212" y="3851743"/>
            <a:ext cx="4575059" cy="1216548"/>
            <a:chOff x="684212" y="3927943"/>
            <a:chExt cx="4575059" cy="1216548"/>
          </a:xfrm>
        </p:grpSpPr>
        <p:sp>
          <p:nvSpPr>
            <p:cNvPr id="8" name="Rectangle 7">
              <a:extLst>
                <a:ext uri="{FF2B5EF4-FFF2-40B4-BE49-F238E27FC236}">
                  <a16:creationId xmlns:a16="http://schemas.microsoft.com/office/drawing/2014/main" id="{D0AB2E46-2849-E69F-8B99-CFB5AEC11FB4}"/>
                </a:ext>
              </a:extLst>
            </p:cNvPr>
            <p:cNvSpPr/>
            <p:nvPr/>
          </p:nvSpPr>
          <p:spPr bwMode="auto">
            <a:xfrm>
              <a:off x="684212" y="4346676"/>
              <a:ext cx="4575059" cy="797815"/>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9" name="Text Placeholder 3">
              <a:extLst>
                <a:ext uri="{FF2B5EF4-FFF2-40B4-BE49-F238E27FC236}">
                  <a16:creationId xmlns:a16="http://schemas.microsoft.com/office/drawing/2014/main" id="{3C044A29-192C-AE26-1FEA-5E0451EFC150}"/>
                </a:ext>
              </a:extLst>
            </p:cNvPr>
            <p:cNvSpPr txBox="1">
              <a:spLocks/>
            </p:cNvSpPr>
            <p:nvPr/>
          </p:nvSpPr>
          <p:spPr bwMode="auto">
            <a:xfrm>
              <a:off x="1468945" y="4374675"/>
              <a:ext cx="3005593" cy="69030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Bef>
                  <a:spcPts val="300"/>
                </a:spcBef>
                <a:spcAft>
                  <a:spcPts val="300"/>
                </a:spcAft>
                <a:buNone/>
              </a:pPr>
              <a:r>
                <a:rPr lang="en-US" sz="2000" b="1" dirty="0">
                  <a:solidFill>
                    <a:schemeClr val="bg1"/>
                  </a:solidFill>
                  <a:latin typeface="Arial" panose="020B0604020202020204" pitchFamily="34" charset="0"/>
                  <a:cs typeface="Arial" panose="020B0604020202020204" pitchFamily="34" charset="0"/>
                </a:rPr>
                <a:t>First choice </a:t>
              </a:r>
              <a:r>
                <a:rPr lang="en-US" sz="2000" dirty="0">
                  <a:solidFill>
                    <a:schemeClr val="bg1"/>
                  </a:solidFill>
                  <a:latin typeface="Arial" panose="020B0604020202020204" pitchFamily="34" charset="0"/>
                  <a:cs typeface="Arial" panose="020B0604020202020204" pitchFamily="34" charset="0"/>
                </a:rPr>
                <a:t>(3x)</a:t>
              </a:r>
            </a:p>
          </p:txBody>
        </p:sp>
        <p:sp>
          <p:nvSpPr>
            <p:cNvPr id="14" name="Rectangle 13">
              <a:extLst>
                <a:ext uri="{FF2B5EF4-FFF2-40B4-BE49-F238E27FC236}">
                  <a16:creationId xmlns:a16="http://schemas.microsoft.com/office/drawing/2014/main" id="{C92DA8E5-9596-9EAE-8696-839D31C5A9CA}"/>
                </a:ext>
              </a:extLst>
            </p:cNvPr>
            <p:cNvSpPr/>
            <p:nvPr/>
          </p:nvSpPr>
          <p:spPr bwMode="auto">
            <a:xfrm rot="13500000">
              <a:off x="2745129" y="3927943"/>
              <a:ext cx="453224" cy="453224"/>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grpSp>
        <p:nvGrpSpPr>
          <p:cNvPr id="42" name="Group 41">
            <a:extLst>
              <a:ext uri="{FF2B5EF4-FFF2-40B4-BE49-F238E27FC236}">
                <a16:creationId xmlns:a16="http://schemas.microsoft.com/office/drawing/2014/main" id="{428C4C78-08A6-175B-B983-6D184058AD3B}"/>
              </a:ext>
            </a:extLst>
          </p:cNvPr>
          <p:cNvGrpSpPr/>
          <p:nvPr/>
        </p:nvGrpSpPr>
        <p:grpSpPr>
          <a:xfrm>
            <a:off x="5384582" y="3851743"/>
            <a:ext cx="3084050" cy="1216548"/>
            <a:chOff x="5384582" y="3927943"/>
            <a:chExt cx="3084050" cy="1216548"/>
          </a:xfrm>
        </p:grpSpPr>
        <p:sp>
          <p:nvSpPr>
            <p:cNvPr id="11" name="Rectangle 10">
              <a:extLst>
                <a:ext uri="{FF2B5EF4-FFF2-40B4-BE49-F238E27FC236}">
                  <a16:creationId xmlns:a16="http://schemas.microsoft.com/office/drawing/2014/main" id="{4620BD7C-D021-B7ED-DCB4-394A8D5262D1}"/>
                </a:ext>
              </a:extLst>
            </p:cNvPr>
            <p:cNvSpPr/>
            <p:nvPr/>
          </p:nvSpPr>
          <p:spPr bwMode="auto">
            <a:xfrm>
              <a:off x="5384582" y="4346676"/>
              <a:ext cx="3084050" cy="797815"/>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2" name="Text Placeholder 3">
              <a:extLst>
                <a:ext uri="{FF2B5EF4-FFF2-40B4-BE49-F238E27FC236}">
                  <a16:creationId xmlns:a16="http://schemas.microsoft.com/office/drawing/2014/main" id="{03644384-7CC7-665F-999C-59A07CE9DC03}"/>
                </a:ext>
              </a:extLst>
            </p:cNvPr>
            <p:cNvSpPr txBox="1">
              <a:spLocks/>
            </p:cNvSpPr>
            <p:nvPr/>
          </p:nvSpPr>
          <p:spPr bwMode="auto">
            <a:xfrm>
              <a:off x="5596047" y="4374675"/>
              <a:ext cx="2661120" cy="69030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Bef>
                  <a:spcPts val="300"/>
                </a:spcBef>
                <a:spcAft>
                  <a:spcPts val="300"/>
                </a:spcAft>
                <a:buNone/>
              </a:pPr>
              <a:r>
                <a:rPr lang="en-US" sz="2000" b="1" dirty="0">
                  <a:solidFill>
                    <a:schemeClr val="bg1"/>
                  </a:solidFill>
                  <a:latin typeface="Arial" panose="020B0604020202020204" pitchFamily="34" charset="0"/>
                  <a:cs typeface="Arial" panose="020B0604020202020204" pitchFamily="34" charset="0"/>
                </a:rPr>
                <a:t>Second choice </a:t>
              </a:r>
              <a:r>
                <a:rPr lang="en-US" sz="2000" dirty="0">
                  <a:solidFill>
                    <a:schemeClr val="bg1"/>
                  </a:solidFill>
                  <a:latin typeface="Arial" panose="020B0604020202020204" pitchFamily="34" charset="0"/>
                  <a:cs typeface="Arial" panose="020B0604020202020204" pitchFamily="34" charset="0"/>
                </a:rPr>
                <a:t>(2x)</a:t>
              </a:r>
            </a:p>
          </p:txBody>
        </p:sp>
        <p:sp>
          <p:nvSpPr>
            <p:cNvPr id="15" name="Rectangle 14">
              <a:extLst>
                <a:ext uri="{FF2B5EF4-FFF2-40B4-BE49-F238E27FC236}">
                  <a16:creationId xmlns:a16="http://schemas.microsoft.com/office/drawing/2014/main" id="{91FCCBD2-AD5E-F7D1-F11D-A8E7728EB5DD}"/>
                </a:ext>
              </a:extLst>
            </p:cNvPr>
            <p:cNvSpPr/>
            <p:nvPr/>
          </p:nvSpPr>
          <p:spPr bwMode="auto">
            <a:xfrm rot="13500000">
              <a:off x="6699995" y="3927943"/>
              <a:ext cx="453224" cy="453224"/>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pic>
        <p:nvPicPr>
          <p:cNvPr id="17" name="Picture 16">
            <a:extLst>
              <a:ext uri="{FF2B5EF4-FFF2-40B4-BE49-F238E27FC236}">
                <a16:creationId xmlns:a16="http://schemas.microsoft.com/office/drawing/2014/main" id="{9E2005DD-C6C6-8867-CA04-E367CF58462D}"/>
              </a:ext>
            </a:extLst>
          </p:cNvPr>
          <p:cNvPicPr>
            <a:picLocks noChangeAspect="1"/>
          </p:cNvPicPr>
          <p:nvPr/>
        </p:nvPicPr>
        <p:blipFill>
          <a:blip r:embed="rId3"/>
          <a:stretch>
            <a:fillRect/>
          </a:stretch>
        </p:blipFill>
        <p:spPr>
          <a:xfrm>
            <a:off x="5742143" y="2598438"/>
            <a:ext cx="929036" cy="580140"/>
          </a:xfrm>
          <a:prstGeom prst="rect">
            <a:avLst/>
          </a:prstGeom>
        </p:spPr>
      </p:pic>
      <p:pic>
        <p:nvPicPr>
          <p:cNvPr id="20" name="Picture 19">
            <a:extLst>
              <a:ext uri="{FF2B5EF4-FFF2-40B4-BE49-F238E27FC236}">
                <a16:creationId xmlns:a16="http://schemas.microsoft.com/office/drawing/2014/main" id="{3D2E0F61-95C4-79FD-AC69-AEEEA6FDAB93}"/>
              </a:ext>
            </a:extLst>
          </p:cNvPr>
          <p:cNvPicPr>
            <a:picLocks noChangeAspect="1"/>
          </p:cNvPicPr>
          <p:nvPr/>
        </p:nvPicPr>
        <p:blipFill>
          <a:blip r:embed="rId4"/>
          <a:stretch>
            <a:fillRect/>
          </a:stretch>
        </p:blipFill>
        <p:spPr>
          <a:xfrm>
            <a:off x="6825016" y="2185850"/>
            <a:ext cx="1511305" cy="1121889"/>
          </a:xfrm>
          <a:prstGeom prst="rect">
            <a:avLst/>
          </a:prstGeom>
        </p:spPr>
      </p:pic>
      <p:pic>
        <p:nvPicPr>
          <p:cNvPr id="23" name="Picture 22">
            <a:extLst>
              <a:ext uri="{FF2B5EF4-FFF2-40B4-BE49-F238E27FC236}">
                <a16:creationId xmlns:a16="http://schemas.microsoft.com/office/drawing/2014/main" id="{FD007139-BE6F-B503-1F91-422CB6EBB112}"/>
              </a:ext>
            </a:extLst>
          </p:cNvPr>
          <p:cNvPicPr>
            <a:picLocks noChangeAspect="1"/>
          </p:cNvPicPr>
          <p:nvPr/>
        </p:nvPicPr>
        <p:blipFill>
          <a:blip r:embed="rId5"/>
          <a:stretch>
            <a:fillRect/>
          </a:stretch>
        </p:blipFill>
        <p:spPr>
          <a:xfrm>
            <a:off x="3254377" y="2733589"/>
            <a:ext cx="447590" cy="872959"/>
          </a:xfrm>
          <a:prstGeom prst="rect">
            <a:avLst/>
          </a:prstGeom>
        </p:spPr>
      </p:pic>
      <p:grpSp>
        <p:nvGrpSpPr>
          <p:cNvPr id="40" name="Group 39">
            <a:extLst>
              <a:ext uri="{FF2B5EF4-FFF2-40B4-BE49-F238E27FC236}">
                <a16:creationId xmlns:a16="http://schemas.microsoft.com/office/drawing/2014/main" id="{C6F19FA8-2DD1-386F-AB4C-2D8621861D57}"/>
              </a:ext>
            </a:extLst>
          </p:cNvPr>
          <p:cNvGrpSpPr/>
          <p:nvPr/>
        </p:nvGrpSpPr>
        <p:grpSpPr>
          <a:xfrm>
            <a:off x="823501" y="2045372"/>
            <a:ext cx="1668674" cy="1484070"/>
            <a:chOff x="823501" y="2045372"/>
            <a:chExt cx="1668674" cy="1484070"/>
          </a:xfrm>
        </p:grpSpPr>
        <p:pic>
          <p:nvPicPr>
            <p:cNvPr id="26" name="Picture 25">
              <a:extLst>
                <a:ext uri="{FF2B5EF4-FFF2-40B4-BE49-F238E27FC236}">
                  <a16:creationId xmlns:a16="http://schemas.microsoft.com/office/drawing/2014/main" id="{1EFEB0D5-09B9-920A-2EE5-C8F8588ADAEC}"/>
                </a:ext>
              </a:extLst>
            </p:cNvPr>
            <p:cNvPicPr>
              <a:picLocks noChangeAspect="1"/>
            </p:cNvPicPr>
            <p:nvPr/>
          </p:nvPicPr>
          <p:blipFill>
            <a:blip r:embed="rId3"/>
            <a:stretch>
              <a:fillRect/>
            </a:stretch>
          </p:blipFill>
          <p:spPr>
            <a:xfrm rot="667031">
              <a:off x="823501" y="2045372"/>
              <a:ext cx="774106" cy="483393"/>
            </a:xfrm>
            <a:prstGeom prst="rect">
              <a:avLst/>
            </a:prstGeom>
          </p:spPr>
        </p:pic>
        <p:pic>
          <p:nvPicPr>
            <p:cNvPr id="27" name="Picture 26">
              <a:extLst>
                <a:ext uri="{FF2B5EF4-FFF2-40B4-BE49-F238E27FC236}">
                  <a16:creationId xmlns:a16="http://schemas.microsoft.com/office/drawing/2014/main" id="{E622A7DF-5362-8FE6-7F77-EFC489C2ED1E}"/>
                </a:ext>
              </a:extLst>
            </p:cNvPr>
            <p:cNvPicPr>
              <a:picLocks noChangeAspect="1"/>
            </p:cNvPicPr>
            <p:nvPr/>
          </p:nvPicPr>
          <p:blipFill>
            <a:blip r:embed="rId6"/>
            <a:srcRect/>
            <a:stretch/>
          </p:blipFill>
          <p:spPr>
            <a:xfrm rot="21008355">
              <a:off x="859992" y="2959424"/>
              <a:ext cx="920343" cy="570018"/>
            </a:xfrm>
            <a:prstGeom prst="rect">
              <a:avLst/>
            </a:prstGeom>
          </p:spPr>
        </p:pic>
        <p:pic>
          <p:nvPicPr>
            <p:cNvPr id="28" name="Picture 27">
              <a:extLst>
                <a:ext uri="{FF2B5EF4-FFF2-40B4-BE49-F238E27FC236}">
                  <a16:creationId xmlns:a16="http://schemas.microsoft.com/office/drawing/2014/main" id="{47C5A5DA-B88E-D491-A814-739754D4AA0E}"/>
                </a:ext>
              </a:extLst>
            </p:cNvPr>
            <p:cNvPicPr>
              <a:picLocks noChangeAspect="1"/>
            </p:cNvPicPr>
            <p:nvPr/>
          </p:nvPicPr>
          <p:blipFill>
            <a:blip r:embed="rId7"/>
            <a:srcRect/>
            <a:stretch/>
          </p:blipFill>
          <p:spPr>
            <a:xfrm>
              <a:off x="1618075" y="2465896"/>
              <a:ext cx="874100" cy="535386"/>
            </a:xfrm>
            <a:prstGeom prst="rect">
              <a:avLst/>
            </a:prstGeom>
          </p:spPr>
        </p:pic>
        <p:grpSp>
          <p:nvGrpSpPr>
            <p:cNvPr id="29" name="Group 28">
              <a:extLst>
                <a:ext uri="{FF2B5EF4-FFF2-40B4-BE49-F238E27FC236}">
                  <a16:creationId xmlns:a16="http://schemas.microsoft.com/office/drawing/2014/main" id="{AF85A022-5E96-EB50-F64F-712B1F24975E}"/>
                </a:ext>
              </a:extLst>
            </p:cNvPr>
            <p:cNvGrpSpPr/>
            <p:nvPr/>
          </p:nvGrpSpPr>
          <p:grpSpPr>
            <a:xfrm>
              <a:off x="1202138" y="2520549"/>
              <a:ext cx="372393" cy="461665"/>
              <a:chOff x="5957054" y="2304246"/>
              <a:chExt cx="372393" cy="461665"/>
            </a:xfrm>
          </p:grpSpPr>
          <p:sp>
            <p:nvSpPr>
              <p:cNvPr id="31" name="Oval 30">
                <a:extLst>
                  <a:ext uri="{FF2B5EF4-FFF2-40B4-BE49-F238E27FC236}">
                    <a16:creationId xmlns:a16="http://schemas.microsoft.com/office/drawing/2014/main" id="{B3867E3F-515E-48A3-3FA2-256DE535A54B}"/>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2" name="TextBox 31">
                <a:extLst>
                  <a:ext uri="{FF2B5EF4-FFF2-40B4-BE49-F238E27FC236}">
                    <a16:creationId xmlns:a16="http://schemas.microsoft.com/office/drawing/2014/main" id="{A604BD67-BBFD-5A5E-4910-74685FED31D7}"/>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dirty="0">
                    <a:solidFill>
                      <a:schemeClr val="bg1"/>
                    </a:solidFill>
                    <a:latin typeface="Century Gothic" panose="020B0502020202020204" pitchFamily="34" charset="0"/>
                  </a:rPr>
                  <a:t>+</a:t>
                </a:r>
              </a:p>
            </p:txBody>
          </p:sp>
        </p:grpSp>
      </p:grpSp>
      <p:sp>
        <p:nvSpPr>
          <p:cNvPr id="30" name="Text Placeholder 3">
            <a:extLst>
              <a:ext uri="{FF2B5EF4-FFF2-40B4-BE49-F238E27FC236}">
                <a16:creationId xmlns:a16="http://schemas.microsoft.com/office/drawing/2014/main" id="{1C1FCE2C-4B07-8875-3FDD-CF9C5458F4B6}"/>
              </a:ext>
            </a:extLst>
          </p:cNvPr>
          <p:cNvSpPr txBox="1">
            <a:spLocks/>
          </p:cNvSpPr>
          <p:nvPr/>
        </p:nvSpPr>
        <p:spPr bwMode="auto">
          <a:xfrm>
            <a:off x="795982" y="3670360"/>
            <a:ext cx="1452375"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dirty="0">
                <a:solidFill>
                  <a:schemeClr val="accent5"/>
                </a:solidFill>
                <a:latin typeface="Arial" panose="020B0604020202020204" pitchFamily="34" charset="0"/>
                <a:cs typeface="Arial" panose="020B0604020202020204" pitchFamily="34" charset="0"/>
              </a:rPr>
              <a:t>Combination </a:t>
            </a:r>
            <a:br>
              <a:rPr lang="en-US" sz="1400" b="1" dirty="0">
                <a:solidFill>
                  <a:schemeClr val="accent5"/>
                </a:solidFill>
                <a:latin typeface="Arial" panose="020B0604020202020204" pitchFamily="34" charset="0"/>
                <a:cs typeface="Arial" panose="020B0604020202020204" pitchFamily="34" charset="0"/>
              </a:rPr>
            </a:br>
            <a:r>
              <a:rPr lang="en-US" sz="1400" b="1" dirty="0">
                <a:solidFill>
                  <a:schemeClr val="accent5"/>
                </a:solidFill>
                <a:latin typeface="Arial" panose="020B0604020202020204" pitchFamily="34" charset="0"/>
                <a:cs typeface="Arial" panose="020B0604020202020204" pitchFamily="34" charset="0"/>
              </a:rPr>
              <a:t>NRT</a:t>
            </a:r>
            <a:endParaRPr lang="en-US" sz="1400" dirty="0">
              <a:solidFill>
                <a:schemeClr val="accent5"/>
              </a:solidFill>
              <a:latin typeface="Arial" panose="020B0604020202020204" pitchFamily="34" charset="0"/>
              <a:cs typeface="Arial" panose="020B0604020202020204" pitchFamily="34" charset="0"/>
            </a:endParaRPr>
          </a:p>
        </p:txBody>
      </p:sp>
      <p:sp>
        <p:nvSpPr>
          <p:cNvPr id="34" name="Text Placeholder 3">
            <a:extLst>
              <a:ext uri="{FF2B5EF4-FFF2-40B4-BE49-F238E27FC236}">
                <a16:creationId xmlns:a16="http://schemas.microsoft.com/office/drawing/2014/main" id="{883BA098-2ACD-98E8-6EA5-8424021A6A74}"/>
              </a:ext>
            </a:extLst>
          </p:cNvPr>
          <p:cNvSpPr txBox="1">
            <a:spLocks/>
          </p:cNvSpPr>
          <p:nvPr/>
        </p:nvSpPr>
        <p:spPr bwMode="auto">
          <a:xfrm>
            <a:off x="2206310" y="3587331"/>
            <a:ext cx="1975735"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300" b="1" dirty="0">
                <a:solidFill>
                  <a:schemeClr val="accent5"/>
                </a:solidFill>
                <a:latin typeface="Arial"/>
                <a:cs typeface="Arial"/>
              </a:rPr>
              <a:t>Varenicline/Cytisine</a:t>
            </a:r>
            <a:br>
              <a:rPr lang="en-US" sz="1400" b="1" dirty="0">
                <a:latin typeface="Arial"/>
                <a:cs typeface="Arial"/>
              </a:rPr>
            </a:br>
            <a:r>
              <a:rPr lang="en-US" sz="1200" b="1" dirty="0">
                <a:latin typeface="Arial"/>
                <a:cs typeface="Arial"/>
              </a:rPr>
              <a:t>(Nicotine analogue)</a:t>
            </a:r>
            <a:endParaRPr lang="en-US" sz="1200" b="1" dirty="0">
              <a:latin typeface="Arial" panose="020B0604020202020204" pitchFamily="34" charset="0"/>
              <a:cs typeface="Arial" panose="020B0604020202020204" pitchFamily="34" charset="0"/>
            </a:endParaRPr>
          </a:p>
        </p:txBody>
      </p:sp>
      <p:sp>
        <p:nvSpPr>
          <p:cNvPr id="35" name="Text Placeholder 3">
            <a:extLst>
              <a:ext uri="{FF2B5EF4-FFF2-40B4-BE49-F238E27FC236}">
                <a16:creationId xmlns:a16="http://schemas.microsoft.com/office/drawing/2014/main" id="{74E16FE1-002C-45E2-B518-5A7DC2A80805}"/>
              </a:ext>
            </a:extLst>
          </p:cNvPr>
          <p:cNvSpPr txBox="1">
            <a:spLocks/>
          </p:cNvSpPr>
          <p:nvPr/>
        </p:nvSpPr>
        <p:spPr bwMode="auto">
          <a:xfrm>
            <a:off x="3893949" y="3547196"/>
            <a:ext cx="1246909" cy="75127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dirty="0">
                <a:solidFill>
                  <a:schemeClr val="accent5"/>
                </a:solidFill>
                <a:latin typeface="Arial" panose="020B0604020202020204" pitchFamily="34" charset="0"/>
                <a:cs typeface="Arial" panose="020B0604020202020204" pitchFamily="34" charset="0"/>
              </a:rPr>
              <a:t>Nicotine </a:t>
            </a:r>
            <a:br>
              <a:rPr lang="en-US" sz="1400" b="1" dirty="0">
                <a:solidFill>
                  <a:schemeClr val="accent5"/>
                </a:solidFill>
                <a:latin typeface="Arial" panose="020B0604020202020204" pitchFamily="34" charset="0"/>
                <a:cs typeface="Arial" panose="020B0604020202020204" pitchFamily="34" charset="0"/>
              </a:rPr>
            </a:br>
            <a:r>
              <a:rPr lang="en-US" sz="1400" b="1" dirty="0">
                <a:solidFill>
                  <a:schemeClr val="accent5"/>
                </a:solidFill>
                <a:latin typeface="Arial" panose="020B0604020202020204" pitchFamily="34" charset="0"/>
                <a:cs typeface="Arial" panose="020B0604020202020204" pitchFamily="34" charset="0"/>
              </a:rPr>
              <a:t>vape</a:t>
            </a:r>
            <a:br>
              <a:rPr lang="en-US" sz="1400" b="1" dirty="0">
                <a:solidFill>
                  <a:schemeClr val="accent5"/>
                </a:solidFill>
                <a:latin typeface="Arial" panose="020B0604020202020204" pitchFamily="34" charset="0"/>
                <a:cs typeface="Arial" panose="020B0604020202020204" pitchFamily="34" charset="0"/>
              </a:rPr>
            </a:br>
            <a:endParaRPr lang="en-US" sz="1400" dirty="0">
              <a:solidFill>
                <a:schemeClr val="accent5"/>
              </a:solidFill>
              <a:latin typeface="Arial" panose="020B0604020202020204" pitchFamily="34" charset="0"/>
              <a:cs typeface="Arial" panose="020B0604020202020204" pitchFamily="34" charset="0"/>
            </a:endParaRPr>
          </a:p>
        </p:txBody>
      </p:sp>
      <p:sp>
        <p:nvSpPr>
          <p:cNvPr id="36" name="Text Placeholder 3">
            <a:extLst>
              <a:ext uri="{FF2B5EF4-FFF2-40B4-BE49-F238E27FC236}">
                <a16:creationId xmlns:a16="http://schemas.microsoft.com/office/drawing/2014/main" id="{3591C994-AB43-282B-548A-48EE4571B46C}"/>
              </a:ext>
            </a:extLst>
          </p:cNvPr>
          <p:cNvSpPr txBox="1">
            <a:spLocks/>
          </p:cNvSpPr>
          <p:nvPr/>
        </p:nvSpPr>
        <p:spPr bwMode="auto">
          <a:xfrm>
            <a:off x="5650658" y="3670360"/>
            <a:ext cx="1112007"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dirty="0">
                <a:latin typeface="Arial" panose="020B0604020202020204" pitchFamily="34" charset="0"/>
                <a:cs typeface="Arial" panose="020B0604020202020204" pitchFamily="34" charset="0"/>
              </a:rPr>
              <a:t>Single </a:t>
            </a:r>
            <a:br>
              <a:rPr lang="en-US" sz="1400" b="1"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NRT</a:t>
            </a:r>
            <a:endParaRPr lang="en-US" sz="1400" dirty="0">
              <a:latin typeface="Arial" panose="020B0604020202020204" pitchFamily="34" charset="0"/>
              <a:cs typeface="Arial" panose="020B0604020202020204" pitchFamily="34" charset="0"/>
            </a:endParaRPr>
          </a:p>
        </p:txBody>
      </p:sp>
      <p:sp>
        <p:nvSpPr>
          <p:cNvPr id="38" name="Text Placeholder 3">
            <a:extLst>
              <a:ext uri="{FF2B5EF4-FFF2-40B4-BE49-F238E27FC236}">
                <a16:creationId xmlns:a16="http://schemas.microsoft.com/office/drawing/2014/main" id="{A0A33789-C637-61CA-17F0-5700F24CD501}"/>
              </a:ext>
            </a:extLst>
          </p:cNvPr>
          <p:cNvSpPr txBox="1">
            <a:spLocks/>
          </p:cNvSpPr>
          <p:nvPr/>
        </p:nvSpPr>
        <p:spPr bwMode="auto">
          <a:xfrm>
            <a:off x="6950328" y="3670360"/>
            <a:ext cx="1260681"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dirty="0">
                <a:latin typeface="Arial" panose="020B0604020202020204" pitchFamily="34" charset="0"/>
                <a:cs typeface="Arial" panose="020B0604020202020204" pitchFamily="34" charset="0"/>
              </a:rPr>
              <a:t>Bupropion</a:t>
            </a:r>
            <a:endParaRPr lang="en-US" sz="1400" dirty="0">
              <a:latin typeface="Arial" panose="020B0604020202020204" pitchFamily="34" charset="0"/>
              <a:cs typeface="Arial" panose="020B0604020202020204" pitchFamily="34" charset="0"/>
            </a:endParaRPr>
          </a:p>
        </p:txBody>
      </p:sp>
      <p:pic>
        <p:nvPicPr>
          <p:cNvPr id="39" name="Picture 38">
            <a:extLst>
              <a:ext uri="{FF2B5EF4-FFF2-40B4-BE49-F238E27FC236}">
                <a16:creationId xmlns:a16="http://schemas.microsoft.com/office/drawing/2014/main" id="{A6435F01-C434-08EB-760E-80853DA61D13}"/>
              </a:ext>
            </a:extLst>
          </p:cNvPr>
          <p:cNvPicPr>
            <a:picLocks noChangeAspect="1"/>
          </p:cNvPicPr>
          <p:nvPr/>
        </p:nvPicPr>
        <p:blipFill>
          <a:blip r:embed="rId8"/>
          <a:stretch>
            <a:fillRect/>
          </a:stretch>
        </p:blipFill>
        <p:spPr>
          <a:xfrm>
            <a:off x="4346203" y="2233207"/>
            <a:ext cx="307169" cy="1228675"/>
          </a:xfrm>
          <a:prstGeom prst="rect">
            <a:avLst/>
          </a:prstGeom>
          <a:effectLst/>
        </p:spPr>
      </p:pic>
      <p:sp>
        <p:nvSpPr>
          <p:cNvPr id="37" name="Oval 36">
            <a:extLst>
              <a:ext uri="{FF2B5EF4-FFF2-40B4-BE49-F238E27FC236}">
                <a16:creationId xmlns:a16="http://schemas.microsoft.com/office/drawing/2014/main" id="{86380D2E-083E-E61B-3A3A-BF2A00F2E601}"/>
              </a:ext>
            </a:extLst>
          </p:cNvPr>
          <p:cNvSpPr/>
          <p:nvPr/>
        </p:nvSpPr>
        <p:spPr bwMode="auto">
          <a:xfrm>
            <a:off x="4622181" y="2149475"/>
            <a:ext cx="488159" cy="488950"/>
          </a:xfrm>
          <a:prstGeom prst="ellipse">
            <a:avLst/>
          </a:prstGeom>
          <a:solidFill>
            <a:srgbClr val="FFBEBD"/>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43" name="Rectangle 42">
            <a:extLst>
              <a:ext uri="{FF2B5EF4-FFF2-40B4-BE49-F238E27FC236}">
                <a16:creationId xmlns:a16="http://schemas.microsoft.com/office/drawing/2014/main" id="{687DE9E7-3863-E995-B174-1D2E0E4CA282}"/>
              </a:ext>
            </a:extLst>
          </p:cNvPr>
          <p:cNvSpPr/>
          <p:nvPr/>
        </p:nvSpPr>
        <p:spPr>
          <a:xfrm flipV="1">
            <a:off x="4708584" y="2192255"/>
            <a:ext cx="302030" cy="400110"/>
          </a:xfrm>
          <a:prstGeom prst="rect">
            <a:avLst/>
          </a:prstGeom>
        </p:spPr>
        <p:txBody>
          <a:bodyPr wrap="square">
            <a:spAutoFit/>
          </a:bodyPr>
          <a:lstStyle/>
          <a:p>
            <a:pPr algn="ctr"/>
            <a:r>
              <a:rPr lang="en-US" sz="2000" b="1" dirty="0">
                <a:solidFill>
                  <a:srgbClr val="C00000"/>
                </a:solidFill>
              </a:rPr>
              <a:t>N</a:t>
            </a:r>
            <a:endParaRPr lang="en-US" sz="2000" dirty="0">
              <a:solidFill>
                <a:srgbClr val="C00000"/>
              </a:solidFill>
            </a:endParaRPr>
          </a:p>
        </p:txBody>
      </p:sp>
      <p:sp>
        <p:nvSpPr>
          <p:cNvPr id="13" name="Text Placeholder 3">
            <a:extLst>
              <a:ext uri="{FF2B5EF4-FFF2-40B4-BE49-F238E27FC236}">
                <a16:creationId xmlns:a16="http://schemas.microsoft.com/office/drawing/2014/main" id="{FE32FAAD-A4FF-8136-C6D8-B0A179C11D4E}"/>
              </a:ext>
            </a:extLst>
          </p:cNvPr>
          <p:cNvSpPr txBox="1">
            <a:spLocks/>
          </p:cNvSpPr>
          <p:nvPr/>
        </p:nvSpPr>
        <p:spPr bwMode="auto">
          <a:xfrm>
            <a:off x="1661369" y="5220822"/>
            <a:ext cx="5541819" cy="83823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000"/>
              </a:lnSpc>
              <a:spcBef>
                <a:spcPts val="300"/>
              </a:spcBef>
              <a:spcAft>
                <a:spcPts val="300"/>
              </a:spcAft>
              <a:buNone/>
            </a:pPr>
            <a:r>
              <a:rPr lang="en-US" sz="1500" b="1" dirty="0">
                <a:solidFill>
                  <a:schemeClr val="accent4">
                    <a:lumMod val="75000"/>
                    <a:lumOff val="25000"/>
                  </a:schemeClr>
                </a:solidFill>
                <a:latin typeface="Arial" panose="020B0604020202020204" pitchFamily="34" charset="0"/>
                <a:cs typeface="Arial" panose="020B0604020202020204" pitchFamily="34" charset="0"/>
              </a:rPr>
              <a:t>Combining tobacco dependence aids with behavioural support further increases success with stopping </a:t>
            </a:r>
            <a:endParaRPr lang="en-US" sz="1500" dirty="0">
              <a:solidFill>
                <a:schemeClr val="accent4">
                  <a:lumMod val="75000"/>
                  <a:lumOff val="25000"/>
                </a:schemeClr>
              </a:solidFill>
              <a:latin typeface="Arial" panose="020B0604020202020204" pitchFamily="34" charset="0"/>
              <a:cs typeface="Arial" panose="020B0604020202020204" pitchFamily="34" charset="0"/>
            </a:endParaRPr>
          </a:p>
        </p:txBody>
      </p:sp>
      <p:pic>
        <p:nvPicPr>
          <p:cNvPr id="3" name="Picture 2" descr="A white box with blue text and a white pill&#10;&#10;Description automatically generated">
            <a:extLst>
              <a:ext uri="{FF2B5EF4-FFF2-40B4-BE49-F238E27FC236}">
                <a16:creationId xmlns:a16="http://schemas.microsoft.com/office/drawing/2014/main" id="{274D1E14-DF45-898D-CD82-5129AF54BF66}"/>
              </a:ext>
            </a:extLst>
          </p:cNvPr>
          <p:cNvPicPr>
            <a:picLocks noChangeAspect="1"/>
          </p:cNvPicPr>
          <p:nvPr/>
        </p:nvPicPr>
        <p:blipFill rotWithShape="1">
          <a:blip r:embed="rId9"/>
          <a:srcRect r="13482" b="2456"/>
          <a:stretch/>
        </p:blipFill>
        <p:spPr>
          <a:xfrm>
            <a:off x="2492175" y="2997385"/>
            <a:ext cx="748068" cy="539779"/>
          </a:xfrm>
          <a:prstGeom prst="rect">
            <a:avLst/>
          </a:prstGeom>
          <a:noFill/>
        </p:spPr>
      </p:pic>
      <p:sp>
        <p:nvSpPr>
          <p:cNvPr id="7" name="Footer Placeholder 4">
            <a:extLst>
              <a:ext uri="{FF2B5EF4-FFF2-40B4-BE49-F238E27FC236}">
                <a16:creationId xmlns:a16="http://schemas.microsoft.com/office/drawing/2014/main" id="{E1C7098B-5F80-D916-290F-195583C7E561}"/>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58046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childTnLst>
                                </p:cTn>
                              </p:par>
                            </p:childTnLst>
                          </p:cTn>
                        </p:par>
                        <p:par>
                          <p:cTn id="12" fill="hold">
                            <p:stCondLst>
                              <p:cond delay="1500"/>
                            </p:stCondLst>
                            <p:childTnLst>
                              <p:par>
                                <p:cTn id="13" presetID="10" presetClass="entr" presetSubtype="0" fill="hold" grpId="0" nodeType="afterEffect">
                                  <p:stCondLst>
                                    <p:cond delay="50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3500"/>
                            </p:stCondLst>
                            <p:childTnLst>
                              <p:par>
                                <p:cTn id="21" presetID="10" presetClass="entr" presetSubtype="0" fill="hold" grpId="0" nodeType="afterEffect">
                                  <p:stCondLst>
                                    <p:cond delay="50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4500"/>
                            </p:stCondLst>
                            <p:childTnLst>
                              <p:par>
                                <p:cTn id="25" presetID="10" presetClass="entr" presetSubtype="0" fill="hold" nodeType="afterEffect">
                                  <p:stCondLst>
                                    <p:cond delay="5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par>
                          <p:cTn id="28" fill="hold">
                            <p:stCondLst>
                              <p:cond delay="5500"/>
                            </p:stCondLst>
                            <p:childTnLst>
                              <p:par>
                                <p:cTn id="29" presetID="10" presetClass="entr" presetSubtype="0" fill="hold" grpId="0" nodeType="afterEffect">
                                  <p:stCondLst>
                                    <p:cond delay="50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37"/>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43"/>
                                        </p:tgtEl>
                                        <p:attrNameLst>
                                          <p:attrName>style.visibility</p:attrName>
                                        </p:attrNameLst>
                                      </p:cBhvr>
                                      <p:to>
                                        <p:strVal val="visible"/>
                                      </p:to>
                                    </p:set>
                                  </p:childTnLst>
                                </p:cTn>
                              </p:par>
                            </p:childTnLst>
                          </p:cTn>
                        </p:par>
                        <p:par>
                          <p:cTn id="38" fill="hold">
                            <p:stCondLst>
                              <p:cond delay="0"/>
                            </p:stCondLst>
                            <p:childTnLst>
                              <p:par>
                                <p:cTn id="39" presetID="10" presetClass="entr" presetSubtype="0" fill="hold" nodeType="afterEffect">
                                  <p:stCondLst>
                                    <p:cond delay="50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childTnLst>
                          </p:cTn>
                        </p:par>
                        <p:par>
                          <p:cTn id="47" fill="hold">
                            <p:stCondLst>
                              <p:cond delay="500"/>
                            </p:stCondLst>
                            <p:childTnLst>
                              <p:par>
                                <p:cTn id="48" presetID="10" presetClass="entr" presetSubtype="0" fill="hold" nodeType="afterEffect">
                                  <p:stCondLst>
                                    <p:cond delay="50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par>
                          <p:cTn id="51" fill="hold">
                            <p:stCondLst>
                              <p:cond delay="1500"/>
                            </p:stCondLst>
                            <p:childTnLst>
                              <p:par>
                                <p:cTn id="52" presetID="10" presetClass="entr" presetSubtype="0" fill="hold" grpId="0" nodeType="afterEffect">
                                  <p:stCondLst>
                                    <p:cond delay="50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500"/>
                                        <p:tgtEl>
                                          <p:spTgt spid="36"/>
                                        </p:tgtEl>
                                      </p:cBhvr>
                                    </p:animEffect>
                                  </p:childTnLst>
                                </p:cTn>
                              </p:par>
                            </p:childTnLst>
                          </p:cTn>
                        </p:par>
                        <p:par>
                          <p:cTn id="55" fill="hold">
                            <p:stCondLst>
                              <p:cond delay="2500"/>
                            </p:stCondLst>
                            <p:childTnLst>
                              <p:par>
                                <p:cTn id="56" presetID="10" presetClass="entr" presetSubtype="0" fill="hold" nodeType="afterEffect">
                                  <p:stCondLst>
                                    <p:cond delay="50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childTnLst>
                                </p:cTn>
                              </p:par>
                            </p:childTnLst>
                          </p:cTn>
                        </p:par>
                        <p:par>
                          <p:cTn id="59" fill="hold">
                            <p:stCondLst>
                              <p:cond delay="3500"/>
                            </p:stCondLst>
                            <p:childTnLst>
                              <p:par>
                                <p:cTn id="60" presetID="10" presetClass="entr" presetSubtype="0" fill="hold" grpId="0" nodeType="afterEffect">
                                  <p:stCondLst>
                                    <p:cond delay="50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childTnLst>
                          </p:cTn>
                        </p:par>
                        <p:par>
                          <p:cTn id="63" fill="hold">
                            <p:stCondLst>
                              <p:cond delay="4500"/>
                            </p:stCondLst>
                            <p:childTnLst>
                              <p:par>
                                <p:cTn id="64" presetID="10" presetClass="entr" presetSubtype="0" fill="hold" nodeType="afterEffect">
                                  <p:stCondLst>
                                    <p:cond delay="50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30" grpId="0"/>
      <p:bldP spid="34" grpId="0"/>
      <p:bldP spid="35" grpId="0"/>
      <p:bldP spid="36" grpId="0"/>
      <p:bldP spid="38" grpId="0"/>
      <p:bldP spid="37" grpId="0" animBg="1"/>
      <p:bldP spid="4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0421B78-3721-CDF5-F68A-42B7BCCAE8D7}"/>
              </a:ext>
            </a:extLst>
          </p:cNvPr>
          <p:cNvSpPr>
            <a:spLocks noGrp="1"/>
          </p:cNvSpPr>
          <p:nvPr>
            <p:ph type="title"/>
          </p:nvPr>
        </p:nvSpPr>
        <p:spPr>
          <a:xfrm>
            <a:off x="571500" y="152400"/>
            <a:ext cx="7962900" cy="1066800"/>
          </a:xfrm>
        </p:spPr>
        <p:txBody>
          <a:bodyPr/>
          <a:lstStyle/>
          <a:p>
            <a:r>
              <a:rPr lang="en-US" dirty="0"/>
              <a:t>How effective are tobacco dependence aids?</a:t>
            </a:r>
          </a:p>
        </p:txBody>
      </p:sp>
      <p:pic>
        <p:nvPicPr>
          <p:cNvPr id="5" name="Picture 4">
            <a:extLst>
              <a:ext uri="{FF2B5EF4-FFF2-40B4-BE49-F238E27FC236}">
                <a16:creationId xmlns:a16="http://schemas.microsoft.com/office/drawing/2014/main" id="{555637C7-729F-E38E-C496-C87A7D177026}"/>
              </a:ext>
            </a:extLst>
          </p:cNvPr>
          <p:cNvPicPr>
            <a:picLocks noChangeAspect="1"/>
          </p:cNvPicPr>
          <p:nvPr/>
        </p:nvPicPr>
        <p:blipFill>
          <a:blip r:embed="rId3"/>
          <a:srcRect/>
          <a:stretch/>
        </p:blipFill>
        <p:spPr>
          <a:xfrm>
            <a:off x="719862" y="1535999"/>
            <a:ext cx="7704277" cy="4354591"/>
          </a:xfrm>
          <a:prstGeom prst="rect">
            <a:avLst/>
          </a:prstGeom>
        </p:spPr>
      </p:pic>
      <p:sp>
        <p:nvSpPr>
          <p:cNvPr id="6" name="TextBox 5">
            <a:extLst>
              <a:ext uri="{FF2B5EF4-FFF2-40B4-BE49-F238E27FC236}">
                <a16:creationId xmlns:a16="http://schemas.microsoft.com/office/drawing/2014/main" id="{74FB8898-1F46-4CA4-E8DD-D3D22E78E436}"/>
              </a:ext>
            </a:extLst>
          </p:cNvPr>
          <p:cNvSpPr txBox="1"/>
          <p:nvPr/>
        </p:nvSpPr>
        <p:spPr bwMode="auto">
          <a:xfrm>
            <a:off x="571500" y="5807279"/>
            <a:ext cx="8030496" cy="400110"/>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spcBef>
                <a:spcPts val="0"/>
              </a:spcBef>
              <a:spcAft>
                <a:spcPts val="0"/>
              </a:spcAft>
              <a:buClr>
                <a:srgbClr val="C10C21"/>
              </a:buClr>
            </a:pPr>
            <a:r>
              <a:rPr lang="en-GB" sz="1000" kern="0" dirty="0">
                <a:latin typeface="+mn-lt"/>
                <a:cs typeface="Times New Roman"/>
              </a:rPr>
              <a:t>Source: Pharmacological and electronic cigarette interventions for smoking cessation in adults: component network meta-analyses. </a:t>
            </a:r>
            <a:r>
              <a:rPr lang="en-GB" sz="1000" i="1" kern="0" dirty="0">
                <a:latin typeface="+mn-lt"/>
                <a:cs typeface="Times New Roman"/>
              </a:rPr>
              <a:t>Cochrane Database Syst Rev</a:t>
            </a:r>
            <a:r>
              <a:rPr lang="en-GB" sz="1000" kern="0" dirty="0">
                <a:latin typeface="+mn-lt"/>
                <a:cs typeface="Times New Roman"/>
              </a:rPr>
              <a:t> 2023</a:t>
            </a:r>
            <a:r>
              <a:rPr lang="en-US" sz="1000" dirty="0">
                <a:latin typeface="+mn-lt"/>
              </a:rPr>
              <a:t> </a:t>
            </a:r>
          </a:p>
        </p:txBody>
      </p:sp>
      <p:sp>
        <p:nvSpPr>
          <p:cNvPr id="4" name="Footer Placeholder 4">
            <a:extLst>
              <a:ext uri="{FF2B5EF4-FFF2-40B4-BE49-F238E27FC236}">
                <a16:creationId xmlns:a16="http://schemas.microsoft.com/office/drawing/2014/main" id="{42D8F95C-15F2-68DE-4AEC-E78E7986FFE1}"/>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279970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E67B8-CE2B-91E8-8790-E90A7A2CF668}"/>
              </a:ext>
            </a:extLst>
          </p:cNvPr>
          <p:cNvSpPr>
            <a:spLocks noGrp="1"/>
          </p:cNvSpPr>
          <p:nvPr>
            <p:ph type="title"/>
          </p:nvPr>
        </p:nvSpPr>
        <p:spPr>
          <a:xfrm>
            <a:off x="571500" y="152400"/>
            <a:ext cx="7962900" cy="1066800"/>
          </a:xfrm>
        </p:spPr>
        <p:txBody>
          <a:bodyPr/>
          <a:lstStyle/>
          <a:p>
            <a:r>
              <a:rPr lang="en-US" dirty="0"/>
              <a:t>Tobacco Dependence Aids – Quick Reference</a:t>
            </a:r>
          </a:p>
        </p:txBody>
      </p:sp>
      <p:pic>
        <p:nvPicPr>
          <p:cNvPr id="11" name="Content Placeholder 6">
            <a:extLst>
              <a:ext uri="{FF2B5EF4-FFF2-40B4-BE49-F238E27FC236}">
                <a16:creationId xmlns:a16="http://schemas.microsoft.com/office/drawing/2014/main" id="{4A65B362-890E-CC6B-B089-86A3E6157966}"/>
              </a:ext>
            </a:extLst>
          </p:cNvPr>
          <p:cNvPicPr>
            <a:picLocks noChangeAspect="1"/>
          </p:cNvPicPr>
          <p:nvPr/>
        </p:nvPicPr>
        <p:blipFill>
          <a:blip r:embed="rId3"/>
          <a:srcRect/>
          <a:stretch/>
        </p:blipFill>
        <p:spPr bwMode="auto">
          <a:xfrm>
            <a:off x="3080840" y="1958108"/>
            <a:ext cx="2546755" cy="3639129"/>
          </a:xfrm>
          <a:prstGeom prst="rect">
            <a:avLst/>
          </a:prstGeom>
          <a:noFill/>
          <a:ln w="88900" cap="sq">
            <a:noFill/>
            <a:miter lim="800000"/>
          </a:ln>
          <a:effectLst>
            <a:outerShdw blurRad="254000" dist="63500" dir="5400000" algn="tl" rotWithShape="0">
              <a:srgbClr val="000000">
                <a:alpha val="15000"/>
              </a:srgbClr>
            </a:outerShdw>
          </a:effectLst>
          <a:scene3d>
            <a:camera prst="orthographicFront"/>
            <a:lightRig rig="twoPt" dir="t">
              <a:rot lat="0" lon="0" rev="7200000"/>
            </a:lightRig>
          </a:scene3d>
          <a:sp3d>
            <a:contourClr>
              <a:srgbClr val="FFFFFF"/>
            </a:contourClr>
          </a:sp3d>
        </p:spPr>
      </p:pic>
      <p:pic>
        <p:nvPicPr>
          <p:cNvPr id="4" name="Picture 3" descr="Graphical user interface, application&#10;&#10;Description automatically generated">
            <a:extLst>
              <a:ext uri="{FF2B5EF4-FFF2-40B4-BE49-F238E27FC236}">
                <a16:creationId xmlns:a16="http://schemas.microsoft.com/office/drawing/2014/main" id="{187024A0-9EF9-4B0E-F1B9-778E47A305C8}"/>
              </a:ext>
            </a:extLst>
          </p:cNvPr>
          <p:cNvPicPr>
            <a:picLocks noChangeAspect="1"/>
          </p:cNvPicPr>
          <p:nvPr/>
        </p:nvPicPr>
        <p:blipFill>
          <a:blip r:embed="rId4"/>
          <a:stretch>
            <a:fillRect/>
          </a:stretch>
        </p:blipFill>
        <p:spPr>
          <a:xfrm>
            <a:off x="5913033" y="1958108"/>
            <a:ext cx="2546755" cy="3639129"/>
          </a:xfrm>
          <a:prstGeom prst="rect">
            <a:avLst/>
          </a:prstGeom>
          <a:noFill/>
          <a:ln w="88900" cap="sq">
            <a:noFill/>
            <a:miter lim="800000"/>
          </a:ln>
          <a:effectLst>
            <a:outerShdw blurRad="254000" dist="63500" dir="5400000" algn="tl" rotWithShape="0">
              <a:srgbClr val="000000">
                <a:alpha val="15000"/>
              </a:srgbClr>
            </a:outerShdw>
          </a:effectLst>
          <a:scene3d>
            <a:camera prst="orthographicFront"/>
            <a:lightRig rig="twoPt" dir="t">
              <a:rot lat="0" lon="0" rev="7200000"/>
            </a:lightRig>
          </a:scene3d>
          <a:sp3d>
            <a:contourClr>
              <a:srgbClr val="FFFFFF"/>
            </a:contourClr>
          </a:sp3d>
        </p:spPr>
        <p:style>
          <a:lnRef idx="0">
            <a:schemeClr val="dk1"/>
          </a:lnRef>
          <a:fillRef idx="3">
            <a:schemeClr val="dk1"/>
          </a:fillRef>
          <a:effectRef idx="3">
            <a:schemeClr val="dk1"/>
          </a:effectRef>
          <a:fontRef idx="minor">
            <a:schemeClr val="lt1"/>
          </a:fontRef>
        </p:style>
      </p:pic>
      <p:sp>
        <p:nvSpPr>
          <p:cNvPr id="5" name="Footer Placeholder 4">
            <a:extLst>
              <a:ext uri="{FF2B5EF4-FFF2-40B4-BE49-F238E27FC236}">
                <a16:creationId xmlns:a16="http://schemas.microsoft.com/office/drawing/2014/main" id="{0100D1D1-7867-FAD1-2F90-D491BF5719C6}"/>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
        <p:nvSpPr>
          <p:cNvPr id="3" name="TextBox 2">
            <a:extLst>
              <a:ext uri="{FF2B5EF4-FFF2-40B4-BE49-F238E27FC236}">
                <a16:creationId xmlns:a16="http://schemas.microsoft.com/office/drawing/2014/main" id="{B2D5F057-86BB-B144-2871-A515AD8865DE}"/>
              </a:ext>
            </a:extLst>
          </p:cNvPr>
          <p:cNvSpPr txBox="1"/>
          <p:nvPr/>
        </p:nvSpPr>
        <p:spPr bwMode="auto">
          <a:xfrm>
            <a:off x="571500" y="1916823"/>
            <a:ext cx="1960088" cy="12242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1</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3</a:t>
            </a:r>
          </a:p>
        </p:txBody>
      </p:sp>
    </p:spTree>
    <p:extLst>
      <p:ext uri="{BB962C8B-B14F-4D97-AF65-F5344CB8AC3E}">
        <p14:creationId xmlns:p14="http://schemas.microsoft.com/office/powerpoint/2010/main" val="2358229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8E8CD-8802-5349-B386-D523F1024DD8}"/>
              </a:ext>
            </a:extLst>
          </p:cNvPr>
          <p:cNvSpPr>
            <a:spLocks noGrp="1"/>
          </p:cNvSpPr>
          <p:nvPr>
            <p:ph type="title"/>
          </p:nvPr>
        </p:nvSpPr>
        <p:spPr/>
        <p:txBody>
          <a:bodyPr/>
          <a:lstStyle/>
          <a:p>
            <a:r>
              <a:rPr lang="en-US" b="1" dirty="0">
                <a:latin typeface="Arial"/>
                <a:cs typeface="Arial"/>
              </a:rPr>
              <a:t>Key Facts: </a:t>
            </a:r>
            <a:r>
              <a:rPr lang="en-US" b="0" dirty="0">
                <a:latin typeface="Arial"/>
                <a:cs typeface="Arial"/>
              </a:rPr>
              <a:t>Tobacco dependence aids</a:t>
            </a:r>
          </a:p>
        </p:txBody>
      </p:sp>
      <p:pic>
        <p:nvPicPr>
          <p:cNvPr id="4" name="Picture 3">
            <a:extLst>
              <a:ext uri="{FF2B5EF4-FFF2-40B4-BE49-F238E27FC236}">
                <a16:creationId xmlns:a16="http://schemas.microsoft.com/office/drawing/2014/main" id="{BED2CFCC-8843-494F-92E8-94353637AE9A}"/>
              </a:ext>
            </a:extLst>
          </p:cNvPr>
          <p:cNvPicPr>
            <a:picLocks noChangeAspect="1"/>
          </p:cNvPicPr>
          <p:nvPr/>
        </p:nvPicPr>
        <p:blipFill>
          <a:blip r:embed="rId3"/>
          <a:srcRect/>
          <a:stretch/>
        </p:blipFill>
        <p:spPr>
          <a:xfrm>
            <a:off x="329632" y="4653772"/>
            <a:ext cx="1293042" cy="1293042"/>
          </a:xfrm>
          <a:prstGeom prst="rect">
            <a:avLst/>
          </a:prstGeom>
          <a:effectLst>
            <a:outerShdw blurRad="254000" dist="63500" dir="5400000" algn="ctr" rotWithShape="0">
              <a:srgbClr val="000000">
                <a:alpha val="20000"/>
              </a:srgbClr>
            </a:outerShdw>
          </a:effectLst>
        </p:spPr>
      </p:pic>
      <p:sp>
        <p:nvSpPr>
          <p:cNvPr id="5" name="TextBox 4">
            <a:extLst>
              <a:ext uri="{FF2B5EF4-FFF2-40B4-BE49-F238E27FC236}">
                <a16:creationId xmlns:a16="http://schemas.microsoft.com/office/drawing/2014/main" id="{46078A44-92BE-B848-84EA-7C9548594732}"/>
              </a:ext>
            </a:extLst>
          </p:cNvPr>
          <p:cNvSpPr txBox="1"/>
          <p:nvPr/>
        </p:nvSpPr>
        <p:spPr>
          <a:xfrm>
            <a:off x="1690943" y="4750711"/>
            <a:ext cx="2736118" cy="1049865"/>
          </a:xfrm>
          <a:prstGeom prst="rect">
            <a:avLst/>
          </a:prstGeom>
          <a:noFill/>
        </p:spPr>
        <p:txBody>
          <a:bodyPr wrap="square" rtlCol="0" anchor="ctr">
            <a:noAutofit/>
          </a:bodyPr>
          <a:lstStyle/>
          <a:p>
            <a:pPr>
              <a:lnSpc>
                <a:spcPts val="1800"/>
              </a:lnSpc>
            </a:pPr>
            <a:r>
              <a:rPr lang="en-US" sz="1400" dirty="0">
                <a:latin typeface="Arial" panose="020B0604020202020204" pitchFamily="34" charset="0"/>
                <a:cs typeface="Arial" panose="020B0604020202020204" pitchFamily="34" charset="0"/>
              </a:rPr>
              <a:t>Provides a </a:t>
            </a:r>
            <a:r>
              <a:rPr lang="en-US" sz="1400" b="1" dirty="0">
                <a:solidFill>
                  <a:srgbClr val="009A9E"/>
                </a:solidFill>
                <a:latin typeface="Arial" panose="020B0604020202020204" pitchFamily="34" charset="0"/>
                <a:cs typeface="Arial" panose="020B0604020202020204" pitchFamily="34" charset="0"/>
              </a:rPr>
              <a:t>cleaner</a:t>
            </a:r>
            <a:r>
              <a:rPr lang="en-US" sz="1400" dirty="0">
                <a:solidFill>
                  <a:schemeClr val="accent4">
                    <a:lumMod val="75000"/>
                    <a:lumOff val="25000"/>
                  </a:schemeClr>
                </a:solidFill>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form of </a:t>
            </a:r>
            <a:r>
              <a:rPr lang="en-US" sz="1400" b="1" dirty="0">
                <a:solidFill>
                  <a:srgbClr val="009A9E"/>
                </a:solidFill>
                <a:latin typeface="Arial" panose="020B0604020202020204" pitchFamily="34" charset="0"/>
                <a:cs typeface="Arial" panose="020B0604020202020204" pitchFamily="34" charset="0"/>
              </a:rPr>
              <a:t>nicotine</a:t>
            </a:r>
            <a:r>
              <a:rPr lang="en-US" sz="1400" dirty="0">
                <a:latin typeface="Arial" panose="020B0604020202020204" pitchFamily="34" charset="0"/>
                <a:cs typeface="Arial" panose="020B0604020202020204" pitchFamily="34" charset="0"/>
              </a:rPr>
              <a:t> in lower and slower doses than cigarettes</a:t>
            </a:r>
          </a:p>
        </p:txBody>
      </p:sp>
      <p:pic>
        <p:nvPicPr>
          <p:cNvPr id="6" name="Picture 5">
            <a:extLst>
              <a:ext uri="{FF2B5EF4-FFF2-40B4-BE49-F238E27FC236}">
                <a16:creationId xmlns:a16="http://schemas.microsoft.com/office/drawing/2014/main" id="{E1B04B01-F89D-934D-95C3-BDF8C82D3DD7}"/>
              </a:ext>
            </a:extLst>
          </p:cNvPr>
          <p:cNvPicPr>
            <a:picLocks noChangeAspect="1"/>
          </p:cNvPicPr>
          <p:nvPr/>
        </p:nvPicPr>
        <p:blipFill>
          <a:blip r:embed="rId4"/>
          <a:srcRect/>
          <a:stretch/>
        </p:blipFill>
        <p:spPr>
          <a:xfrm>
            <a:off x="374204" y="1694967"/>
            <a:ext cx="1293042" cy="1293042"/>
          </a:xfrm>
          <a:prstGeom prst="rect">
            <a:avLst/>
          </a:prstGeom>
          <a:effectLst>
            <a:outerShdw blurRad="254000" dist="63500" dir="5400000" algn="ctr" rotWithShape="0">
              <a:srgbClr val="000000">
                <a:alpha val="20000"/>
              </a:srgbClr>
            </a:outerShdw>
          </a:effectLst>
        </p:spPr>
      </p:pic>
      <p:sp>
        <p:nvSpPr>
          <p:cNvPr id="7" name="TextBox 6">
            <a:extLst>
              <a:ext uri="{FF2B5EF4-FFF2-40B4-BE49-F238E27FC236}">
                <a16:creationId xmlns:a16="http://schemas.microsoft.com/office/drawing/2014/main" id="{B951FC34-30B7-7248-BA4C-D48987A1F0AC}"/>
              </a:ext>
            </a:extLst>
          </p:cNvPr>
          <p:cNvSpPr txBox="1"/>
          <p:nvPr/>
        </p:nvSpPr>
        <p:spPr>
          <a:xfrm>
            <a:off x="1622674" y="1828803"/>
            <a:ext cx="2736118" cy="1049865"/>
          </a:xfrm>
          <a:prstGeom prst="rect">
            <a:avLst/>
          </a:prstGeom>
          <a:noFill/>
        </p:spPr>
        <p:txBody>
          <a:bodyPr wrap="square" rtlCol="0" anchor="ctr">
            <a:noAutofit/>
          </a:bodyPr>
          <a:lstStyle/>
          <a:p>
            <a:pPr>
              <a:lnSpc>
                <a:spcPts val="1800"/>
              </a:lnSpc>
            </a:pPr>
            <a:r>
              <a:rPr lang="en-US" sz="1400" b="1" dirty="0">
                <a:solidFill>
                  <a:srgbClr val="009A9E"/>
                </a:solidFill>
                <a:latin typeface="Arial" panose="020B0604020202020204" pitchFamily="34" charset="0"/>
                <a:cs typeface="Arial" panose="020B0604020202020204" pitchFamily="34" charset="0"/>
              </a:rPr>
              <a:t>Reduces</a:t>
            </a:r>
            <a:r>
              <a:rPr lang="en-US" sz="1400" b="1" dirty="0">
                <a:solidFill>
                  <a:schemeClr val="accent4">
                    <a:lumMod val="75000"/>
                    <a:lumOff val="25000"/>
                  </a:schemeClr>
                </a:solidFill>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nicotine </a:t>
            </a:r>
            <a:r>
              <a:rPr lang="en-US" sz="1400" b="1" dirty="0">
                <a:solidFill>
                  <a:schemeClr val="accent4">
                    <a:lumMod val="75000"/>
                    <a:lumOff val="25000"/>
                  </a:schemeClr>
                </a:solidFill>
                <a:latin typeface="Arial" panose="020B0604020202020204" pitchFamily="34" charset="0"/>
                <a:cs typeface="Arial" panose="020B0604020202020204" pitchFamily="34" charset="0"/>
              </a:rPr>
              <a:t>withdrawal </a:t>
            </a:r>
            <a:r>
              <a:rPr lang="en-US" sz="1400" dirty="0">
                <a:latin typeface="Arial" panose="020B0604020202020204" pitchFamily="34" charset="0"/>
                <a:cs typeface="Arial" panose="020B0604020202020204" pitchFamily="34" charset="0"/>
              </a:rPr>
              <a:t>symptoms and urges to smoke,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making stopping easier</a:t>
            </a:r>
          </a:p>
        </p:txBody>
      </p:sp>
      <p:pic>
        <p:nvPicPr>
          <p:cNvPr id="8" name="Picture 7">
            <a:extLst>
              <a:ext uri="{FF2B5EF4-FFF2-40B4-BE49-F238E27FC236}">
                <a16:creationId xmlns:a16="http://schemas.microsoft.com/office/drawing/2014/main" id="{94C73713-AEDF-C44A-B91C-BC5293420983}"/>
              </a:ext>
            </a:extLst>
          </p:cNvPr>
          <p:cNvPicPr>
            <a:picLocks noChangeAspect="1"/>
          </p:cNvPicPr>
          <p:nvPr/>
        </p:nvPicPr>
        <p:blipFill>
          <a:blip r:embed="rId5"/>
          <a:srcRect/>
          <a:stretch/>
        </p:blipFill>
        <p:spPr>
          <a:xfrm>
            <a:off x="329632" y="3182020"/>
            <a:ext cx="1293042" cy="1293042"/>
          </a:xfrm>
          <a:prstGeom prst="rect">
            <a:avLst/>
          </a:prstGeom>
          <a:effectLst>
            <a:outerShdw blurRad="254000" dist="63500" dir="5400000" algn="ctr" rotWithShape="0">
              <a:srgbClr val="000000">
                <a:alpha val="20000"/>
              </a:srgbClr>
            </a:outerShdw>
          </a:effectLst>
        </p:spPr>
      </p:pic>
      <p:sp>
        <p:nvSpPr>
          <p:cNvPr id="9" name="TextBox 8">
            <a:extLst>
              <a:ext uri="{FF2B5EF4-FFF2-40B4-BE49-F238E27FC236}">
                <a16:creationId xmlns:a16="http://schemas.microsoft.com/office/drawing/2014/main" id="{F55441A1-21D5-A342-B341-0CBDFA172389}"/>
              </a:ext>
            </a:extLst>
          </p:cNvPr>
          <p:cNvSpPr txBox="1"/>
          <p:nvPr/>
        </p:nvSpPr>
        <p:spPr>
          <a:xfrm>
            <a:off x="1690943" y="3284830"/>
            <a:ext cx="2736118" cy="1049865"/>
          </a:xfrm>
          <a:prstGeom prst="rect">
            <a:avLst/>
          </a:prstGeom>
          <a:noFill/>
        </p:spPr>
        <p:txBody>
          <a:bodyPr wrap="square" lIns="91440" tIns="45720" rIns="91440" bIns="45720" rtlCol="0" anchor="ctr">
            <a:noAutofit/>
          </a:bodyPr>
          <a:lstStyle/>
          <a:p>
            <a:pPr>
              <a:lnSpc>
                <a:spcPts val="1800"/>
              </a:lnSpc>
            </a:pPr>
            <a:r>
              <a:rPr lang="en-US" sz="1400" b="1" dirty="0">
                <a:solidFill>
                  <a:srgbClr val="009A9E"/>
                </a:solidFill>
                <a:latin typeface="Arial"/>
                <a:cs typeface="Arial"/>
              </a:rPr>
              <a:t>Effective</a:t>
            </a:r>
            <a:r>
              <a:rPr lang="en-US" sz="1400" dirty="0">
                <a:latin typeface="Arial"/>
                <a:cs typeface="Arial"/>
              </a:rPr>
              <a:t> in helping </a:t>
            </a:r>
            <a:br>
              <a:rPr lang="en-US" sz="1400" dirty="0">
                <a:latin typeface="Arial" panose="020B0604020202020204" pitchFamily="34" charset="0"/>
                <a:cs typeface="Arial" panose="020B0604020202020204" pitchFamily="34" charset="0"/>
              </a:rPr>
            </a:br>
            <a:r>
              <a:rPr lang="en-US" sz="1400" dirty="0">
                <a:latin typeface="Arial"/>
                <a:cs typeface="Arial"/>
              </a:rPr>
              <a:t>people to quit</a:t>
            </a:r>
          </a:p>
        </p:txBody>
      </p:sp>
      <p:pic>
        <p:nvPicPr>
          <p:cNvPr id="12" name="Picture 11">
            <a:extLst>
              <a:ext uri="{FF2B5EF4-FFF2-40B4-BE49-F238E27FC236}">
                <a16:creationId xmlns:a16="http://schemas.microsoft.com/office/drawing/2014/main" id="{64781648-FA99-3E47-A161-6ADD0542FE30}"/>
              </a:ext>
            </a:extLst>
          </p:cNvPr>
          <p:cNvPicPr>
            <a:picLocks noChangeAspect="1"/>
          </p:cNvPicPr>
          <p:nvPr/>
        </p:nvPicPr>
        <p:blipFill>
          <a:blip r:embed="rId6"/>
          <a:srcRect/>
          <a:stretch/>
        </p:blipFill>
        <p:spPr>
          <a:xfrm>
            <a:off x="4660538" y="1694967"/>
            <a:ext cx="1293042" cy="1293042"/>
          </a:xfrm>
          <a:prstGeom prst="rect">
            <a:avLst/>
          </a:prstGeom>
          <a:effectLst>
            <a:outerShdw blurRad="254000" dist="63500" dir="5400000" algn="ctr" rotWithShape="0">
              <a:srgbClr val="000000">
                <a:alpha val="20000"/>
              </a:srgbClr>
            </a:outerShdw>
          </a:effectLst>
        </p:spPr>
      </p:pic>
      <p:sp>
        <p:nvSpPr>
          <p:cNvPr id="13" name="TextBox 12">
            <a:extLst>
              <a:ext uri="{FF2B5EF4-FFF2-40B4-BE49-F238E27FC236}">
                <a16:creationId xmlns:a16="http://schemas.microsoft.com/office/drawing/2014/main" id="{84A770C4-2B45-9F4E-ADF1-AF3AF2E6C250}"/>
              </a:ext>
            </a:extLst>
          </p:cNvPr>
          <p:cNvSpPr txBox="1"/>
          <p:nvPr/>
        </p:nvSpPr>
        <p:spPr>
          <a:xfrm>
            <a:off x="6052255" y="1785294"/>
            <a:ext cx="2736118" cy="1049865"/>
          </a:xfrm>
          <a:prstGeom prst="rect">
            <a:avLst/>
          </a:prstGeom>
          <a:noFill/>
        </p:spPr>
        <p:txBody>
          <a:bodyPr wrap="square" rtlCol="0" anchor="ctr">
            <a:noAutofit/>
          </a:bodyPr>
          <a:lstStyle/>
          <a:p>
            <a:pPr>
              <a:lnSpc>
                <a:spcPts val="1800"/>
              </a:lnSpc>
            </a:pPr>
            <a:r>
              <a:rPr lang="en-US" sz="1400" dirty="0">
                <a:latin typeface="Arial" panose="020B0604020202020204" pitchFamily="34" charset="0"/>
                <a:cs typeface="Arial" panose="020B0604020202020204" pitchFamily="34" charset="0"/>
              </a:rPr>
              <a:t>Used for </a:t>
            </a:r>
            <a:r>
              <a:rPr lang="en-US" sz="1400" b="1" dirty="0">
                <a:solidFill>
                  <a:srgbClr val="009A9E"/>
                </a:solidFill>
                <a:latin typeface="Arial" panose="020B0604020202020204" pitchFamily="34" charset="0"/>
                <a:cs typeface="Arial" panose="020B0604020202020204" pitchFamily="34" charset="0"/>
              </a:rPr>
              <a:t>8–12 weeks </a:t>
            </a:r>
            <a:br>
              <a:rPr lang="en-US" sz="1400" b="1" dirty="0">
                <a:solidFill>
                  <a:srgbClr val="009A9E"/>
                </a:solidFill>
                <a:latin typeface="Arial" panose="020B0604020202020204" pitchFamily="34" charset="0"/>
                <a:cs typeface="Arial" panose="020B0604020202020204" pitchFamily="34" charset="0"/>
              </a:rPr>
            </a:br>
            <a:r>
              <a:rPr lang="en-US" sz="1400" b="1" dirty="0">
                <a:solidFill>
                  <a:srgbClr val="009A9E"/>
                </a:solidFill>
                <a:latin typeface="Arial" panose="020B0604020202020204" pitchFamily="34" charset="0"/>
                <a:cs typeface="Arial" panose="020B0604020202020204" pitchFamily="34" charset="0"/>
              </a:rPr>
              <a:t>(or longer)</a:t>
            </a:r>
            <a:r>
              <a:rPr lang="en-US" sz="1400" dirty="0">
                <a:latin typeface="Arial" panose="020B0604020202020204" pitchFamily="34" charset="0"/>
                <a:cs typeface="Arial" panose="020B0604020202020204" pitchFamily="34" charset="0"/>
              </a:rPr>
              <a:t>. Can be </a:t>
            </a:r>
            <a:r>
              <a:rPr lang="en-US" sz="1400" b="1" dirty="0">
                <a:solidFill>
                  <a:srgbClr val="009A9E"/>
                </a:solidFill>
                <a:latin typeface="Arial" panose="020B0604020202020204" pitchFamily="34" charset="0"/>
                <a:cs typeface="Arial" panose="020B0604020202020204" pitchFamily="34" charset="0"/>
              </a:rPr>
              <a:t>reduced</a:t>
            </a:r>
            <a:r>
              <a:rPr lang="en-US" sz="1400" dirty="0">
                <a:latin typeface="Arial" panose="020B0604020202020204" pitchFamily="34" charset="0"/>
                <a:cs typeface="Arial" panose="020B0604020202020204" pitchFamily="34" charset="0"/>
              </a:rPr>
              <a:t>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over time or </a:t>
            </a:r>
            <a:r>
              <a:rPr lang="en-US" sz="1400" b="1" dirty="0">
                <a:solidFill>
                  <a:srgbClr val="009A9E"/>
                </a:solidFill>
                <a:latin typeface="Arial" panose="020B0604020202020204" pitchFamily="34" charset="0"/>
                <a:cs typeface="Arial" panose="020B0604020202020204" pitchFamily="34" charset="0"/>
              </a:rPr>
              <a:t>full dose </a:t>
            </a:r>
            <a:br>
              <a:rPr lang="en-US" sz="1400" b="1" dirty="0">
                <a:solidFill>
                  <a:srgbClr val="009A9E"/>
                </a:solidFill>
                <a:latin typeface="Arial" panose="020B0604020202020204" pitchFamily="34" charset="0"/>
                <a:cs typeface="Arial" panose="020B0604020202020204" pitchFamily="34" charset="0"/>
              </a:rPr>
            </a:br>
            <a:r>
              <a:rPr lang="en-US" sz="1400" b="1" dirty="0">
                <a:solidFill>
                  <a:srgbClr val="009A9E"/>
                </a:solidFill>
                <a:latin typeface="Arial" panose="020B0604020202020204" pitchFamily="34" charset="0"/>
                <a:cs typeface="Arial" panose="020B0604020202020204" pitchFamily="34" charset="0"/>
              </a:rPr>
              <a:t>maintained</a:t>
            </a:r>
          </a:p>
        </p:txBody>
      </p:sp>
      <p:pic>
        <p:nvPicPr>
          <p:cNvPr id="14" name="Picture 13">
            <a:extLst>
              <a:ext uri="{FF2B5EF4-FFF2-40B4-BE49-F238E27FC236}">
                <a16:creationId xmlns:a16="http://schemas.microsoft.com/office/drawing/2014/main" id="{41295533-6549-B040-9229-52DC661F0137}"/>
              </a:ext>
            </a:extLst>
          </p:cNvPr>
          <p:cNvPicPr>
            <a:picLocks noChangeAspect="1"/>
          </p:cNvPicPr>
          <p:nvPr/>
        </p:nvPicPr>
        <p:blipFill>
          <a:blip r:embed="rId7"/>
          <a:srcRect/>
          <a:stretch/>
        </p:blipFill>
        <p:spPr>
          <a:xfrm>
            <a:off x="4678276" y="3157264"/>
            <a:ext cx="1293042" cy="1293042"/>
          </a:xfrm>
          <a:prstGeom prst="rect">
            <a:avLst/>
          </a:prstGeom>
          <a:effectLst>
            <a:outerShdw blurRad="254000" dist="63500" dir="5400000" algn="ctr" rotWithShape="0">
              <a:srgbClr val="000000">
                <a:alpha val="20000"/>
              </a:srgbClr>
            </a:outerShdw>
          </a:effectLst>
        </p:spPr>
      </p:pic>
      <p:sp>
        <p:nvSpPr>
          <p:cNvPr id="15" name="TextBox 14">
            <a:extLst>
              <a:ext uri="{FF2B5EF4-FFF2-40B4-BE49-F238E27FC236}">
                <a16:creationId xmlns:a16="http://schemas.microsoft.com/office/drawing/2014/main" id="{319DCF7A-1888-0D41-B76A-80F4F5EA2CB9}"/>
              </a:ext>
            </a:extLst>
          </p:cNvPr>
          <p:cNvSpPr txBox="1"/>
          <p:nvPr/>
        </p:nvSpPr>
        <p:spPr>
          <a:xfrm>
            <a:off x="6078250" y="3117956"/>
            <a:ext cx="2736118" cy="1606746"/>
          </a:xfrm>
          <a:prstGeom prst="rect">
            <a:avLst/>
          </a:prstGeom>
          <a:noFill/>
        </p:spPr>
        <p:txBody>
          <a:bodyPr wrap="square" rtlCol="0" anchor="ctr">
            <a:noAutofit/>
          </a:bodyPr>
          <a:lstStyle/>
          <a:p>
            <a:pPr>
              <a:lnSpc>
                <a:spcPts val="1800"/>
              </a:lnSpc>
            </a:pPr>
            <a:r>
              <a:rPr lang="en-US" sz="1400" b="1" dirty="0">
                <a:solidFill>
                  <a:schemeClr val="accent4">
                    <a:lumMod val="75000"/>
                    <a:lumOff val="25000"/>
                  </a:schemeClr>
                </a:solidFill>
                <a:latin typeface="Arial" panose="020B0604020202020204" pitchFamily="34" charset="0"/>
                <a:cs typeface="Arial" panose="020B0604020202020204" pitchFamily="34" charset="0"/>
              </a:rPr>
              <a:t>Long term use is safe</a:t>
            </a:r>
            <a:r>
              <a:rPr lang="en-US" sz="1400" dirty="0">
                <a:solidFill>
                  <a:schemeClr val="accent4">
                    <a:lumMod val="75000"/>
                    <a:lumOff val="25000"/>
                  </a:schemeClr>
                </a:solidFill>
                <a:latin typeface="Arial" panose="020B0604020202020204" pitchFamily="34" charset="0"/>
                <a:cs typeface="Arial" panose="020B0604020202020204" pitchFamily="34" charset="0"/>
              </a:rPr>
              <a:t>. </a:t>
            </a:r>
          </a:p>
          <a:p>
            <a:pPr>
              <a:lnSpc>
                <a:spcPts val="1800"/>
              </a:lnSpc>
            </a:pPr>
            <a:r>
              <a:rPr lang="en-US" sz="1400" dirty="0">
                <a:latin typeface="Arial" panose="020B0604020202020204" pitchFamily="34" charset="0"/>
                <a:cs typeface="Arial" panose="020B0604020202020204" pitchFamily="34" charset="0"/>
              </a:rPr>
              <a:t>Many patients will benefit from use for </a:t>
            </a:r>
            <a:r>
              <a:rPr lang="en-US" sz="1400" b="1" dirty="0">
                <a:solidFill>
                  <a:schemeClr val="accent4">
                    <a:lumMod val="75000"/>
                    <a:lumOff val="25000"/>
                  </a:schemeClr>
                </a:solidFill>
                <a:latin typeface="Arial" panose="020B0604020202020204" pitchFamily="34" charset="0"/>
                <a:cs typeface="Arial" panose="020B0604020202020204" pitchFamily="34" charset="0"/>
              </a:rPr>
              <a:t>6 months or longer</a:t>
            </a:r>
            <a:r>
              <a:rPr lang="en-US" sz="1400" dirty="0">
                <a:solidFill>
                  <a:schemeClr val="accent4">
                    <a:lumMod val="75000"/>
                    <a:lumOff val="25000"/>
                  </a:schemeClr>
                </a:solidFill>
                <a:latin typeface="Arial" panose="020B0604020202020204" pitchFamily="34" charset="0"/>
                <a:cs typeface="Arial" panose="020B0604020202020204" pitchFamily="34" charset="0"/>
              </a:rPr>
              <a:t>. </a:t>
            </a:r>
          </a:p>
          <a:p>
            <a:pPr>
              <a:lnSpc>
                <a:spcPts val="1800"/>
              </a:lnSpc>
            </a:pPr>
            <a:endParaRPr lang="en-US" sz="1400" dirty="0">
              <a:solidFill>
                <a:schemeClr val="accent4">
                  <a:lumMod val="75000"/>
                  <a:lumOff val="25000"/>
                </a:schemeClr>
              </a:solidFill>
              <a:latin typeface="Arial" panose="020B0604020202020204" pitchFamily="34" charset="0"/>
              <a:cs typeface="Arial" panose="020B0604020202020204" pitchFamily="34" charset="0"/>
            </a:endParaRPr>
          </a:p>
          <a:p>
            <a:pPr>
              <a:lnSpc>
                <a:spcPts val="1800"/>
              </a:lnSpc>
            </a:pPr>
            <a:r>
              <a:rPr lang="en-US" sz="1400" b="1" dirty="0">
                <a:solidFill>
                  <a:schemeClr val="accent4">
                    <a:lumMod val="75000"/>
                    <a:lumOff val="25000"/>
                  </a:schemeClr>
                </a:solidFill>
                <a:latin typeface="Arial" panose="020B0604020202020204" pitchFamily="34" charset="0"/>
                <a:cs typeface="Arial" panose="020B0604020202020204" pitchFamily="34" charset="0"/>
              </a:rPr>
              <a:t>Vapes</a:t>
            </a:r>
            <a:r>
              <a:rPr lang="en-US" sz="1400" dirty="0">
                <a:solidFill>
                  <a:schemeClr val="accent4">
                    <a:lumMod val="75000"/>
                    <a:lumOff val="25000"/>
                  </a:schemeClr>
                </a:solidFill>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could/should be used for </a:t>
            </a:r>
            <a:r>
              <a:rPr lang="en-US" sz="1400" b="1" dirty="0">
                <a:solidFill>
                  <a:schemeClr val="accent4">
                    <a:lumMod val="75000"/>
                    <a:lumOff val="25000"/>
                  </a:schemeClr>
                </a:solidFill>
                <a:latin typeface="Arial" panose="020B0604020202020204" pitchFamily="34" charset="0"/>
                <a:cs typeface="Arial" panose="020B0604020202020204" pitchFamily="34" charset="0"/>
              </a:rPr>
              <a:t>longer than 8‒12 weeks.  </a:t>
            </a:r>
          </a:p>
        </p:txBody>
      </p:sp>
      <p:sp>
        <p:nvSpPr>
          <p:cNvPr id="10" name="Footer Placeholder 4">
            <a:extLst>
              <a:ext uri="{FF2B5EF4-FFF2-40B4-BE49-F238E27FC236}">
                <a16:creationId xmlns:a16="http://schemas.microsoft.com/office/drawing/2014/main" id="{72EA5915-8E3F-2345-118B-6FF9AAFBDA8A}"/>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948723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3"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C62991C-9530-10CD-EDE3-DBDE059AFD0B}"/>
              </a:ext>
            </a:extLst>
          </p:cNvPr>
          <p:cNvPicPr>
            <a:picLocks noChangeAspect="1"/>
          </p:cNvPicPr>
          <p:nvPr/>
        </p:nvPicPr>
        <p:blipFill>
          <a:blip r:embed="rId3"/>
          <a:srcRect/>
          <a:stretch/>
        </p:blipFill>
        <p:spPr>
          <a:xfrm>
            <a:off x="569" y="16841"/>
            <a:ext cx="9144000" cy="6858000"/>
          </a:xfrm>
          <a:prstGeom prst="rect">
            <a:avLst/>
          </a:prstGeom>
        </p:spPr>
      </p:pic>
      <p:sp>
        <p:nvSpPr>
          <p:cNvPr id="79" name="TextBox 78">
            <a:extLst>
              <a:ext uri="{FF2B5EF4-FFF2-40B4-BE49-F238E27FC236}">
                <a16:creationId xmlns:a16="http://schemas.microsoft.com/office/drawing/2014/main" id="{16BD2193-336B-3192-10F8-419BF201F4DB}"/>
              </a:ext>
            </a:extLst>
          </p:cNvPr>
          <p:cNvSpPr txBox="1"/>
          <p:nvPr/>
        </p:nvSpPr>
        <p:spPr bwMode="auto">
          <a:xfrm>
            <a:off x="9919855" y="3738101"/>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lvl="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a:pPr>
            <a:endParaRPr kumimoji="0" lang="en-US" sz="2200" b="0" i="0" u="none" strike="noStrike" kern="1200" cap="none" spc="0" normalizeH="0" baseline="0" noProof="0" dirty="0">
              <a:ln>
                <a:noFill/>
              </a:ln>
              <a:solidFill>
                <a:srgbClr val="EEAB91"/>
              </a:solidFill>
              <a:effectLst/>
              <a:uLnTx/>
              <a:uFillTx/>
              <a:latin typeface="Arial" panose="020B0604020202020204"/>
              <a:ea typeface="Geneva" pitchFamily="-109" charset="0"/>
              <a:cs typeface="Geneva" pitchFamily="-109" charset="0"/>
            </a:endParaRPr>
          </a:p>
        </p:txBody>
      </p:sp>
      <p:pic>
        <p:nvPicPr>
          <p:cNvPr id="4" name="Graphic 3">
            <a:extLst>
              <a:ext uri="{FF2B5EF4-FFF2-40B4-BE49-F238E27FC236}">
                <a16:creationId xmlns:a16="http://schemas.microsoft.com/office/drawing/2014/main" id="{A164BDFF-249C-F356-9BCB-DCE20306858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384494" y="546315"/>
            <a:ext cx="3115911" cy="5765368"/>
          </a:xfrm>
          <a:prstGeom prst="rect">
            <a:avLst/>
          </a:prstGeom>
          <a:effectLst>
            <a:outerShdw blurRad="317500" dist="76200" dir="5400000" algn="ctr" rotWithShape="0">
              <a:srgbClr val="000000">
                <a:alpha val="25000"/>
              </a:srgbClr>
            </a:outerShdw>
          </a:effectLst>
        </p:spPr>
      </p:pic>
      <p:sp>
        <p:nvSpPr>
          <p:cNvPr id="3" name="Text Placeholder 2">
            <a:extLst>
              <a:ext uri="{FF2B5EF4-FFF2-40B4-BE49-F238E27FC236}">
                <a16:creationId xmlns:a16="http://schemas.microsoft.com/office/drawing/2014/main" id="{4DD56504-0587-B9CC-8B2E-C1BB7DDF81D0}"/>
              </a:ext>
            </a:extLst>
          </p:cNvPr>
          <p:cNvSpPr txBox="1">
            <a:spLocks/>
          </p:cNvSpPr>
          <p:nvPr/>
        </p:nvSpPr>
        <p:spPr>
          <a:xfrm>
            <a:off x="571499" y="548552"/>
            <a:ext cx="4558227" cy="2998276"/>
          </a:xfrm>
          <a:prstGeom prst="rect">
            <a:avLst/>
          </a:prstGeom>
        </p:spPr>
        <p:txBody>
          <a:bodyPr lIns="91440" tIns="45720" rIns="91440" bIns="45720"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500"/>
              </a:lnSpc>
              <a:spcAft>
                <a:spcPts val="1500"/>
              </a:spcAft>
              <a:buClr>
                <a:srgbClr val="00BDFF"/>
              </a:buClr>
              <a:buNone/>
              <a:defRPr/>
            </a:pPr>
            <a:r>
              <a:rPr kumimoji="0" lang="en-US" sz="3000" b="1" i="0" u="none" strike="noStrike" kern="1200" cap="none" spc="0" normalizeH="0" baseline="0" noProof="0" dirty="0">
                <a:ln>
                  <a:noFill/>
                </a:ln>
                <a:solidFill>
                  <a:srgbClr val="FB8802"/>
                </a:solidFill>
                <a:effectLst/>
                <a:uLnTx/>
                <a:uFillTx/>
                <a:latin typeface="Arial"/>
                <a:cs typeface="Arial"/>
              </a:rPr>
              <a:t>Admission </a:t>
            </a:r>
            <a:r>
              <a:rPr lang="en-US" sz="3000" b="1" dirty="0">
                <a:solidFill>
                  <a:srgbClr val="FB8802"/>
                </a:solidFill>
                <a:latin typeface="Arial"/>
                <a:cs typeface="Arial"/>
              </a:rPr>
              <a:t>Care Bundle</a:t>
            </a:r>
            <a:endParaRPr kumimoji="0" lang="en-US" sz="2000" b="1" i="0" u="none" strike="noStrike" kern="1200" cap="none" spc="0" normalizeH="0" baseline="0" noProof="0" dirty="0">
              <a:ln>
                <a:noFill/>
              </a:ln>
              <a:solidFill>
                <a:srgbClr val="FB8802"/>
              </a:solidFill>
              <a:effectLst/>
              <a:uLnTx/>
              <a:uFillTx/>
              <a:latin typeface="Arial" panose="020B0604020202020204" pitchFamily="34" charset="0"/>
              <a:cs typeface="Arial" panose="020B0604020202020204" pitchFamily="34" charset="0"/>
            </a:endParaRPr>
          </a:p>
          <a:p>
            <a:pPr marL="0" marR="0" lvl="0" indent="0" algn="l" defTabSz="457200" rtl="0" eaLnBrk="0" fontAlgn="base" latinLnBrk="0" hangingPunct="0">
              <a:lnSpc>
                <a:spcPts val="3500"/>
              </a:lnSpc>
              <a:spcBef>
                <a:spcPts val="500"/>
              </a:spcBef>
              <a:spcAft>
                <a:spcPts val="1500"/>
              </a:spcAft>
              <a:buClr>
                <a:srgbClr val="00BDFF"/>
              </a:buClr>
              <a:buSzPct val="120000"/>
              <a:buFont typeface="Lucida Grande" panose="020B0600040502020204" pitchFamily="34" charset="0"/>
              <a:buNone/>
              <a:tabLst/>
              <a:defRPr/>
            </a:pPr>
            <a:r>
              <a:rPr kumimoji="0" lang="en-US" sz="2500" b="1" i="0" u="none" strike="noStrike" kern="1200" cap="none" spc="0" normalizeH="0" baseline="0" noProof="0" dirty="0">
                <a:ln>
                  <a:noFill/>
                </a:ln>
                <a:solidFill>
                  <a:srgbClr val="414141"/>
                </a:solidFill>
                <a:effectLst/>
                <a:uLnTx/>
                <a:uFillTx/>
                <a:latin typeface="Arial"/>
                <a:cs typeface="Arial"/>
              </a:rPr>
              <a:t>Brief Advice </a:t>
            </a:r>
            <a:br>
              <a:rPr lang="en-US" sz="2500" b="1" i="0" u="none" strike="noStrike" kern="1200" cap="none" spc="0" normalizeH="0" baseline="0" noProof="0" dirty="0">
                <a:ln>
                  <a:noFill/>
                </a:ln>
                <a:effectLst/>
                <a:uLnTx/>
                <a:uFillTx/>
                <a:latin typeface="Arial" panose="020B0604020202020204" pitchFamily="34" charset="0"/>
                <a:cs typeface="Arial" panose="020B0604020202020204" pitchFamily="34" charset="0"/>
              </a:rPr>
            </a:br>
            <a:r>
              <a:rPr kumimoji="0" lang="en-US" sz="2500" b="1" i="0" u="none" strike="noStrike" kern="1200" cap="none" spc="0" normalizeH="0" baseline="0" noProof="0" dirty="0">
                <a:ln>
                  <a:noFill/>
                </a:ln>
                <a:solidFill>
                  <a:srgbClr val="414141"/>
                </a:solidFill>
                <a:effectLst/>
                <a:uLnTx/>
                <a:uFillTx/>
                <a:latin typeface="Arial"/>
                <a:cs typeface="Arial"/>
              </a:rPr>
              <a:t>&amp; Acute Management </a:t>
            </a:r>
            <a:br>
              <a:rPr lang="en-US" sz="2500" b="1" i="0" u="none" strike="noStrike" kern="1200" cap="none" spc="0" normalizeH="0" baseline="0" noProof="0" dirty="0">
                <a:ln>
                  <a:noFill/>
                </a:ln>
                <a:effectLst/>
                <a:uLnTx/>
                <a:uFillTx/>
                <a:latin typeface="Arial" panose="020B0604020202020204" pitchFamily="34" charset="0"/>
                <a:cs typeface="Arial" panose="020B0604020202020204" pitchFamily="34" charset="0"/>
              </a:rPr>
            </a:br>
            <a:r>
              <a:rPr kumimoji="0" lang="en-US" sz="2500" b="1" i="0" u="none" strike="noStrike" kern="1200" cap="none" spc="0" normalizeH="0" baseline="0" noProof="0" dirty="0">
                <a:ln>
                  <a:noFill/>
                </a:ln>
                <a:solidFill>
                  <a:srgbClr val="414141"/>
                </a:solidFill>
                <a:effectLst/>
                <a:uLnTx/>
                <a:uFillTx/>
                <a:latin typeface="Arial"/>
                <a:cs typeface="Arial"/>
              </a:rPr>
              <a:t>of Nicotine Withdrawal</a:t>
            </a:r>
            <a:endParaRPr kumimoji="0" lang="en-US" sz="2000" b="1" i="0" u="none" strike="noStrike" kern="1200" cap="none" spc="0" normalizeH="0" baseline="0" noProof="0" dirty="0">
              <a:ln>
                <a:noFill/>
              </a:ln>
              <a:solidFill>
                <a:srgbClr val="414141"/>
              </a:solidFill>
              <a:effectLst/>
              <a:uLnTx/>
              <a:uFillTx/>
              <a:latin typeface="Arial"/>
              <a:cs typeface="Arial"/>
            </a:endParaRPr>
          </a:p>
        </p:txBody>
      </p:sp>
      <p:sp>
        <p:nvSpPr>
          <p:cNvPr id="2" name="TextBox 1">
            <a:extLst>
              <a:ext uri="{FF2B5EF4-FFF2-40B4-BE49-F238E27FC236}">
                <a16:creationId xmlns:a16="http://schemas.microsoft.com/office/drawing/2014/main" id="{ABF005FD-E6CC-30DB-4207-545CCCF9A46D}"/>
              </a:ext>
            </a:extLst>
          </p:cNvPr>
          <p:cNvSpPr txBox="1"/>
          <p:nvPr/>
        </p:nvSpPr>
        <p:spPr bwMode="auto">
          <a:xfrm>
            <a:off x="569765" y="3358330"/>
            <a:ext cx="4669275" cy="1051570"/>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spcBef>
                <a:spcPts val="500"/>
              </a:spcBef>
              <a:spcAft>
                <a:spcPts val="500"/>
              </a:spcAft>
              <a:buClr>
                <a:srgbClr val="C10C21"/>
              </a:buClr>
            </a:pPr>
            <a:r>
              <a:rPr lang="en-US" b="1" dirty="0">
                <a:solidFill>
                  <a:schemeClr val="accent6"/>
                </a:solidFill>
                <a:latin typeface="+mn-lt"/>
              </a:rPr>
              <a:t>Responsible Team:</a:t>
            </a:r>
            <a:r>
              <a:rPr lang="en-US" b="1" dirty="0">
                <a:solidFill>
                  <a:srgbClr val="EEAB91"/>
                </a:solidFill>
                <a:latin typeface="+mn-lt"/>
              </a:rPr>
              <a:t> </a:t>
            </a:r>
            <a:r>
              <a:rPr lang="en-US" b="1" dirty="0">
                <a:latin typeface="+mn-lt"/>
              </a:rPr>
              <a:t>Admitting Team</a:t>
            </a:r>
            <a:endParaRPr lang="en-US"/>
          </a:p>
          <a:p>
            <a:pPr>
              <a:spcBef>
                <a:spcPts val="500"/>
              </a:spcBef>
              <a:spcAft>
                <a:spcPts val="500"/>
              </a:spcAft>
            </a:pPr>
            <a:r>
              <a:rPr lang="en-US" b="1" dirty="0">
                <a:solidFill>
                  <a:schemeClr val="accent6"/>
                </a:solidFill>
                <a:latin typeface="+mn-lt"/>
              </a:rPr>
              <a:t>Timeframe: </a:t>
            </a:r>
            <a:r>
              <a:rPr lang="en-US" b="1" dirty="0">
                <a:latin typeface="+mn-lt"/>
              </a:rPr>
              <a:t>As soon as possible; ideally within 30 minutes</a:t>
            </a:r>
            <a:endParaRPr lang="en-US"/>
          </a:p>
        </p:txBody>
      </p:sp>
      <p:sp>
        <p:nvSpPr>
          <p:cNvPr id="6" name="TextBox 5">
            <a:extLst>
              <a:ext uri="{FF2B5EF4-FFF2-40B4-BE49-F238E27FC236}">
                <a16:creationId xmlns:a16="http://schemas.microsoft.com/office/drawing/2014/main" id="{07A9EB88-9475-DC3B-EEB8-4328943CFB83}"/>
              </a:ext>
            </a:extLst>
          </p:cNvPr>
          <p:cNvSpPr txBox="1"/>
          <p:nvPr/>
        </p:nvSpPr>
        <p:spPr bwMode="auto">
          <a:xfrm>
            <a:off x="5961666" y="2693435"/>
            <a:ext cx="2320740" cy="338554"/>
          </a:xfrm>
          <a:prstGeom prst="rect">
            <a:avLst/>
          </a:prstGeom>
          <a:solidFill>
            <a:schemeClr val="accent6">
              <a:lumMod val="20000"/>
              <a:lumOff val="80000"/>
            </a:schemeClr>
          </a:solid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spcBef>
                <a:spcPts val="500"/>
              </a:spcBef>
              <a:spcAft>
                <a:spcPts val="500"/>
              </a:spcAft>
              <a:buClr>
                <a:srgbClr val="C10C21"/>
              </a:buClr>
            </a:pPr>
            <a:r>
              <a:rPr lang="en-US" sz="1600" b="1" dirty="0">
                <a:solidFill>
                  <a:srgbClr val="C00000"/>
                </a:solidFill>
                <a:latin typeface="+mn-lt"/>
              </a:rPr>
              <a:t>(within 30 minutes)</a:t>
            </a:r>
            <a:endParaRPr lang="en-US" sz="1600" b="1" i="0" u="none" strike="noStrike" kern="1200" cap="none" spc="0" normalizeH="0" baseline="0" noProof="0" dirty="0">
              <a:ln>
                <a:noFill/>
              </a:ln>
              <a:solidFill>
                <a:srgbClr val="C00000"/>
              </a:solidFill>
              <a:effectLst/>
              <a:uLnTx/>
              <a:uFillTx/>
              <a:latin typeface="+mn-lt"/>
            </a:endParaRPr>
          </a:p>
        </p:txBody>
      </p:sp>
    </p:spTree>
    <p:extLst>
      <p:ext uri="{BB962C8B-B14F-4D97-AF65-F5344CB8AC3E}">
        <p14:creationId xmlns:p14="http://schemas.microsoft.com/office/powerpoint/2010/main" val="3991193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74282-FC5A-F59B-7401-72CD62274237}"/>
              </a:ext>
            </a:extLst>
          </p:cNvPr>
          <p:cNvSpPr>
            <a:spLocks noGrp="1"/>
          </p:cNvSpPr>
          <p:nvPr>
            <p:ph type="title"/>
          </p:nvPr>
        </p:nvSpPr>
        <p:spPr/>
        <p:txBody>
          <a:bodyPr/>
          <a:lstStyle/>
          <a:p>
            <a:r>
              <a:rPr lang="en-US" dirty="0"/>
              <a:t>Choosing the best product for your patient</a:t>
            </a:r>
          </a:p>
        </p:txBody>
      </p:sp>
      <p:sp>
        <p:nvSpPr>
          <p:cNvPr id="3" name="Text Placeholder 2">
            <a:extLst>
              <a:ext uri="{FF2B5EF4-FFF2-40B4-BE49-F238E27FC236}">
                <a16:creationId xmlns:a16="http://schemas.microsoft.com/office/drawing/2014/main" id="{8F722226-8417-305A-9C06-4BF8C1E66CCF}"/>
              </a:ext>
            </a:extLst>
          </p:cNvPr>
          <p:cNvSpPr>
            <a:spLocks noGrp="1"/>
          </p:cNvSpPr>
          <p:nvPr>
            <p:ph type="body" idx="12"/>
          </p:nvPr>
        </p:nvSpPr>
        <p:spPr>
          <a:xfrm>
            <a:off x="571500" y="1847170"/>
            <a:ext cx="7966604" cy="3929743"/>
          </a:xfrm>
        </p:spPr>
        <p:txBody>
          <a:bodyPr/>
          <a:lstStyle/>
          <a:p>
            <a:pPr marL="287655" indent="-288290">
              <a:lnSpc>
                <a:spcPts val="2000"/>
              </a:lnSpc>
              <a:spcBef>
                <a:spcPts val="0"/>
              </a:spcBef>
              <a:spcAft>
                <a:spcPts val="1200"/>
              </a:spcAft>
            </a:pPr>
            <a:r>
              <a:rPr lang="en-US" sz="1600" dirty="0">
                <a:latin typeface="Arial"/>
                <a:cs typeface="Arial"/>
              </a:rPr>
              <a:t>What you have access to (ideally all products)</a:t>
            </a:r>
            <a:endParaRPr lang="en-US" dirty="0">
              <a:latin typeface="Arial"/>
              <a:cs typeface="Arial"/>
            </a:endParaRPr>
          </a:p>
          <a:p>
            <a:pPr marL="287655" indent="-288290">
              <a:lnSpc>
                <a:spcPts val="2000"/>
              </a:lnSpc>
              <a:spcBef>
                <a:spcPts val="0"/>
              </a:spcBef>
              <a:spcAft>
                <a:spcPts val="1200"/>
              </a:spcAft>
            </a:pPr>
            <a:r>
              <a:rPr lang="en-US" sz="1600" dirty="0">
                <a:latin typeface="Arial"/>
                <a:cs typeface="Arial"/>
              </a:rPr>
              <a:t>Contraindications or sensitivities (e.g. dentures)</a:t>
            </a:r>
          </a:p>
          <a:p>
            <a:pPr marL="287655" indent="-288290">
              <a:lnSpc>
                <a:spcPts val="2000"/>
              </a:lnSpc>
              <a:spcBef>
                <a:spcPts val="0"/>
              </a:spcBef>
              <a:spcAft>
                <a:spcPts val="700"/>
              </a:spcAft>
            </a:pPr>
            <a:r>
              <a:rPr lang="en-US" sz="1600" dirty="0"/>
              <a:t>Patient needs</a:t>
            </a:r>
          </a:p>
          <a:p>
            <a:pPr marL="644525" lvl="3" indent="-285750">
              <a:lnSpc>
                <a:spcPts val="2000"/>
              </a:lnSpc>
              <a:spcBef>
                <a:spcPts val="0"/>
              </a:spcBef>
              <a:spcAft>
                <a:spcPts val="700"/>
              </a:spcAft>
              <a:buClr>
                <a:srgbClr val="009A9E"/>
              </a:buClr>
              <a:buFont typeface="Courier New" panose="02070309020205020404" pitchFamily="49" charset="0"/>
              <a:buChar char="o"/>
              <a:tabLst>
                <a:tab pos="658813" algn="l"/>
              </a:tabLst>
            </a:pPr>
            <a:r>
              <a:rPr lang="en-US" sz="1600" dirty="0">
                <a:solidFill>
                  <a:schemeClr val="accent4">
                    <a:lumMod val="75000"/>
                    <a:lumOff val="25000"/>
                  </a:schemeClr>
                </a:solidFill>
                <a:latin typeface="+mn-lt"/>
              </a:rPr>
              <a:t>Rapid relief of urges to smoke (speed of delivery)</a:t>
            </a:r>
          </a:p>
          <a:p>
            <a:pPr marL="644525" indent="-285750">
              <a:lnSpc>
                <a:spcPts val="2000"/>
              </a:lnSpc>
              <a:spcBef>
                <a:spcPts val="0"/>
              </a:spcBef>
              <a:spcAft>
                <a:spcPts val="700"/>
              </a:spcAft>
              <a:buFont typeface="Courier New" panose="02070309020205020404" pitchFamily="49" charset="0"/>
              <a:buChar char="o"/>
              <a:tabLst>
                <a:tab pos="658813" algn="l"/>
              </a:tabLst>
            </a:pPr>
            <a:r>
              <a:rPr lang="en-US" sz="1600" dirty="0">
                <a:solidFill>
                  <a:schemeClr val="accent4">
                    <a:lumMod val="75000"/>
                    <a:lumOff val="25000"/>
                  </a:schemeClr>
                </a:solidFill>
                <a:latin typeface="+mn-lt"/>
              </a:rPr>
              <a:t>Hand to mouth? </a:t>
            </a:r>
          </a:p>
          <a:p>
            <a:pPr marL="644525" indent="-285750">
              <a:lnSpc>
                <a:spcPts val="2000"/>
              </a:lnSpc>
              <a:spcBef>
                <a:spcPts val="0"/>
              </a:spcBef>
              <a:spcAft>
                <a:spcPts val="1200"/>
              </a:spcAft>
              <a:buFont typeface="Courier New" panose="02070309020205020404" pitchFamily="49" charset="0"/>
              <a:buChar char="o"/>
              <a:tabLst>
                <a:tab pos="658813" algn="l"/>
              </a:tabLst>
            </a:pPr>
            <a:r>
              <a:rPr lang="en-US" sz="1600" dirty="0">
                <a:solidFill>
                  <a:schemeClr val="accent4">
                    <a:lumMod val="75000"/>
                    <a:lumOff val="25000"/>
                  </a:schemeClr>
                </a:solidFill>
                <a:latin typeface="+mn-lt"/>
              </a:rPr>
              <a:t>Ability to use correctly</a:t>
            </a:r>
          </a:p>
          <a:p>
            <a:pPr marL="287655" indent="-288290">
              <a:lnSpc>
                <a:spcPts val="2000"/>
              </a:lnSpc>
              <a:spcBef>
                <a:spcPts val="0"/>
              </a:spcBef>
              <a:spcAft>
                <a:spcPts val="1200"/>
              </a:spcAft>
            </a:pPr>
            <a:r>
              <a:rPr lang="en-US" sz="1600" dirty="0">
                <a:latin typeface="Arial"/>
                <a:cs typeface="Arial"/>
              </a:rPr>
              <a:t>Any past experience </a:t>
            </a:r>
          </a:p>
          <a:p>
            <a:pPr>
              <a:lnSpc>
                <a:spcPts val="2000"/>
              </a:lnSpc>
              <a:spcBef>
                <a:spcPts val="0"/>
              </a:spcBef>
              <a:spcAft>
                <a:spcPts val="1200"/>
              </a:spcAft>
            </a:pPr>
            <a:r>
              <a:rPr lang="en-US" sz="1600" dirty="0">
                <a:latin typeface="Arial"/>
                <a:cs typeface="Arial"/>
              </a:rPr>
              <a:t>Patient preference </a:t>
            </a:r>
            <a:endParaRPr lang="en-US" sz="1600" dirty="0"/>
          </a:p>
          <a:p>
            <a:pPr marL="287655" indent="-288290">
              <a:lnSpc>
                <a:spcPts val="2000"/>
              </a:lnSpc>
              <a:spcBef>
                <a:spcPts val="0"/>
              </a:spcBef>
              <a:spcAft>
                <a:spcPts val="1200"/>
              </a:spcAft>
            </a:pPr>
            <a:r>
              <a:rPr lang="en-US" sz="1600" b="1" dirty="0">
                <a:solidFill>
                  <a:schemeClr val="accent4">
                    <a:lumMod val="75000"/>
                    <a:lumOff val="25000"/>
                  </a:schemeClr>
                </a:solidFill>
                <a:latin typeface="Arial"/>
                <a:cs typeface="Arial"/>
              </a:rPr>
              <a:t>Vapes most popular and may be first choice!</a:t>
            </a:r>
          </a:p>
          <a:p>
            <a:pPr marL="287655" indent="-288290">
              <a:lnSpc>
                <a:spcPts val="2000"/>
              </a:lnSpc>
              <a:spcBef>
                <a:spcPts val="0"/>
              </a:spcBef>
              <a:spcAft>
                <a:spcPts val="1200"/>
              </a:spcAft>
            </a:pPr>
            <a:r>
              <a:rPr lang="en-US" sz="1600" b="1" dirty="0">
                <a:solidFill>
                  <a:schemeClr val="accent4">
                    <a:lumMod val="75000"/>
                    <a:lumOff val="25000"/>
                  </a:schemeClr>
                </a:solidFill>
                <a:latin typeface="Arial"/>
                <a:cs typeface="Arial"/>
              </a:rPr>
              <a:t>Gum and nasal spray less likely to be used</a:t>
            </a:r>
          </a:p>
          <a:p>
            <a:pPr>
              <a:lnSpc>
                <a:spcPts val="2000"/>
              </a:lnSpc>
              <a:spcBef>
                <a:spcPts val="0"/>
              </a:spcBef>
            </a:pPr>
            <a:endParaRPr lang="en-US" dirty="0"/>
          </a:p>
        </p:txBody>
      </p:sp>
      <p:sp>
        <p:nvSpPr>
          <p:cNvPr id="8" name="Rectangle 7">
            <a:extLst>
              <a:ext uri="{FF2B5EF4-FFF2-40B4-BE49-F238E27FC236}">
                <a16:creationId xmlns:a16="http://schemas.microsoft.com/office/drawing/2014/main" id="{FDEC3F3E-57E4-C61A-8BD5-84A68AA622D2}"/>
              </a:ext>
            </a:extLst>
          </p:cNvPr>
          <p:cNvSpPr/>
          <p:nvPr/>
        </p:nvSpPr>
        <p:spPr bwMode="auto">
          <a:xfrm>
            <a:off x="6466115" y="2080533"/>
            <a:ext cx="2676500" cy="346301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7" name="Picture 6">
            <a:extLst>
              <a:ext uri="{FF2B5EF4-FFF2-40B4-BE49-F238E27FC236}">
                <a16:creationId xmlns:a16="http://schemas.microsoft.com/office/drawing/2014/main" id="{1C929CEA-6017-F6DD-CEBC-45B4CA752355}"/>
              </a:ext>
            </a:extLst>
          </p:cNvPr>
          <p:cNvPicPr>
            <a:picLocks noChangeAspect="1"/>
          </p:cNvPicPr>
          <p:nvPr/>
        </p:nvPicPr>
        <p:blipFill>
          <a:blip r:embed="rId3"/>
          <a:srcRect/>
          <a:stretch/>
        </p:blipFill>
        <p:spPr>
          <a:xfrm>
            <a:off x="6527347" y="2526860"/>
            <a:ext cx="2570364" cy="2570364"/>
          </a:xfrm>
          <a:prstGeom prst="rect">
            <a:avLst/>
          </a:prstGeom>
          <a:effectLst>
            <a:outerShdw blurRad="317500" dist="63500" dir="5400000" algn="ctr" rotWithShape="0">
              <a:srgbClr val="000000">
                <a:alpha val="35000"/>
              </a:srgbClr>
            </a:outerShdw>
          </a:effectLst>
        </p:spPr>
      </p:pic>
      <p:sp>
        <p:nvSpPr>
          <p:cNvPr id="4" name="Footer Placeholder 4">
            <a:extLst>
              <a:ext uri="{FF2B5EF4-FFF2-40B4-BE49-F238E27FC236}">
                <a16:creationId xmlns:a16="http://schemas.microsoft.com/office/drawing/2014/main" id="{8E6BB971-2580-D523-D6B9-52C835669E6D}"/>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9216656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896658" y="537619"/>
            <a:ext cx="7597685" cy="2575079"/>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3000" dirty="0">
                <a:solidFill>
                  <a:schemeClr val="accent1"/>
                </a:solidFill>
                <a:effectLst>
                  <a:outerShdw blurRad="254000" dist="63500" dir="5400000" algn="ctr" rotWithShape="0">
                    <a:srgbClr val="000000">
                      <a:alpha val="25000"/>
                    </a:srgbClr>
                  </a:outerShdw>
                </a:effectLst>
                <a:latin typeface="+mn-lt"/>
                <a:cs typeface="Segoe UI"/>
              </a:rPr>
              <a:t>Challenge #1:</a:t>
            </a:r>
          </a:p>
          <a:p>
            <a:pPr algn="ctr">
              <a:lnSpc>
                <a:spcPts val="4000"/>
              </a:lnSpc>
              <a:spcBef>
                <a:spcPts val="0"/>
              </a:spcBef>
              <a:spcAft>
                <a:spcPts val="0"/>
              </a:spcAft>
              <a:buClr>
                <a:srgbClr val="C10C21"/>
              </a:buClr>
            </a:pPr>
            <a:r>
              <a:rPr lang="en-US" sz="3000" b="1" dirty="0">
                <a:solidFill>
                  <a:schemeClr val="bg1"/>
                </a:solidFill>
                <a:effectLst>
                  <a:outerShdw blurRad="254000" dist="63500" dir="5400000" algn="ctr" rotWithShape="0">
                    <a:srgbClr val="000000">
                      <a:alpha val="25000"/>
                    </a:srgbClr>
                  </a:outerShdw>
                </a:effectLst>
                <a:latin typeface="+mn-lt"/>
                <a:cs typeface="Segoe UI"/>
              </a:rPr>
              <a:t>Delayed administration of treatment </a:t>
            </a:r>
            <a:br>
              <a:rPr lang="en-US" sz="3000" b="1" dirty="0">
                <a:solidFill>
                  <a:schemeClr val="bg1"/>
                </a:solidFill>
                <a:effectLst>
                  <a:outerShdw blurRad="254000" dist="63500" dir="5400000" algn="ctr" rotWithShape="0">
                    <a:srgbClr val="000000">
                      <a:alpha val="25000"/>
                    </a:srgbClr>
                  </a:outerShdw>
                </a:effectLst>
                <a:latin typeface="+mn-lt"/>
                <a:cs typeface="Segoe UI"/>
              </a:rPr>
            </a:br>
            <a:endParaRPr lang="en-US" sz="3000" b="1" dirty="0">
              <a:solidFill>
                <a:schemeClr val="bg1"/>
              </a:solidFill>
              <a:effectLst>
                <a:outerShdw blurRad="254000" dist="63500" dir="5400000" algn="ctr" rotWithShape="0">
                  <a:srgbClr val="000000">
                    <a:alpha val="25000"/>
                  </a:srgbClr>
                </a:outerShdw>
              </a:effectLst>
              <a:latin typeface="+mn-lt"/>
              <a:cs typeface="Segoe UI"/>
            </a:endParaRPr>
          </a:p>
        </p:txBody>
      </p:sp>
      <p:sp>
        <p:nvSpPr>
          <p:cNvPr id="5" name="TextBox 4">
            <a:extLst>
              <a:ext uri="{FF2B5EF4-FFF2-40B4-BE49-F238E27FC236}">
                <a16:creationId xmlns:a16="http://schemas.microsoft.com/office/drawing/2014/main" id="{387231AF-8C46-BF56-2FA8-1EEDB26A2F86}"/>
              </a:ext>
            </a:extLst>
          </p:cNvPr>
          <p:cNvSpPr txBox="1"/>
          <p:nvPr/>
        </p:nvSpPr>
        <p:spPr bwMode="auto">
          <a:xfrm>
            <a:off x="1044170" y="2935812"/>
            <a:ext cx="7597685" cy="2174825"/>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2200" b="1" dirty="0">
                <a:solidFill>
                  <a:schemeClr val="accent1"/>
                </a:solidFill>
                <a:effectLst>
                  <a:glow>
                    <a:schemeClr val="bg1">
                      <a:alpha val="70000"/>
                    </a:schemeClr>
                  </a:glow>
                  <a:outerShdw blurRad="254000" dist="38100" dir="5400000" algn="ctr" rotWithShape="0">
                    <a:srgbClr val="000000">
                      <a:alpha val="25000"/>
                    </a:srgbClr>
                  </a:outerShdw>
                </a:effectLst>
                <a:latin typeface="Arial"/>
                <a:cs typeface="Arial"/>
              </a:rPr>
              <a:t>Principle: </a:t>
            </a:r>
            <a:r>
              <a:rPr lang="en-CA" sz="2400" dirty="0">
                <a:solidFill>
                  <a:schemeClr val="bg1"/>
                </a:solidFill>
              </a:rPr>
              <a:t>Patients need to be treated on arrival before the admission process is started. </a:t>
            </a:r>
          </a:p>
          <a:p>
            <a:endParaRPr lang="en-CA" sz="2400" dirty="0">
              <a:solidFill>
                <a:schemeClr val="bg1"/>
              </a:solidFill>
            </a:endParaRPr>
          </a:p>
          <a:p>
            <a:r>
              <a:rPr lang="en-CA" sz="2400" dirty="0">
                <a:solidFill>
                  <a:schemeClr val="bg1"/>
                </a:solidFill>
              </a:rPr>
              <a:t>Remember, you are not giving a new drug to the patient who smokes ‒ most have been using this drug since they were children.</a:t>
            </a:r>
          </a:p>
          <a:p>
            <a:pPr algn="ctr">
              <a:lnSpc>
                <a:spcPts val="3000"/>
              </a:lnSpc>
              <a:spcBef>
                <a:spcPts val="0"/>
              </a:spcBef>
              <a:spcAft>
                <a:spcPts val="0"/>
              </a:spcAft>
              <a:buClr>
                <a:srgbClr val="C10C21"/>
              </a:buClr>
            </a:pPr>
            <a:endParaRPr lang="en-US" sz="2200" b="1" dirty="0">
              <a:solidFill>
                <a:schemeClr val="bg1"/>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3446883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862645" y="149319"/>
            <a:ext cx="7597685" cy="2575079"/>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3000" dirty="0">
                <a:solidFill>
                  <a:schemeClr val="accent1"/>
                </a:solidFill>
                <a:effectLst>
                  <a:outerShdw blurRad="254000" dist="63500" dir="5400000" algn="ctr" rotWithShape="0">
                    <a:srgbClr val="000000">
                      <a:alpha val="25000"/>
                    </a:srgbClr>
                  </a:outerShdw>
                </a:effectLst>
                <a:latin typeface="+mn-lt"/>
                <a:cs typeface="Segoe UI"/>
              </a:rPr>
              <a:t>Challenge #2:</a:t>
            </a:r>
            <a:br>
              <a:rPr lang="en-US" sz="3000" b="1" dirty="0">
                <a:solidFill>
                  <a:schemeClr val="bg1"/>
                </a:solidFill>
                <a:effectLst>
                  <a:outerShdw blurRad="254000" dist="63500" dir="5400000" algn="ctr" rotWithShape="0">
                    <a:srgbClr val="000000">
                      <a:alpha val="25000"/>
                    </a:srgbClr>
                  </a:outerShdw>
                </a:effectLst>
                <a:latin typeface="+mn-lt"/>
                <a:cs typeface="Segoe UI"/>
              </a:rPr>
            </a:br>
            <a:r>
              <a:rPr lang="en-US" sz="3000" b="1" dirty="0">
                <a:solidFill>
                  <a:schemeClr val="bg1"/>
                </a:solidFill>
                <a:effectLst>
                  <a:outerShdw blurRad="254000" dist="63500" dir="5400000" algn="ctr" rotWithShape="0">
                    <a:srgbClr val="000000">
                      <a:alpha val="25000"/>
                    </a:srgbClr>
                  </a:outerShdw>
                </a:effectLst>
                <a:latin typeface="+mn-lt"/>
                <a:cs typeface="Segoe UI"/>
              </a:rPr>
              <a:t>People do not use correct technique</a:t>
            </a:r>
          </a:p>
          <a:p>
            <a:pPr algn="ctr">
              <a:lnSpc>
                <a:spcPts val="4000"/>
              </a:lnSpc>
              <a:spcBef>
                <a:spcPts val="0"/>
              </a:spcBef>
              <a:spcAft>
                <a:spcPts val="0"/>
              </a:spcAft>
              <a:buClr>
                <a:srgbClr val="C10C21"/>
              </a:buClr>
            </a:pPr>
            <a:endParaRPr lang="en-US" sz="3000" b="1" dirty="0">
              <a:solidFill>
                <a:schemeClr val="bg1"/>
              </a:solidFill>
              <a:effectLst>
                <a:outerShdw blurRad="254000" dist="63500" dir="5400000" algn="ctr" rotWithShape="0">
                  <a:srgbClr val="000000">
                    <a:alpha val="25000"/>
                  </a:srgbClr>
                </a:outerShdw>
              </a:effectLst>
              <a:latin typeface="+mn-lt"/>
              <a:cs typeface="Segoe UI"/>
            </a:endParaRPr>
          </a:p>
        </p:txBody>
      </p:sp>
      <p:sp>
        <p:nvSpPr>
          <p:cNvPr id="5" name="TextBox 4">
            <a:extLst>
              <a:ext uri="{FF2B5EF4-FFF2-40B4-BE49-F238E27FC236}">
                <a16:creationId xmlns:a16="http://schemas.microsoft.com/office/drawing/2014/main" id="{387231AF-8C46-BF56-2FA8-1EEDB26A2F86}"/>
              </a:ext>
            </a:extLst>
          </p:cNvPr>
          <p:cNvSpPr txBox="1"/>
          <p:nvPr/>
        </p:nvSpPr>
        <p:spPr bwMode="auto">
          <a:xfrm>
            <a:off x="921842" y="2107230"/>
            <a:ext cx="7597685" cy="1769735"/>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3000"/>
              </a:lnSpc>
              <a:spcBef>
                <a:spcPts val="0"/>
              </a:spcBef>
              <a:spcAft>
                <a:spcPts val="0"/>
              </a:spcAft>
              <a:buClr>
                <a:srgbClr val="C10C21"/>
              </a:buClr>
            </a:pPr>
            <a:r>
              <a:rPr lang="en-US" sz="2200" b="1" dirty="0">
                <a:solidFill>
                  <a:schemeClr val="accent3"/>
                </a:solidFill>
                <a:effectLst>
                  <a:glow>
                    <a:schemeClr val="bg1">
                      <a:alpha val="70000"/>
                    </a:schemeClr>
                  </a:glow>
                  <a:outerShdw blurRad="254000" dist="38100" dir="5400000" algn="ctr" rotWithShape="0">
                    <a:srgbClr val="000000">
                      <a:alpha val="25000"/>
                    </a:srgbClr>
                  </a:outerShdw>
                </a:effectLst>
                <a:latin typeface="Arial"/>
                <a:cs typeface="Arial"/>
              </a:rPr>
              <a:t>Principle:</a:t>
            </a:r>
            <a:r>
              <a:rPr lang="en-US" sz="2200" b="1"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 </a:t>
            </a:r>
            <a:r>
              <a:rPr lang="en-US" sz="2200"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Demonstrate correct use, have patient demonstrate, and provide regular prompts.</a:t>
            </a:r>
            <a:endParaRPr lang="en-US" sz="2200" b="1" dirty="0">
              <a:solidFill>
                <a:schemeClr val="bg1"/>
              </a:solidFill>
              <a:effectLst>
                <a:outerShdw blurRad="254000" dist="63500" dir="5400000" algn="ctr" rotWithShape="0">
                  <a:srgbClr val="000000">
                    <a:alpha val="25000"/>
                  </a:srgbClr>
                </a:outerShdw>
              </a:effectLst>
              <a:latin typeface="+mn-lt"/>
              <a:cs typeface="Segoe UI"/>
            </a:endParaRPr>
          </a:p>
        </p:txBody>
      </p:sp>
      <p:sp>
        <p:nvSpPr>
          <p:cNvPr id="3" name="TextBox 4">
            <a:extLst>
              <a:ext uri="{FF2B5EF4-FFF2-40B4-BE49-F238E27FC236}">
                <a16:creationId xmlns:a16="http://schemas.microsoft.com/office/drawing/2014/main" id="{387231AF-8C46-BF56-2FA8-1EEDB26A2F86}"/>
              </a:ext>
            </a:extLst>
          </p:cNvPr>
          <p:cNvSpPr txBox="1"/>
          <p:nvPr/>
        </p:nvSpPr>
        <p:spPr bwMode="auto">
          <a:xfrm>
            <a:off x="651540" y="3880981"/>
            <a:ext cx="7605820" cy="1769735"/>
          </a:xfrm>
          <a:prstGeom prst="rect">
            <a:avLst/>
          </a:prstGeom>
          <a:noFill/>
          <a:ln w="9525">
            <a:noFill/>
            <a:miter lim="800000"/>
            <a:headEnd/>
            <a:tailEnd/>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lgn="ctr">
              <a:lnSpc>
                <a:spcPts val="3000"/>
              </a:lnSpc>
              <a:spcBef>
                <a:spcPts val="0"/>
              </a:spcBef>
              <a:spcAft>
                <a:spcPts val="0"/>
              </a:spcAft>
              <a:buClr>
                <a:srgbClr val="C10C21"/>
              </a:buClr>
            </a:pPr>
            <a:r>
              <a:rPr lang="en-US" sz="2200" b="1" dirty="0">
                <a:solidFill>
                  <a:schemeClr val="accent1"/>
                </a:solidFill>
                <a:effectLst>
                  <a:glow>
                    <a:schemeClr val="bg1">
                      <a:alpha val="70000"/>
                    </a:schemeClr>
                  </a:glow>
                  <a:outerShdw blurRad="254000" dist="38100" dir="5400000" algn="ctr" rotWithShape="0">
                    <a:srgbClr val="000000">
                      <a:alpha val="25000"/>
                    </a:srgbClr>
                  </a:outerShdw>
                </a:effectLst>
                <a:latin typeface="Arial"/>
                <a:cs typeface="Arial"/>
              </a:rPr>
              <a:t>Principle</a:t>
            </a:r>
            <a:r>
              <a:rPr lang="en-US" sz="2200" b="1" dirty="0">
                <a:solidFill>
                  <a:schemeClr val="accent1"/>
                </a:solidFill>
                <a:effectLst>
                  <a:glow>
                    <a:srgbClr val="FFFFFF">
                      <a:alpha val="70000"/>
                    </a:srgbClr>
                  </a:glow>
                  <a:outerShdw blurRad="254000" dist="38100" dir="5400000" algn="ctr" rotWithShape="0">
                    <a:srgbClr val="000000">
                      <a:alpha val="25000"/>
                    </a:srgbClr>
                  </a:outerShdw>
                </a:effectLst>
                <a:latin typeface="+mn-lt"/>
                <a:cs typeface="Arial"/>
              </a:rPr>
              <a:t>: </a:t>
            </a:r>
            <a:r>
              <a:rPr lang="en-US" sz="2200" dirty="0">
                <a:solidFill>
                  <a:schemeClr val="bg1"/>
                </a:solidFill>
                <a:effectLst>
                  <a:glow>
                    <a:srgbClr val="FFFFFF">
                      <a:alpha val="70000"/>
                    </a:srgbClr>
                  </a:glow>
                  <a:outerShdw blurRad="254000" dist="38100" dir="5400000" algn="ctr" rotWithShape="0">
                    <a:srgbClr val="000000">
                      <a:alpha val="25000"/>
                    </a:srgbClr>
                  </a:outerShdw>
                </a:effectLst>
                <a:latin typeface="+mn-lt"/>
                <a:cs typeface="Arial"/>
              </a:rPr>
              <a:t>Use NRT/nicotine vape regularly before withdrawal symptoms and urges to smoke become problematic AND as</a:t>
            </a:r>
            <a:r>
              <a:rPr lang="en-US" sz="2200" dirty="0">
                <a:solidFill>
                  <a:schemeClr val="bg1"/>
                </a:solidFill>
                <a:effectLst>
                  <a:glow>
                    <a:srgbClr val="FFFFFF">
                      <a:alpha val="70000"/>
                    </a:srgbClr>
                  </a:glow>
                  <a:outerShdw blurRad="254000" dist="38100" dir="5400000" algn="ctr" rotWithShape="0">
                    <a:srgbClr val="000000">
                      <a:alpha val="25000"/>
                    </a:srgbClr>
                  </a:outerShdw>
                </a:effectLst>
                <a:latin typeface="Arial"/>
                <a:cs typeface="Arial"/>
              </a:rPr>
              <a:t> needed to address 'breakthrough' urges to smoke.</a:t>
            </a:r>
            <a:endParaRPr lang="en-US" dirty="0">
              <a:solidFill>
                <a:schemeClr val="bg1"/>
              </a:solidFill>
              <a:cs typeface="Arial"/>
            </a:endParaRPr>
          </a:p>
          <a:p>
            <a:pPr algn="ctr">
              <a:lnSpc>
                <a:spcPts val="3000"/>
              </a:lnSpc>
              <a:spcBef>
                <a:spcPts val="0"/>
              </a:spcBef>
              <a:spcAft>
                <a:spcPts val="0"/>
              </a:spcAft>
            </a:pPr>
            <a:endParaRPr lang="en-US" sz="2200" dirty="0">
              <a:solidFill>
                <a:schemeClr val="bg1"/>
              </a:solidFill>
              <a:effectLst>
                <a:glow>
                  <a:srgbClr val="FFFFFF">
                    <a:alpha val="70000"/>
                  </a:srgbClr>
                </a:glow>
                <a:outerShdw blurRad="254000" dist="38100" dir="5400000" algn="ctr" rotWithShape="0">
                  <a:srgbClr val="000000">
                    <a:alpha val="25000"/>
                  </a:srgbClr>
                </a:outerShdw>
              </a:effectLst>
              <a:latin typeface="+mn-lt"/>
              <a:cs typeface="Arial"/>
            </a:endParaRPr>
          </a:p>
        </p:txBody>
      </p:sp>
    </p:spTree>
    <p:extLst>
      <p:ext uri="{BB962C8B-B14F-4D97-AF65-F5344CB8AC3E}">
        <p14:creationId xmlns:p14="http://schemas.microsoft.com/office/powerpoint/2010/main" val="2529191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8" y="1309024"/>
            <a:ext cx="7597685" cy="2575079"/>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3000" dirty="0">
                <a:solidFill>
                  <a:schemeClr val="accent1"/>
                </a:solidFill>
                <a:effectLst>
                  <a:outerShdw blurRad="254000" dist="63500" dir="5400000" algn="ctr" rotWithShape="0">
                    <a:srgbClr val="000000">
                      <a:alpha val="25000"/>
                    </a:srgbClr>
                  </a:outerShdw>
                </a:effectLst>
                <a:latin typeface="+mn-lt"/>
                <a:cs typeface="Segoe UI"/>
              </a:rPr>
              <a:t>Challenge #3:</a:t>
            </a:r>
            <a:br>
              <a:rPr lang="en-US" sz="3000" b="1" dirty="0">
                <a:solidFill>
                  <a:schemeClr val="bg1"/>
                </a:solidFill>
                <a:effectLst>
                  <a:outerShdw blurRad="254000" dist="63500" dir="5400000" algn="ctr" rotWithShape="0">
                    <a:srgbClr val="000000">
                      <a:alpha val="25000"/>
                    </a:srgbClr>
                  </a:outerShdw>
                </a:effectLst>
                <a:latin typeface="+mn-lt"/>
                <a:cs typeface="Segoe UI"/>
              </a:rPr>
            </a:br>
            <a:r>
              <a:rPr lang="en-US" sz="3000" b="1" dirty="0">
                <a:solidFill>
                  <a:schemeClr val="bg1"/>
                </a:solidFill>
                <a:effectLst>
                  <a:outerShdw blurRad="254000" dist="63500" dir="5400000" algn="ctr" rotWithShape="0">
                    <a:srgbClr val="000000">
                      <a:alpha val="25000"/>
                    </a:srgbClr>
                  </a:outerShdw>
                </a:effectLst>
                <a:latin typeface="+mn-lt"/>
                <a:cs typeface="Segoe UI"/>
              </a:rPr>
              <a:t>People do not use enough nicotine for long enough</a:t>
            </a:r>
          </a:p>
          <a:p>
            <a:pPr algn="ctr">
              <a:lnSpc>
                <a:spcPts val="4000"/>
              </a:lnSpc>
              <a:spcBef>
                <a:spcPts val="0"/>
              </a:spcBef>
              <a:spcAft>
                <a:spcPts val="0"/>
              </a:spcAft>
              <a:buClr>
                <a:srgbClr val="C10C21"/>
              </a:buClr>
            </a:pPr>
            <a:endParaRPr lang="en-US" sz="3000" b="1" dirty="0">
              <a:solidFill>
                <a:schemeClr val="bg1"/>
              </a:solidFill>
              <a:effectLst>
                <a:outerShdw blurRad="254000" dist="63500" dir="5400000" algn="ctr" rotWithShape="0">
                  <a:srgbClr val="000000">
                    <a:alpha val="25000"/>
                  </a:srgbClr>
                </a:outerShdw>
              </a:effectLst>
              <a:latin typeface="+mn-lt"/>
              <a:cs typeface="Segoe UI"/>
            </a:endParaRPr>
          </a:p>
        </p:txBody>
      </p:sp>
      <p:sp>
        <p:nvSpPr>
          <p:cNvPr id="5" name="TextBox 4">
            <a:extLst>
              <a:ext uri="{FF2B5EF4-FFF2-40B4-BE49-F238E27FC236}">
                <a16:creationId xmlns:a16="http://schemas.microsoft.com/office/drawing/2014/main" id="{387231AF-8C46-BF56-2FA8-1EEDB26A2F86}"/>
              </a:ext>
            </a:extLst>
          </p:cNvPr>
          <p:cNvSpPr txBox="1"/>
          <p:nvPr/>
        </p:nvSpPr>
        <p:spPr bwMode="auto">
          <a:xfrm>
            <a:off x="773158" y="3674720"/>
            <a:ext cx="7597685" cy="1769735"/>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3000"/>
              </a:lnSpc>
              <a:spcBef>
                <a:spcPts val="0"/>
              </a:spcBef>
              <a:spcAft>
                <a:spcPts val="0"/>
              </a:spcAft>
              <a:buClr>
                <a:srgbClr val="C10C21"/>
              </a:buClr>
            </a:pPr>
            <a:r>
              <a:rPr lang="en-US" sz="2200" b="1" dirty="0">
                <a:solidFill>
                  <a:schemeClr val="accent3"/>
                </a:solidFill>
                <a:effectLst>
                  <a:glow>
                    <a:schemeClr val="bg1">
                      <a:alpha val="70000"/>
                    </a:schemeClr>
                  </a:glow>
                  <a:outerShdw blurRad="254000" dist="38100" dir="5400000" algn="ctr" rotWithShape="0">
                    <a:srgbClr val="000000">
                      <a:alpha val="25000"/>
                    </a:srgbClr>
                  </a:outerShdw>
                </a:effectLst>
                <a:latin typeface="Arial"/>
                <a:cs typeface="Arial"/>
              </a:rPr>
              <a:t>Principle:</a:t>
            </a:r>
            <a:r>
              <a:rPr lang="en-US" sz="2200" b="1"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 </a:t>
            </a:r>
            <a:r>
              <a:rPr lang="en-US" sz="2200"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Use as much as you need </a:t>
            </a:r>
            <a:br>
              <a:rPr lang="en-US" sz="2200" dirty="0">
                <a:solidFill>
                  <a:schemeClr val="bg1"/>
                </a:solidFill>
                <a:effectLst>
                  <a:glow>
                    <a:schemeClr val="bg1">
                      <a:alpha val="70000"/>
                    </a:schemeClr>
                  </a:glow>
                  <a:outerShdw blurRad="254000" dist="38100" dir="5400000" algn="ctr" rotWithShape="0">
                    <a:srgbClr val="000000">
                      <a:alpha val="25000"/>
                    </a:srgbClr>
                  </a:outerShdw>
                </a:effectLst>
              </a:rPr>
            </a:br>
            <a:r>
              <a:rPr lang="en-US" sz="2200"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for as long as you need to manage </a:t>
            </a:r>
            <a:br>
              <a:rPr lang="en-US" sz="2200" dirty="0">
                <a:solidFill>
                  <a:schemeClr val="bg1"/>
                </a:solidFill>
                <a:effectLst>
                  <a:glow>
                    <a:schemeClr val="bg1">
                      <a:alpha val="70000"/>
                    </a:schemeClr>
                  </a:glow>
                  <a:outerShdw blurRad="254000" dist="38100" dir="5400000" algn="ctr" rotWithShape="0">
                    <a:srgbClr val="000000">
                      <a:alpha val="25000"/>
                    </a:srgbClr>
                  </a:outerShdw>
                </a:effectLst>
              </a:rPr>
            </a:br>
            <a:r>
              <a:rPr lang="en-US" sz="2200"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withdrawal and urges to smoke</a:t>
            </a:r>
            <a:endParaRPr lang="en-US" sz="2200" b="1" dirty="0">
              <a:solidFill>
                <a:schemeClr val="bg1"/>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3399631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3">
            <a:extLst>
              <a:ext uri="{FF2B5EF4-FFF2-40B4-BE49-F238E27FC236}">
                <a16:creationId xmlns:a16="http://schemas.microsoft.com/office/drawing/2014/main" id="{9D6CE07C-B426-3626-E124-9452CF5342B8}"/>
              </a:ext>
            </a:extLst>
          </p:cNvPr>
          <p:cNvSpPr txBox="1">
            <a:spLocks/>
          </p:cNvSpPr>
          <p:nvPr/>
        </p:nvSpPr>
        <p:spPr bwMode="auto">
          <a:xfrm>
            <a:off x="3373521" y="1727323"/>
            <a:ext cx="2326238" cy="4286105"/>
          </a:xfrm>
          <a:prstGeom prst="rect">
            <a:avLst/>
          </a:prstGeom>
          <a:gradFill>
            <a:gsLst>
              <a:gs pos="0">
                <a:schemeClr val="accent1"/>
              </a:gs>
              <a:gs pos="100000">
                <a:schemeClr val="accent5"/>
              </a:gs>
            </a:gsLst>
            <a:lin ang="5400000" scaled="0"/>
          </a:gradFill>
          <a:ln w="9525">
            <a:noFill/>
            <a:miter lim="800000"/>
            <a:headEnd/>
            <a:tailEnd/>
          </a:ln>
          <a:effectLst/>
        </p:spPr>
        <p:txBody>
          <a:bodyPr vert="horz" wrap="square" lIns="251999" tIns="324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600"/>
              </a:spcBef>
              <a:spcAft>
                <a:spcPts val="1500"/>
              </a:spcAft>
              <a:buNone/>
            </a:pPr>
            <a:r>
              <a:rPr lang="en-US" sz="2000" b="1" dirty="0">
                <a:solidFill>
                  <a:schemeClr val="accent2"/>
                </a:solidFill>
                <a:latin typeface="Arial" panose="020B0604020202020204" pitchFamily="34" charset="0"/>
                <a:cs typeface="Arial" panose="020B0604020202020204" pitchFamily="34" charset="0"/>
              </a:rPr>
              <a:t>People with </a:t>
            </a:r>
            <a:br>
              <a:rPr lang="en-US" sz="2000" b="1" dirty="0">
                <a:solidFill>
                  <a:schemeClr val="accent2"/>
                </a:solidFill>
                <a:latin typeface="Arial" panose="020B0604020202020204" pitchFamily="34" charset="0"/>
                <a:cs typeface="Arial" panose="020B0604020202020204" pitchFamily="34" charset="0"/>
              </a:rPr>
            </a:br>
            <a:r>
              <a:rPr lang="en-US" sz="2000" b="1" dirty="0">
                <a:solidFill>
                  <a:schemeClr val="accent2"/>
                </a:solidFill>
                <a:latin typeface="Arial" panose="020B0604020202020204" pitchFamily="34" charset="0"/>
                <a:cs typeface="Arial" panose="020B0604020202020204" pitchFamily="34" charset="0"/>
              </a:rPr>
              <a:t>SMI often:</a:t>
            </a:r>
            <a:r>
              <a:rPr lang="en-US" dirty="0">
                <a:solidFill>
                  <a:schemeClr val="bg1"/>
                </a:solidFill>
                <a:latin typeface="Arial" panose="020B0604020202020204" pitchFamily="34" charset="0"/>
                <a:cs typeface="Arial" panose="020B0604020202020204" pitchFamily="34" charset="0"/>
              </a:rPr>
              <a:t> </a:t>
            </a:r>
          </a:p>
          <a:p>
            <a:pPr marL="0" indent="0" algn="ctr">
              <a:lnSpc>
                <a:spcPts val="2000"/>
              </a:lnSpc>
              <a:spcBef>
                <a:spcPts val="0"/>
              </a:spcBef>
              <a:spcAft>
                <a:spcPts val="1500"/>
              </a:spcAft>
              <a:buNone/>
            </a:pPr>
            <a:r>
              <a:rPr lang="en-US" sz="1600" dirty="0">
                <a:solidFill>
                  <a:schemeClr val="bg1"/>
                </a:solidFill>
                <a:latin typeface="Arial"/>
                <a:cs typeface="Arial"/>
              </a:rPr>
              <a:t>More dependent </a:t>
            </a:r>
            <a:br>
              <a:rPr lang="en-US" sz="1600" dirty="0">
                <a:latin typeface="Arial" panose="020B0604020202020204" pitchFamily="34" charset="0"/>
                <a:cs typeface="Arial" panose="020B0604020202020204" pitchFamily="34" charset="0"/>
              </a:rPr>
            </a:br>
            <a:r>
              <a:rPr lang="en-US" sz="1600" dirty="0">
                <a:solidFill>
                  <a:schemeClr val="bg1"/>
                </a:solidFill>
                <a:latin typeface="Arial"/>
                <a:cs typeface="Arial"/>
              </a:rPr>
              <a:t>= More nicotine </a:t>
            </a:r>
            <a:endParaRPr lang="en-US" sz="1600" dirty="0">
              <a:solidFill>
                <a:schemeClr val="bg1"/>
              </a:solidFill>
              <a:latin typeface="Arial" panose="020B0604020202020204" pitchFamily="34" charset="0"/>
              <a:cs typeface="Arial" panose="020B0604020202020204" pitchFamily="34" charset="0"/>
            </a:endParaRPr>
          </a:p>
          <a:p>
            <a:pPr marL="0" indent="0" algn="ctr">
              <a:lnSpc>
                <a:spcPts val="2000"/>
              </a:lnSpc>
              <a:spcBef>
                <a:spcPts val="0"/>
              </a:spcBef>
              <a:spcAft>
                <a:spcPts val="1500"/>
              </a:spcAft>
              <a:buNone/>
            </a:pPr>
            <a:r>
              <a:rPr lang="en-US" sz="1600" dirty="0">
                <a:solidFill>
                  <a:schemeClr val="bg1"/>
                </a:solidFill>
                <a:latin typeface="Arial"/>
                <a:cs typeface="Arial"/>
              </a:rPr>
              <a:t>Extended use </a:t>
            </a:r>
            <a:br>
              <a:rPr lang="en-US" sz="1600" dirty="0">
                <a:latin typeface="Arial" panose="020B0604020202020204" pitchFamily="34" charset="0"/>
                <a:cs typeface="Arial" panose="020B0604020202020204" pitchFamily="34" charset="0"/>
              </a:rPr>
            </a:br>
            <a:r>
              <a:rPr lang="en-US" sz="1600" dirty="0">
                <a:solidFill>
                  <a:schemeClr val="bg1"/>
                </a:solidFill>
                <a:latin typeface="Arial"/>
                <a:cs typeface="Arial"/>
              </a:rPr>
              <a:t>of therapy </a:t>
            </a:r>
            <a:br>
              <a:rPr lang="en-US" sz="1600" dirty="0">
                <a:latin typeface="Arial" panose="020B0604020202020204" pitchFamily="34" charset="0"/>
                <a:cs typeface="Arial" panose="020B0604020202020204" pitchFamily="34" charset="0"/>
              </a:rPr>
            </a:br>
            <a:r>
              <a:rPr lang="en-US" sz="1600" dirty="0">
                <a:solidFill>
                  <a:schemeClr val="bg1"/>
                </a:solidFill>
                <a:latin typeface="Arial"/>
                <a:cs typeface="Arial"/>
              </a:rPr>
              <a:t>(beyond 8 to</a:t>
            </a:r>
            <a:br>
              <a:rPr lang="en-US" sz="1600" dirty="0">
                <a:latin typeface="Arial" panose="020B0604020202020204" pitchFamily="34" charset="0"/>
                <a:cs typeface="Arial" panose="020B0604020202020204" pitchFamily="34" charset="0"/>
              </a:rPr>
            </a:br>
            <a:r>
              <a:rPr lang="en-US" sz="1600" dirty="0">
                <a:solidFill>
                  <a:schemeClr val="bg1"/>
                </a:solidFill>
                <a:latin typeface="Arial"/>
                <a:cs typeface="Arial"/>
              </a:rPr>
              <a:t>12 weeks</a:t>
            </a:r>
            <a:r>
              <a:rPr lang="en-US" sz="1700" dirty="0">
                <a:solidFill>
                  <a:schemeClr val="bg1"/>
                </a:solidFill>
                <a:latin typeface="Arial"/>
                <a:cs typeface="Arial"/>
              </a:rPr>
              <a:t>)</a:t>
            </a:r>
          </a:p>
        </p:txBody>
      </p:sp>
      <p:sp>
        <p:nvSpPr>
          <p:cNvPr id="4" name="2">
            <a:extLst>
              <a:ext uri="{FF2B5EF4-FFF2-40B4-BE49-F238E27FC236}">
                <a16:creationId xmlns:a16="http://schemas.microsoft.com/office/drawing/2014/main" id="{E9C9D602-5D30-908C-3F73-84167B43891E}"/>
              </a:ext>
            </a:extLst>
          </p:cNvPr>
          <p:cNvSpPr txBox="1">
            <a:spLocks/>
          </p:cNvSpPr>
          <p:nvPr/>
        </p:nvSpPr>
        <p:spPr bwMode="auto">
          <a:xfrm>
            <a:off x="6075036" y="1734697"/>
            <a:ext cx="2469145" cy="4286106"/>
          </a:xfrm>
          <a:prstGeom prst="rect">
            <a:avLst/>
          </a:prstGeom>
          <a:solidFill>
            <a:schemeClr val="bg2">
              <a:lumMod val="95000"/>
            </a:schemeClr>
          </a:solidFill>
          <a:ln w="9525">
            <a:noFill/>
            <a:miter lim="800000"/>
            <a:headEnd/>
            <a:tailEnd/>
          </a:ln>
          <a:effectLst/>
        </p:spPr>
        <p:txBody>
          <a:bodyPr vert="horz" wrap="square" lIns="251999" tIns="324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600"/>
              </a:spcBef>
              <a:spcAft>
                <a:spcPts val="1500"/>
              </a:spcAft>
              <a:buNone/>
            </a:pPr>
            <a:r>
              <a:rPr lang="en-US" sz="2000" b="1" dirty="0">
                <a:solidFill>
                  <a:schemeClr val="accent2"/>
                </a:solidFill>
                <a:latin typeface="Arial"/>
                <a:cs typeface="Arial"/>
              </a:rPr>
              <a:t>Our goal:</a:t>
            </a:r>
            <a:r>
              <a:rPr lang="en-US" sz="2000" b="1" dirty="0">
                <a:solidFill>
                  <a:schemeClr val="bg1"/>
                </a:solidFill>
                <a:latin typeface="Arial"/>
                <a:cs typeface="Arial"/>
              </a:rPr>
              <a:t> </a:t>
            </a:r>
            <a:endParaRPr lang="en-US" sz="2000" b="1" dirty="0">
              <a:solidFill>
                <a:schemeClr val="bg1"/>
              </a:solidFill>
              <a:latin typeface="Arial" panose="020B0604020202020204" pitchFamily="34" charset="0"/>
              <a:cs typeface="Arial" panose="020B0604020202020204" pitchFamily="34" charset="0"/>
            </a:endParaRPr>
          </a:p>
          <a:p>
            <a:pPr marL="0" indent="0" algn="ctr">
              <a:lnSpc>
                <a:spcPts val="2000"/>
              </a:lnSpc>
              <a:spcBef>
                <a:spcPts val="0"/>
              </a:spcBef>
              <a:spcAft>
                <a:spcPts val="1500"/>
              </a:spcAft>
              <a:buNone/>
            </a:pPr>
            <a:r>
              <a:rPr lang="en-US" sz="1600" dirty="0">
                <a:ln>
                  <a:solidFill>
                    <a:schemeClr val="accent1"/>
                  </a:solidFill>
                </a:ln>
                <a:solidFill>
                  <a:schemeClr val="accent4">
                    <a:lumMod val="75000"/>
                    <a:lumOff val="25000"/>
                  </a:schemeClr>
                </a:solidFill>
                <a:latin typeface="Arial"/>
                <a:cs typeface="Arial"/>
              </a:rPr>
              <a:t>Ensure prompt access to the most effective medications/aids</a:t>
            </a:r>
            <a:endParaRPr lang="en-US" sz="1600" dirty="0">
              <a:ln>
                <a:solidFill>
                  <a:srgbClr val="00BCBF"/>
                </a:solidFill>
              </a:ln>
              <a:solidFill>
                <a:schemeClr val="accent4">
                  <a:lumMod val="75000"/>
                  <a:lumOff val="25000"/>
                </a:schemeClr>
              </a:solidFill>
              <a:latin typeface="Arial"/>
              <a:cs typeface="Arial"/>
            </a:endParaRPr>
          </a:p>
          <a:p>
            <a:pPr marL="0" indent="0" algn="ctr">
              <a:lnSpc>
                <a:spcPts val="2000"/>
              </a:lnSpc>
              <a:spcBef>
                <a:spcPts val="0"/>
              </a:spcBef>
              <a:spcAft>
                <a:spcPts val="1500"/>
              </a:spcAft>
              <a:buNone/>
            </a:pPr>
            <a:r>
              <a:rPr lang="en-US" sz="1600" dirty="0">
                <a:ln>
                  <a:solidFill>
                    <a:schemeClr val="accent1"/>
                  </a:solidFill>
                </a:ln>
                <a:solidFill>
                  <a:schemeClr val="accent4">
                    <a:lumMod val="75000"/>
                    <a:lumOff val="25000"/>
                  </a:schemeClr>
                </a:solidFill>
                <a:latin typeface="Arial"/>
                <a:cs typeface="Arial"/>
              </a:rPr>
              <a:t>Support correct use</a:t>
            </a:r>
            <a:endParaRPr lang="en-US" sz="1600" dirty="0">
              <a:ln>
                <a:solidFill>
                  <a:srgbClr val="00BCBF"/>
                </a:solidFill>
              </a:ln>
              <a:solidFill>
                <a:schemeClr val="accent4">
                  <a:lumMod val="75000"/>
                  <a:lumOff val="25000"/>
                </a:schemeClr>
              </a:solidFill>
              <a:latin typeface="Arial"/>
              <a:cs typeface="Arial"/>
            </a:endParaRPr>
          </a:p>
          <a:p>
            <a:pPr marL="0" indent="0" algn="ctr">
              <a:lnSpc>
                <a:spcPts val="2000"/>
              </a:lnSpc>
              <a:spcBef>
                <a:spcPts val="0"/>
              </a:spcBef>
              <a:spcAft>
                <a:spcPts val="1500"/>
              </a:spcAft>
              <a:buNone/>
            </a:pPr>
            <a:r>
              <a:rPr lang="en-US" sz="1600" dirty="0">
                <a:ln>
                  <a:solidFill>
                    <a:srgbClr val="00BCBF"/>
                  </a:solidFill>
                </a:ln>
                <a:solidFill>
                  <a:schemeClr val="accent4">
                    <a:lumMod val="75000"/>
                    <a:lumOff val="25000"/>
                  </a:schemeClr>
                </a:solidFill>
                <a:latin typeface="Arial"/>
                <a:cs typeface="Arial"/>
              </a:rPr>
              <a:t>Ensure sufficient dose to address withdrawal and urges to smoke</a:t>
            </a:r>
          </a:p>
          <a:p>
            <a:pPr marL="0" indent="0" algn="ctr">
              <a:lnSpc>
                <a:spcPts val="2000"/>
              </a:lnSpc>
              <a:spcBef>
                <a:spcPts val="0"/>
              </a:spcBef>
              <a:spcAft>
                <a:spcPts val="1500"/>
              </a:spcAft>
              <a:buNone/>
            </a:pPr>
            <a:r>
              <a:rPr lang="en-US" sz="1600" dirty="0">
                <a:ln>
                  <a:solidFill>
                    <a:schemeClr val="accent1"/>
                  </a:solidFill>
                </a:ln>
                <a:solidFill>
                  <a:schemeClr val="accent4">
                    <a:lumMod val="75000"/>
                    <a:lumOff val="25000"/>
                  </a:schemeClr>
                </a:solidFill>
                <a:latin typeface="Arial"/>
                <a:cs typeface="Arial"/>
              </a:rPr>
              <a:t>Support adherence and extended use as needed</a:t>
            </a:r>
            <a:endParaRPr lang="en-US" sz="1600" dirty="0">
              <a:ln>
                <a:solidFill>
                  <a:srgbClr val="00BCBF"/>
                </a:solidFill>
              </a:ln>
              <a:solidFill>
                <a:schemeClr val="accent4">
                  <a:lumMod val="75000"/>
                  <a:lumOff val="25000"/>
                </a:schemeClr>
              </a:solidFill>
              <a:latin typeface="Arial"/>
              <a:cs typeface="Arial"/>
            </a:endParaRPr>
          </a:p>
        </p:txBody>
      </p:sp>
      <p:sp>
        <p:nvSpPr>
          <p:cNvPr id="5" name="1">
            <a:extLst>
              <a:ext uri="{FF2B5EF4-FFF2-40B4-BE49-F238E27FC236}">
                <a16:creationId xmlns:a16="http://schemas.microsoft.com/office/drawing/2014/main" id="{B0E7B99E-A749-74FA-FB59-1B2DDC4F4DA0}"/>
              </a:ext>
            </a:extLst>
          </p:cNvPr>
          <p:cNvSpPr txBox="1">
            <a:spLocks/>
          </p:cNvSpPr>
          <p:nvPr/>
        </p:nvSpPr>
        <p:spPr bwMode="auto">
          <a:xfrm>
            <a:off x="514350" y="1734696"/>
            <a:ext cx="2498641" cy="4293480"/>
          </a:xfrm>
          <a:prstGeom prst="rect">
            <a:avLst/>
          </a:prstGeom>
          <a:solidFill>
            <a:schemeClr val="bg2">
              <a:lumMod val="95000"/>
            </a:schemeClr>
          </a:solidFill>
          <a:ln w="9525">
            <a:noFill/>
            <a:miter lim="800000"/>
            <a:headEnd/>
            <a:tailEnd/>
          </a:ln>
          <a:effectLst/>
        </p:spPr>
        <p:txBody>
          <a:bodyPr vert="horz" wrap="square" lIns="251999" tIns="324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600"/>
              </a:spcBef>
              <a:spcAft>
                <a:spcPts val="1500"/>
              </a:spcAft>
              <a:buNone/>
            </a:pPr>
            <a:r>
              <a:rPr lang="en-US" sz="2000" b="1" dirty="0">
                <a:ln>
                  <a:solidFill>
                    <a:schemeClr val="tx1"/>
                  </a:solidFill>
                </a:ln>
                <a:solidFill>
                  <a:schemeClr val="accent2"/>
                </a:solidFill>
                <a:latin typeface="Arial" panose="020B0604020202020204" pitchFamily="34" charset="0"/>
                <a:cs typeface="Arial" panose="020B0604020202020204" pitchFamily="34" charset="0"/>
              </a:rPr>
              <a:t>Use</a:t>
            </a:r>
          </a:p>
          <a:p>
            <a:pPr marL="0" indent="0" algn="ctr">
              <a:lnSpc>
                <a:spcPts val="2000"/>
              </a:lnSpc>
              <a:spcBef>
                <a:spcPts val="0"/>
              </a:spcBef>
              <a:spcAft>
                <a:spcPts val="1500"/>
              </a:spcAft>
              <a:buNone/>
            </a:pPr>
            <a:r>
              <a:rPr lang="en-US" sz="1700" dirty="0">
                <a:ln>
                  <a:solidFill>
                    <a:schemeClr val="accent1"/>
                  </a:solidFill>
                </a:ln>
                <a:solidFill>
                  <a:schemeClr val="accent5">
                    <a:lumMod val="75000"/>
                  </a:schemeClr>
                </a:solidFill>
                <a:latin typeface="Arial"/>
                <a:cs typeface="Arial"/>
              </a:rPr>
              <a:t>A</a:t>
            </a:r>
            <a:r>
              <a:rPr lang="en-US" sz="1600" dirty="0">
                <a:ln>
                  <a:solidFill>
                    <a:schemeClr val="accent1"/>
                  </a:solidFill>
                </a:ln>
                <a:solidFill>
                  <a:schemeClr val="accent5">
                    <a:lumMod val="75000"/>
                  </a:schemeClr>
                </a:solidFill>
                <a:latin typeface="Arial"/>
                <a:cs typeface="Arial"/>
              </a:rPr>
              <a:t>brupt quit </a:t>
            </a:r>
            <a:endParaRPr lang="en-US" sz="1600" dirty="0">
              <a:ln>
                <a:solidFill>
                  <a:srgbClr val="00BCBF"/>
                </a:solidFill>
              </a:ln>
              <a:solidFill>
                <a:schemeClr val="accent5">
                  <a:lumMod val="75000"/>
                </a:schemeClr>
              </a:solidFill>
              <a:latin typeface="Arial" panose="020B0604020202020204" pitchFamily="34" charset="0"/>
              <a:cs typeface="Arial" panose="020B0604020202020204" pitchFamily="34" charset="0"/>
            </a:endParaRPr>
          </a:p>
          <a:p>
            <a:pPr marL="0" indent="0" algn="ctr">
              <a:lnSpc>
                <a:spcPts val="2000"/>
              </a:lnSpc>
              <a:spcBef>
                <a:spcPts val="0"/>
              </a:spcBef>
              <a:spcAft>
                <a:spcPts val="1500"/>
              </a:spcAft>
              <a:buNone/>
            </a:pPr>
            <a:r>
              <a:rPr lang="en-US" sz="1600" dirty="0">
                <a:ln>
                  <a:solidFill>
                    <a:schemeClr val="accent1"/>
                  </a:solidFill>
                </a:ln>
                <a:solidFill>
                  <a:schemeClr val="accent5">
                    <a:lumMod val="75000"/>
                  </a:schemeClr>
                </a:solidFill>
                <a:latin typeface="Arial"/>
                <a:cs typeface="Arial"/>
              </a:rPr>
              <a:t>Cut Down then Stop </a:t>
            </a:r>
            <a:endParaRPr lang="en-US" sz="1600" dirty="0">
              <a:ln>
                <a:solidFill>
                  <a:srgbClr val="00BCBF"/>
                </a:solidFill>
              </a:ln>
              <a:solidFill>
                <a:schemeClr val="accent5">
                  <a:lumMod val="75000"/>
                </a:schemeClr>
              </a:solidFill>
              <a:latin typeface="Arial" panose="020B0604020202020204" pitchFamily="34" charset="0"/>
              <a:cs typeface="Arial" panose="020B0604020202020204" pitchFamily="34" charset="0"/>
            </a:endParaRPr>
          </a:p>
          <a:p>
            <a:pPr marL="0" indent="0" algn="ctr">
              <a:lnSpc>
                <a:spcPts val="2000"/>
              </a:lnSpc>
              <a:spcBef>
                <a:spcPts val="0"/>
              </a:spcBef>
              <a:spcAft>
                <a:spcPts val="1500"/>
              </a:spcAft>
              <a:buNone/>
            </a:pPr>
            <a:r>
              <a:rPr lang="en-US" sz="1600" dirty="0">
                <a:ln>
                  <a:solidFill>
                    <a:schemeClr val="accent1"/>
                  </a:solidFill>
                </a:ln>
                <a:solidFill>
                  <a:schemeClr val="accent5">
                    <a:lumMod val="75000"/>
                  </a:schemeClr>
                </a:solidFill>
                <a:latin typeface="Arial"/>
                <a:cs typeface="Arial"/>
              </a:rPr>
              <a:t>Harm reduction and temporary abstinence </a:t>
            </a:r>
            <a:endParaRPr lang="en-US" sz="1600" dirty="0">
              <a:ln>
                <a:solidFill>
                  <a:srgbClr val="00BCBF"/>
                </a:solidFill>
              </a:ln>
              <a:solidFill>
                <a:schemeClr val="accent5">
                  <a:lumMod val="75000"/>
                </a:schemeClr>
              </a:solidFill>
              <a:latin typeface="Arial" panose="020B0604020202020204" pitchFamily="34" charset="0"/>
              <a:cs typeface="Arial" panose="020B0604020202020204" pitchFamily="34" charset="0"/>
            </a:endParaRPr>
          </a:p>
          <a:p>
            <a:pPr marL="0" indent="0" algn="ctr">
              <a:lnSpc>
                <a:spcPts val="2000"/>
              </a:lnSpc>
              <a:spcBef>
                <a:spcPts val="0"/>
              </a:spcBef>
              <a:spcAft>
                <a:spcPts val="1500"/>
              </a:spcAft>
              <a:buNone/>
            </a:pPr>
            <a:r>
              <a:rPr lang="en-US" sz="1600" dirty="0">
                <a:ln>
                  <a:solidFill>
                    <a:schemeClr val="accent1"/>
                  </a:solidFill>
                </a:ln>
                <a:solidFill>
                  <a:schemeClr val="accent5">
                    <a:lumMod val="75000"/>
                  </a:schemeClr>
                </a:solidFill>
                <a:latin typeface="Arial"/>
                <a:cs typeface="Arial"/>
              </a:rPr>
              <a:t>Relapse prevention</a:t>
            </a:r>
            <a:endParaRPr lang="en-US" sz="1600" dirty="0">
              <a:ln>
                <a:solidFill>
                  <a:srgbClr val="00BCBF"/>
                </a:solidFill>
              </a:ln>
              <a:solidFill>
                <a:schemeClr val="accent5">
                  <a:lumMod val="75000"/>
                </a:schemeClr>
              </a:solidFill>
              <a:latin typeface="Arial"/>
              <a:cs typeface="Arial"/>
            </a:endParaRPr>
          </a:p>
        </p:txBody>
      </p:sp>
      <p:sp>
        <p:nvSpPr>
          <p:cNvPr id="6" name="Title 1">
            <a:extLst>
              <a:ext uri="{FF2B5EF4-FFF2-40B4-BE49-F238E27FC236}">
                <a16:creationId xmlns:a16="http://schemas.microsoft.com/office/drawing/2014/main" id="{BB0821DD-9F2E-2415-A205-54F774C61995}"/>
              </a:ext>
            </a:extLst>
          </p:cNvPr>
          <p:cNvSpPr txBox="1">
            <a:spLocks/>
          </p:cNvSpPr>
          <p:nvPr/>
        </p:nvSpPr>
        <p:spPr>
          <a:xfrm>
            <a:off x="581281" y="694283"/>
            <a:ext cx="7962900" cy="588602"/>
          </a:xfrm>
          <a:prstGeom prst="rect">
            <a:avLst/>
          </a:prstGeom>
        </p:spPr>
        <p:txBody>
          <a:bodyPr lIns="91440" tIns="45720" rIns="91440" bIns="45720" anchor="t"/>
          <a:lst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dirty="0">
                <a:latin typeface="Arial"/>
                <a:cs typeface="Arial"/>
              </a:rPr>
              <a:t>Tobacco dependence aids for people with SMI</a:t>
            </a:r>
          </a:p>
        </p:txBody>
      </p:sp>
      <p:sp>
        <p:nvSpPr>
          <p:cNvPr id="2" name="TextBox 1">
            <a:extLst>
              <a:ext uri="{FF2B5EF4-FFF2-40B4-BE49-F238E27FC236}">
                <a16:creationId xmlns:a16="http://schemas.microsoft.com/office/drawing/2014/main" id="{2BCA9C03-0FC5-EE1A-30B6-52F0C0D907E9}"/>
              </a:ext>
            </a:extLst>
          </p:cNvPr>
          <p:cNvSpPr txBox="1"/>
          <p:nvPr/>
        </p:nvSpPr>
        <p:spPr bwMode="auto">
          <a:xfrm>
            <a:off x="504497" y="252248"/>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7" name="TextBox 6">
            <a:extLst>
              <a:ext uri="{FF2B5EF4-FFF2-40B4-BE49-F238E27FC236}">
                <a16:creationId xmlns:a16="http://schemas.microsoft.com/office/drawing/2014/main" id="{7F302BFF-A1D7-446D-FB7D-9FAF29FC0DA1}"/>
              </a:ext>
            </a:extLst>
          </p:cNvPr>
          <p:cNvSpPr txBox="1"/>
          <p:nvPr/>
        </p:nvSpPr>
        <p:spPr bwMode="auto">
          <a:xfrm>
            <a:off x="9002110" y="7252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Tree>
    <p:extLst>
      <p:ext uri="{BB962C8B-B14F-4D97-AF65-F5344CB8AC3E}">
        <p14:creationId xmlns:p14="http://schemas.microsoft.com/office/powerpoint/2010/main" val="3134344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C4EE25F-C4CC-13CA-B5F2-574AACCD640D}"/>
              </a:ext>
            </a:extLst>
          </p:cNvPr>
          <p:cNvPicPr>
            <a:picLocks noChangeAspect="1"/>
          </p:cNvPicPr>
          <p:nvPr/>
        </p:nvPicPr>
        <p:blipFill>
          <a:blip r:embed="rId3"/>
          <a:srcRect/>
          <a:stretch/>
        </p:blipFill>
        <p:spPr>
          <a:xfrm>
            <a:off x="0" y="0"/>
            <a:ext cx="9144000" cy="6858000"/>
          </a:xfrm>
          <a:prstGeom prst="rect">
            <a:avLst/>
          </a:prstGeom>
        </p:spPr>
      </p:pic>
      <p:sp>
        <p:nvSpPr>
          <p:cNvPr id="4" name="Text Placeholder 3">
            <a:extLst>
              <a:ext uri="{FF2B5EF4-FFF2-40B4-BE49-F238E27FC236}">
                <a16:creationId xmlns:a16="http://schemas.microsoft.com/office/drawing/2014/main" id="{A9BB0AB9-7DD0-FCFE-6DFC-D4F454EA5648}"/>
              </a:ext>
            </a:extLst>
          </p:cNvPr>
          <p:cNvSpPr txBox="1">
            <a:spLocks/>
          </p:cNvSpPr>
          <p:nvPr/>
        </p:nvSpPr>
        <p:spPr bwMode="auto">
          <a:xfrm>
            <a:off x="0" y="4378037"/>
            <a:ext cx="9144000" cy="1567511"/>
          </a:xfrm>
          <a:prstGeom prst="rect">
            <a:avLst/>
          </a:prstGeom>
          <a:solidFill>
            <a:schemeClr val="accent2">
              <a:alpha val="80000"/>
            </a:schemeClr>
          </a:solidFill>
          <a:ln w="9525">
            <a:noFill/>
            <a:miter lim="800000"/>
            <a:headEnd/>
            <a:tailEnd/>
          </a:ln>
        </p:spPr>
        <p:txBody>
          <a:bodyPr vert="horz" wrap="square" lIns="1080000" tIns="45720" rIns="108000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800" b="1" dirty="0">
                <a:solidFill>
                  <a:schemeClr val="bg1"/>
                </a:solidFill>
              </a:rPr>
              <a:t>Nicotine vapes</a:t>
            </a:r>
            <a:endParaRPr lang="en-US" sz="2600" dirty="0">
              <a:solidFill>
                <a:schemeClr val="bg1"/>
              </a:solidFill>
            </a:endParaRPr>
          </a:p>
        </p:txBody>
      </p:sp>
    </p:spTree>
    <p:extLst>
      <p:ext uri="{BB962C8B-B14F-4D97-AF65-F5344CB8AC3E}">
        <p14:creationId xmlns:p14="http://schemas.microsoft.com/office/powerpoint/2010/main" val="1945342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1ADB00-DAA6-EA40-8821-29D2085AA9CC}"/>
              </a:ext>
            </a:extLst>
          </p:cNvPr>
          <p:cNvSpPr txBox="1">
            <a:spLocks/>
          </p:cNvSpPr>
          <p:nvPr/>
        </p:nvSpPr>
        <p:spPr>
          <a:xfrm>
            <a:off x="609600" y="573024"/>
            <a:ext cx="7962900" cy="1546860"/>
          </a:xfrm>
          <a:prstGeom prst="rect">
            <a:avLst/>
          </a:prstGeom>
        </p:spPr>
        <p:txBody>
          <a:bodyPr/>
          <a:lst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br>
              <a:rPr lang="en-US" sz="3200" b="1" dirty="0"/>
            </a:br>
            <a:r>
              <a:rPr lang="en-US" sz="3200" b="1" dirty="0"/>
              <a:t>Vaping…</a:t>
            </a:r>
          </a:p>
        </p:txBody>
      </p:sp>
      <p:sp>
        <p:nvSpPr>
          <p:cNvPr id="5" name="Text Placeholder 3">
            <a:extLst>
              <a:ext uri="{FF2B5EF4-FFF2-40B4-BE49-F238E27FC236}">
                <a16:creationId xmlns:a16="http://schemas.microsoft.com/office/drawing/2014/main" id="{9E56CEEB-4274-0CF9-E6BC-6A3C66B8BE7F}"/>
              </a:ext>
            </a:extLst>
          </p:cNvPr>
          <p:cNvSpPr txBox="1">
            <a:spLocks/>
          </p:cNvSpPr>
          <p:nvPr/>
        </p:nvSpPr>
        <p:spPr>
          <a:xfrm>
            <a:off x="609600" y="2324100"/>
            <a:ext cx="7966604" cy="2209800"/>
          </a:xfrm>
          <a:prstGeom prst="rect">
            <a:avLst/>
          </a:prstGeom>
        </p:spPr>
        <p:txBody>
          <a:bodyPr anchor="t"/>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spcBef>
                <a:spcPts val="1000"/>
              </a:spcBef>
              <a:spcAft>
                <a:spcPts val="1000"/>
              </a:spcAft>
              <a:buFont typeface="Lucida Grande" panose="020B0600040502020204" pitchFamily="34" charset="0"/>
              <a:buNone/>
            </a:pPr>
            <a:r>
              <a:rPr lang="en-US" sz="2000" b="1" dirty="0">
                <a:solidFill>
                  <a:schemeClr val="bg1"/>
                </a:solidFill>
              </a:rPr>
              <a:t>What questions do you have about vaping?</a:t>
            </a:r>
          </a:p>
        </p:txBody>
      </p:sp>
      <p:pic>
        <p:nvPicPr>
          <p:cNvPr id="7" name="Picture 6">
            <a:extLst>
              <a:ext uri="{FF2B5EF4-FFF2-40B4-BE49-F238E27FC236}">
                <a16:creationId xmlns:a16="http://schemas.microsoft.com/office/drawing/2014/main" id="{C36ECFF1-6E6D-600E-D64F-283EB91B53B7}"/>
              </a:ext>
            </a:extLst>
          </p:cNvPr>
          <p:cNvPicPr>
            <a:picLocks noChangeAspect="1"/>
          </p:cNvPicPr>
          <p:nvPr/>
        </p:nvPicPr>
        <p:blipFill>
          <a:blip r:embed="rId3"/>
          <a:srcRect/>
          <a:stretch/>
        </p:blipFill>
        <p:spPr>
          <a:xfrm>
            <a:off x="3466115" y="3032046"/>
            <a:ext cx="2211769" cy="2227290"/>
          </a:xfrm>
          <a:prstGeom prst="rect">
            <a:avLst/>
          </a:prstGeom>
          <a:effectLst>
            <a:outerShdw blurRad="254000" dist="63500" dir="5400000" algn="ctr" rotWithShape="0">
              <a:srgbClr val="000000">
                <a:alpha val="25000"/>
              </a:srgbClr>
            </a:outerShdw>
          </a:effectLst>
        </p:spPr>
      </p:pic>
    </p:spTree>
    <p:extLst>
      <p:ext uri="{BB962C8B-B14F-4D97-AF65-F5344CB8AC3E}">
        <p14:creationId xmlns:p14="http://schemas.microsoft.com/office/powerpoint/2010/main" val="37035506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0CA92206-A922-AB9B-E4F9-A2B321356414}"/>
              </a:ext>
            </a:extLst>
          </p:cNvPr>
          <p:cNvSpPr txBox="1">
            <a:spLocks/>
          </p:cNvSpPr>
          <p:nvPr/>
        </p:nvSpPr>
        <p:spPr>
          <a:xfrm>
            <a:off x="751382" y="5710793"/>
            <a:ext cx="7966604" cy="527356"/>
          </a:xfrm>
          <a:prstGeom prst="rect">
            <a:avLst/>
          </a:prstGeom>
        </p:spPr>
        <p:txBody>
          <a:bodyPr anchor="t"/>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spcBef>
                <a:spcPts val="1000"/>
              </a:spcBef>
              <a:spcAft>
                <a:spcPts val="1000"/>
              </a:spcAft>
              <a:buNone/>
            </a:pPr>
            <a:r>
              <a:rPr lang="en-US" sz="1500" b="1" dirty="0">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https://www.youtube.com/watch?v=J5DZDWbziCI</a:t>
            </a:r>
          </a:p>
        </p:txBody>
      </p:sp>
      <p:sp>
        <p:nvSpPr>
          <p:cNvPr id="9" name="box">
            <a:extLst>
              <a:ext uri="{FF2B5EF4-FFF2-40B4-BE49-F238E27FC236}">
                <a16:creationId xmlns:a16="http://schemas.microsoft.com/office/drawing/2014/main" id="{F64D4103-123E-3AEE-1BC9-5EDBC429C1DB}"/>
              </a:ext>
            </a:extLst>
          </p:cNvPr>
          <p:cNvSpPr txBox="1">
            <a:spLocks/>
          </p:cNvSpPr>
          <p:nvPr/>
        </p:nvSpPr>
        <p:spPr bwMode="auto">
          <a:xfrm>
            <a:off x="5006714" y="1691640"/>
            <a:ext cx="4137285" cy="3474720"/>
          </a:xfrm>
          <a:prstGeom prst="rect">
            <a:avLst/>
          </a:prstGeom>
          <a:gradFill>
            <a:gsLst>
              <a:gs pos="0">
                <a:schemeClr val="accent2"/>
              </a:gs>
              <a:gs pos="100000">
                <a:schemeClr val="accent4"/>
              </a:gs>
            </a:gsLst>
            <a:lin ang="5400000" scaled="0"/>
          </a:gradFill>
          <a:ln w="9525">
            <a:noFill/>
            <a:miter lim="800000"/>
            <a:headEnd/>
            <a:tailEnd/>
          </a:ln>
          <a:effectLst/>
        </p:spPr>
        <p:txBody>
          <a:bodyPr vert="horz" wrap="square" lIns="432000" tIns="180000" rIns="251999" bIns="3600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525" indent="-9525">
              <a:lnSpc>
                <a:spcPts val="3200"/>
              </a:lnSpc>
              <a:buNone/>
            </a:pPr>
            <a:r>
              <a:rPr lang="en-US" sz="3000" b="1" dirty="0">
                <a:solidFill>
                  <a:schemeClr val="accent1"/>
                </a:solidFill>
                <a:latin typeface="Arial" panose="020B0604020202020204" pitchFamily="34" charset="0"/>
                <a:cs typeface="Arial" panose="020B0604020202020204" pitchFamily="34" charset="0"/>
              </a:rPr>
              <a:t>Caroline’s story</a:t>
            </a:r>
          </a:p>
          <a:p>
            <a:pPr marL="9525" indent="-9525">
              <a:lnSpc>
                <a:spcPts val="3000"/>
              </a:lnSpc>
              <a:spcBef>
                <a:spcPts val="0"/>
              </a:spcBef>
              <a:spcAft>
                <a:spcPts val="0"/>
              </a:spcAft>
              <a:buNone/>
            </a:pPr>
            <a:r>
              <a:rPr lang="en-US" dirty="0">
                <a:solidFill>
                  <a:schemeClr val="bg1"/>
                </a:solidFill>
                <a:latin typeface="Arial" panose="020B0604020202020204" pitchFamily="34" charset="0"/>
                <a:cs typeface="Arial" panose="020B0604020202020204" pitchFamily="34" charset="0"/>
              </a:rPr>
              <a:t>Stopping smoking while </a:t>
            </a:r>
          </a:p>
          <a:p>
            <a:pPr marL="9525" indent="-9525">
              <a:lnSpc>
                <a:spcPts val="3000"/>
              </a:lnSpc>
              <a:spcBef>
                <a:spcPts val="0"/>
              </a:spcBef>
              <a:spcAft>
                <a:spcPts val="0"/>
              </a:spcAft>
              <a:buNone/>
            </a:pPr>
            <a:r>
              <a:rPr lang="en-US" dirty="0">
                <a:solidFill>
                  <a:schemeClr val="bg1"/>
                </a:solidFill>
                <a:latin typeface="Arial" panose="020B0604020202020204" pitchFamily="34" charset="0"/>
                <a:cs typeface="Arial" panose="020B0604020202020204" pitchFamily="34" charset="0"/>
              </a:rPr>
              <a:t>dealing with a mental health illness</a:t>
            </a:r>
          </a:p>
        </p:txBody>
      </p:sp>
      <p:pic>
        <p:nvPicPr>
          <p:cNvPr id="4" name="Picture 3" descr="A person with the hand on the chin&#10;&#10;Description automatically generated with medium confidence">
            <a:extLst>
              <a:ext uri="{FF2B5EF4-FFF2-40B4-BE49-F238E27FC236}">
                <a16:creationId xmlns:a16="http://schemas.microsoft.com/office/drawing/2014/main" id="{D6D634A1-FA56-9537-9B88-D9448137DFA6}"/>
              </a:ext>
            </a:extLst>
          </p:cNvPr>
          <p:cNvPicPr>
            <a:picLocks noChangeAspect="1"/>
          </p:cNvPicPr>
          <p:nvPr/>
        </p:nvPicPr>
        <p:blipFill rotWithShape="1">
          <a:blip r:embed="rId3"/>
          <a:srcRect t="3050" b="5912"/>
          <a:stretch/>
        </p:blipFill>
        <p:spPr>
          <a:xfrm>
            <a:off x="0" y="1333000"/>
            <a:ext cx="5006714" cy="4191999"/>
          </a:xfrm>
          <a:prstGeom prst="rect">
            <a:avLst/>
          </a:prstGeom>
        </p:spPr>
      </p:pic>
    </p:spTree>
    <p:extLst>
      <p:ext uri="{BB962C8B-B14F-4D97-AF65-F5344CB8AC3E}">
        <p14:creationId xmlns:p14="http://schemas.microsoft.com/office/powerpoint/2010/main" val="28452847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3D87A-DC75-C0AF-4BE1-1D54395BF9F4}"/>
              </a:ext>
            </a:extLst>
          </p:cNvPr>
          <p:cNvSpPr>
            <a:spLocks noGrp="1"/>
          </p:cNvSpPr>
          <p:nvPr>
            <p:ph type="title"/>
          </p:nvPr>
        </p:nvSpPr>
        <p:spPr/>
        <p:txBody>
          <a:bodyPr/>
          <a:lstStyle/>
          <a:p>
            <a:r>
              <a:rPr lang="en-US" b="1" dirty="0"/>
              <a:t>Caroline’s story:</a:t>
            </a:r>
            <a:r>
              <a:rPr lang="en-US" dirty="0"/>
              <a:t> Stopping smoking </a:t>
            </a:r>
            <a:br>
              <a:rPr lang="en-US" dirty="0"/>
            </a:br>
            <a:r>
              <a:rPr lang="en-US" dirty="0"/>
              <a:t>while dealing with a mental health condition</a:t>
            </a:r>
          </a:p>
        </p:txBody>
      </p:sp>
      <p:sp>
        <p:nvSpPr>
          <p:cNvPr id="3" name="TextBox 2">
            <a:extLst>
              <a:ext uri="{FF2B5EF4-FFF2-40B4-BE49-F238E27FC236}">
                <a16:creationId xmlns:a16="http://schemas.microsoft.com/office/drawing/2014/main" id="{B4DA4545-EE57-7840-5E1B-CCB90C25DBF9}"/>
              </a:ext>
            </a:extLst>
          </p:cNvPr>
          <p:cNvSpPr txBox="1"/>
          <p:nvPr/>
        </p:nvSpPr>
        <p:spPr bwMode="auto">
          <a:xfrm>
            <a:off x="285750" y="65913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pic>
        <p:nvPicPr>
          <p:cNvPr id="4" name="ASH caroline's story.m4v" descr="ASH caroline's story.m4v">
            <a:hlinkClick r:id="" action="ppaction://media"/>
            <a:extLst>
              <a:ext uri="{FF2B5EF4-FFF2-40B4-BE49-F238E27FC236}">
                <a16:creationId xmlns:a16="http://schemas.microsoft.com/office/drawing/2014/main" id="{1240BF94-DF37-D16F-43E0-BDCB0814FC1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4592" y="1219200"/>
            <a:ext cx="8814816" cy="4953742"/>
          </a:xfrm>
          <a:prstGeom prst="rect">
            <a:avLst/>
          </a:prstGeom>
        </p:spPr>
      </p:pic>
    </p:spTree>
    <p:extLst>
      <p:ext uri="{BB962C8B-B14F-4D97-AF65-F5344CB8AC3E}">
        <p14:creationId xmlns:p14="http://schemas.microsoft.com/office/powerpoint/2010/main" val="1402675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2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dirty="0"/>
              <a:t>Vape (e-cigarette, electronic cigarette) </a:t>
            </a:r>
          </a:p>
        </p:txBody>
      </p:sp>
      <p:sp>
        <p:nvSpPr>
          <p:cNvPr id="6" name="Text Placeholder 3">
            <a:extLst>
              <a:ext uri="{FF2B5EF4-FFF2-40B4-BE49-F238E27FC236}">
                <a16:creationId xmlns:a16="http://schemas.microsoft.com/office/drawing/2014/main" id="{2C3D9EC5-8B53-5244-9EC8-C90434493967}"/>
              </a:ext>
            </a:extLst>
          </p:cNvPr>
          <p:cNvSpPr txBox="1">
            <a:spLocks/>
          </p:cNvSpPr>
          <p:nvPr/>
        </p:nvSpPr>
        <p:spPr bwMode="auto">
          <a:xfrm>
            <a:off x="559945" y="4436692"/>
            <a:ext cx="3555229" cy="167494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000"/>
              </a:lnSpc>
              <a:spcBef>
                <a:spcPts val="300"/>
              </a:spcBef>
              <a:spcAft>
                <a:spcPts val="300"/>
              </a:spcAft>
              <a:buClr>
                <a:schemeClr val="accent1"/>
              </a:buClr>
              <a:buFont typeface="Lucida Grande" panose="020B0600040502020204" pitchFamily="34" charset="0"/>
              <a:buNone/>
            </a:pPr>
            <a:r>
              <a:rPr lang="en-US" sz="1500" b="1" dirty="0">
                <a:solidFill>
                  <a:schemeClr val="accent1"/>
                </a:solidFill>
                <a:latin typeface="Arial" panose="020B0604020202020204" pitchFamily="34" charset="0"/>
                <a:cs typeface="Arial" panose="020B0604020202020204" pitchFamily="34" charset="0"/>
              </a:rPr>
              <a:t>How it works</a:t>
            </a:r>
          </a:p>
          <a:p>
            <a:pPr marL="223838" indent="-223838">
              <a:lnSpc>
                <a:spcPts val="2000"/>
              </a:lnSpc>
              <a:spcBef>
                <a:spcPts val="300"/>
              </a:spcBef>
              <a:spcAft>
                <a:spcPts val="300"/>
              </a:spcAft>
              <a:buClr>
                <a:schemeClr val="accent1"/>
              </a:buClr>
            </a:pPr>
            <a:r>
              <a:rPr lang="el-GR" sz="1400" dirty="0">
                <a:latin typeface="Arial" panose="020B0604020202020204" pitchFamily="34" charset="0"/>
                <a:cs typeface="Arial" panose="020B0604020202020204" pitchFamily="34" charset="0"/>
              </a:rPr>
              <a:t>Νο</a:t>
            </a:r>
            <a:r>
              <a:rPr lang="en-US" sz="1400" dirty="0">
                <a:latin typeface="Arial" panose="020B0604020202020204" pitchFamily="34" charset="0"/>
                <a:cs typeface="Arial" panose="020B0604020202020204" pitchFamily="34" charset="0"/>
              </a:rPr>
              <a:t> combustion</a:t>
            </a:r>
          </a:p>
          <a:p>
            <a:pPr marL="223838" indent="-223838">
              <a:lnSpc>
                <a:spcPts val="2000"/>
              </a:lnSpc>
              <a:spcBef>
                <a:spcPts val="300"/>
              </a:spcBef>
              <a:spcAft>
                <a:spcPts val="300"/>
              </a:spcAft>
              <a:buClr>
                <a:schemeClr val="accent1"/>
              </a:buClr>
            </a:pPr>
            <a:r>
              <a:rPr lang="en-US" sz="1400" dirty="0">
                <a:latin typeface="Arial" panose="020B0604020202020204" pitchFamily="34" charset="0"/>
                <a:cs typeface="Arial" panose="020B0604020202020204" pitchFamily="34" charset="0"/>
              </a:rPr>
              <a:t>Effective stop smoking aid</a:t>
            </a:r>
          </a:p>
          <a:p>
            <a:pPr marL="223838" indent="-223838">
              <a:lnSpc>
                <a:spcPts val="2000"/>
              </a:lnSpc>
              <a:spcBef>
                <a:spcPts val="300"/>
              </a:spcBef>
              <a:spcAft>
                <a:spcPts val="300"/>
              </a:spcAft>
              <a:buClr>
                <a:schemeClr val="accent1"/>
              </a:buClr>
            </a:pPr>
            <a:r>
              <a:rPr lang="en-US" sz="1400" dirty="0">
                <a:latin typeface="Arial" panose="020B0604020202020204" pitchFamily="34" charset="0"/>
                <a:cs typeface="Arial" panose="020B0604020202020204" pitchFamily="34" charset="0"/>
              </a:rPr>
              <a:t>More rapid delivery of nicotine</a:t>
            </a:r>
          </a:p>
        </p:txBody>
      </p:sp>
      <p:sp>
        <p:nvSpPr>
          <p:cNvPr id="11" name="Text Placeholder 3">
            <a:extLst>
              <a:ext uri="{FF2B5EF4-FFF2-40B4-BE49-F238E27FC236}">
                <a16:creationId xmlns:a16="http://schemas.microsoft.com/office/drawing/2014/main" id="{8D7D3190-F78A-404A-B0B7-0230568F588C}"/>
              </a:ext>
            </a:extLst>
          </p:cNvPr>
          <p:cNvSpPr txBox="1">
            <a:spLocks/>
          </p:cNvSpPr>
          <p:nvPr/>
        </p:nvSpPr>
        <p:spPr bwMode="auto">
          <a:xfrm>
            <a:off x="559945" y="1610021"/>
            <a:ext cx="3838982" cy="26063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000"/>
              </a:lnSpc>
              <a:spcBef>
                <a:spcPts val="300"/>
              </a:spcBef>
              <a:spcAft>
                <a:spcPts val="300"/>
              </a:spcAft>
              <a:buClr>
                <a:schemeClr val="accent1"/>
              </a:buClr>
              <a:buNone/>
            </a:pPr>
            <a:r>
              <a:rPr lang="en-US" sz="1500" b="1" dirty="0">
                <a:solidFill>
                  <a:schemeClr val="accent1"/>
                </a:solidFill>
                <a:latin typeface="Arial" panose="020B0604020202020204" pitchFamily="34" charset="0"/>
                <a:cs typeface="Arial" panose="020B0604020202020204" pitchFamily="34" charset="0"/>
              </a:rPr>
              <a:t>What it is</a:t>
            </a:r>
          </a:p>
          <a:p>
            <a:pPr marL="223838" indent="-223838">
              <a:lnSpc>
                <a:spcPts val="2000"/>
              </a:lnSpc>
              <a:spcBef>
                <a:spcPts val="300"/>
              </a:spcBef>
              <a:spcAft>
                <a:spcPts val="300"/>
              </a:spcAft>
              <a:buClr>
                <a:schemeClr val="accent1"/>
              </a:buClr>
            </a:pPr>
            <a:r>
              <a:rPr lang="en-US" sz="1400" dirty="0">
                <a:latin typeface="Arial" panose="020B0604020202020204" pitchFamily="34" charset="0"/>
                <a:cs typeface="Arial" panose="020B0604020202020204" pitchFamily="34" charset="0"/>
              </a:rPr>
              <a:t>Device that heats a solution to create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a vapour inhaled by users</a:t>
            </a:r>
          </a:p>
          <a:p>
            <a:pPr marL="223838" indent="-223838">
              <a:lnSpc>
                <a:spcPts val="2000"/>
              </a:lnSpc>
              <a:spcBef>
                <a:spcPts val="300"/>
              </a:spcBef>
              <a:spcAft>
                <a:spcPts val="300"/>
              </a:spcAft>
              <a:buClr>
                <a:schemeClr val="accent1"/>
              </a:buClr>
            </a:pPr>
            <a:r>
              <a:rPr lang="en-US" sz="1400" dirty="0">
                <a:latin typeface="Arial" panose="020B0604020202020204" pitchFamily="34" charset="0"/>
                <a:cs typeface="Arial" panose="020B0604020202020204" pitchFamily="34" charset="0"/>
              </a:rPr>
              <a:t>Variety of devices, e-liquid flavours and nicotine concentrations</a:t>
            </a:r>
          </a:p>
          <a:p>
            <a:pPr marL="0" indent="0">
              <a:lnSpc>
                <a:spcPts val="2000"/>
              </a:lnSpc>
              <a:spcBef>
                <a:spcPts val="300"/>
              </a:spcBef>
              <a:spcAft>
                <a:spcPts val="300"/>
              </a:spcAft>
              <a:buClr>
                <a:schemeClr val="accent1"/>
              </a:buClr>
              <a:buNone/>
            </a:pPr>
            <a:endParaRPr lang="en-US" sz="1400" b="1" dirty="0">
              <a:solidFill>
                <a:schemeClr val="accent4">
                  <a:lumMod val="75000"/>
                  <a:lumOff val="25000"/>
                </a:schemeClr>
              </a:solidFill>
            </a:endParaRPr>
          </a:p>
          <a:p>
            <a:pPr marL="0" indent="0">
              <a:lnSpc>
                <a:spcPts val="2000"/>
              </a:lnSpc>
              <a:spcBef>
                <a:spcPts val="300"/>
              </a:spcBef>
              <a:spcAft>
                <a:spcPts val="300"/>
              </a:spcAft>
              <a:buClr>
                <a:schemeClr val="accent1"/>
              </a:buClr>
              <a:buNone/>
            </a:pPr>
            <a:r>
              <a:rPr lang="en-US" sz="1500" b="1" dirty="0">
                <a:solidFill>
                  <a:schemeClr val="accent1"/>
                </a:solidFill>
                <a:latin typeface="+mn-lt"/>
              </a:rPr>
              <a:t>Nicotine concentrations:</a:t>
            </a:r>
            <a:endParaRPr lang="en-US" sz="1500" dirty="0">
              <a:solidFill>
                <a:schemeClr val="accent1"/>
              </a:solidFill>
              <a:latin typeface="+mn-lt"/>
            </a:endParaRPr>
          </a:p>
          <a:p>
            <a:pPr marL="223838" indent="-223838">
              <a:lnSpc>
                <a:spcPts val="2000"/>
              </a:lnSpc>
              <a:spcBef>
                <a:spcPts val="300"/>
              </a:spcBef>
              <a:spcAft>
                <a:spcPts val="300"/>
              </a:spcAft>
              <a:buClr>
                <a:schemeClr val="accent1"/>
              </a:buClr>
            </a:pPr>
            <a:r>
              <a:rPr lang="en-US" sz="1400" dirty="0">
                <a:latin typeface="+mn-lt"/>
              </a:rPr>
              <a:t> 0, 3, 6, 12, 18, 20 mg/ml</a:t>
            </a:r>
            <a:endParaRPr lang="en-US" sz="1400" dirty="0">
              <a:latin typeface="+mn-lt"/>
              <a:cs typeface="Arial" panose="020B0604020202020204" pitchFamily="34" charset="0"/>
            </a:endParaRPr>
          </a:p>
          <a:p>
            <a:pPr marL="223838" indent="-223838">
              <a:lnSpc>
                <a:spcPts val="2000"/>
              </a:lnSpc>
              <a:spcBef>
                <a:spcPts val="300"/>
              </a:spcBef>
              <a:spcAft>
                <a:spcPts val="300"/>
              </a:spcAft>
              <a:buClr>
                <a:schemeClr val="accent1"/>
              </a:buClr>
            </a:pPr>
            <a:endParaRPr lang="en-US" sz="1400" dirty="0">
              <a:latin typeface="Arial" panose="020B0604020202020204" pitchFamily="34" charset="0"/>
              <a:cs typeface="Arial" panose="020B0604020202020204" pitchFamily="34" charset="0"/>
            </a:endParaRPr>
          </a:p>
          <a:p>
            <a:pPr marL="223838" indent="-223838">
              <a:lnSpc>
                <a:spcPts val="2000"/>
              </a:lnSpc>
              <a:spcBef>
                <a:spcPts val="300"/>
              </a:spcBef>
              <a:spcAft>
                <a:spcPts val="300"/>
              </a:spcAft>
              <a:buClr>
                <a:schemeClr val="accent1"/>
              </a:buClr>
            </a:pPr>
            <a:endParaRPr lang="en-US" sz="1400" dirty="0">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A77E2788-286C-5E50-B417-71DA04B8ED4E}"/>
              </a:ext>
            </a:extLst>
          </p:cNvPr>
          <p:cNvSpPr txBox="1">
            <a:spLocks/>
          </p:cNvSpPr>
          <p:nvPr/>
        </p:nvSpPr>
        <p:spPr bwMode="auto">
          <a:xfrm>
            <a:off x="4398926" y="1610020"/>
            <a:ext cx="4416461" cy="17026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000"/>
              </a:lnSpc>
              <a:spcBef>
                <a:spcPts val="300"/>
              </a:spcBef>
              <a:spcAft>
                <a:spcPts val="300"/>
              </a:spcAft>
              <a:buClr>
                <a:schemeClr val="accent1"/>
              </a:buClr>
              <a:buNone/>
            </a:pPr>
            <a:r>
              <a:rPr lang="en-US" sz="1500" b="1" dirty="0">
                <a:solidFill>
                  <a:schemeClr val="accent1"/>
                </a:solidFill>
                <a:latin typeface="Arial" panose="020B0604020202020204" pitchFamily="34" charset="0"/>
                <a:cs typeface="Arial" panose="020B0604020202020204" pitchFamily="34" charset="0"/>
              </a:rPr>
              <a:t>How it is used</a:t>
            </a:r>
          </a:p>
          <a:p>
            <a:pPr marL="223838" indent="-223838">
              <a:lnSpc>
                <a:spcPts val="2000"/>
              </a:lnSpc>
              <a:spcBef>
                <a:spcPts val="300"/>
              </a:spcBef>
              <a:spcAft>
                <a:spcPts val="300"/>
              </a:spcAft>
              <a:buClr>
                <a:schemeClr val="accent1"/>
              </a:buClr>
            </a:pPr>
            <a:r>
              <a:rPr lang="en-US" sz="1400" dirty="0">
                <a:latin typeface="Arial" panose="020B0604020202020204" pitchFamily="34" charset="0"/>
                <a:cs typeface="Arial" panose="020B0604020202020204" pitchFamily="34" charset="0"/>
              </a:rPr>
              <a:t>More rapid delivery of nicotine (compared to NRT) </a:t>
            </a:r>
          </a:p>
          <a:p>
            <a:pPr marL="223838" indent="-223838">
              <a:lnSpc>
                <a:spcPts val="2000"/>
              </a:lnSpc>
              <a:spcBef>
                <a:spcPts val="300"/>
              </a:spcBef>
              <a:spcAft>
                <a:spcPts val="300"/>
              </a:spcAft>
              <a:buClr>
                <a:schemeClr val="accent1"/>
              </a:buClr>
            </a:pPr>
            <a:r>
              <a:rPr lang="en-US" sz="1400" dirty="0">
                <a:latin typeface="Arial" panose="020B0604020202020204" pitchFamily="34" charset="0"/>
                <a:cs typeface="Arial" panose="020B0604020202020204" pitchFamily="34" charset="0"/>
              </a:rPr>
              <a:t>Used regularly throughout the day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and when urges to smoke occur</a:t>
            </a:r>
          </a:p>
          <a:p>
            <a:pPr marL="223838" indent="-223838">
              <a:lnSpc>
                <a:spcPts val="2000"/>
              </a:lnSpc>
              <a:spcBef>
                <a:spcPts val="300"/>
              </a:spcBef>
              <a:spcAft>
                <a:spcPts val="300"/>
              </a:spcAft>
              <a:buClr>
                <a:schemeClr val="accent1"/>
              </a:buClr>
            </a:pPr>
            <a:r>
              <a:rPr lang="en-US" sz="1400" dirty="0">
                <a:latin typeface="Arial" panose="020B0604020202020204" pitchFamily="34" charset="0"/>
                <a:cs typeface="Arial" panose="020B0604020202020204" pitchFamily="34" charset="0"/>
              </a:rPr>
              <a:t>Nicotine-containing vapes are recommended over non-nicotine vapes</a:t>
            </a:r>
          </a:p>
          <a:p>
            <a:pPr marL="223838" indent="-223838">
              <a:lnSpc>
                <a:spcPts val="2000"/>
              </a:lnSpc>
              <a:spcBef>
                <a:spcPts val="300"/>
              </a:spcBef>
              <a:spcAft>
                <a:spcPts val="300"/>
              </a:spcAft>
              <a:buClr>
                <a:schemeClr val="accent1"/>
              </a:buClr>
            </a:pPr>
            <a:r>
              <a:rPr lang="en-US" sz="1400" dirty="0">
                <a:latin typeface="+mn-lt"/>
              </a:rPr>
              <a:t>More frequent puffing (“grazing”)</a:t>
            </a:r>
          </a:p>
          <a:p>
            <a:pPr marL="223838" indent="-223838">
              <a:lnSpc>
                <a:spcPts val="2000"/>
              </a:lnSpc>
              <a:spcBef>
                <a:spcPts val="300"/>
              </a:spcBef>
              <a:spcAft>
                <a:spcPts val="300"/>
              </a:spcAft>
              <a:buClr>
                <a:schemeClr val="accent1"/>
              </a:buClr>
            </a:pPr>
            <a:endParaRPr lang="en-US" sz="1400" dirty="0">
              <a:latin typeface="Arial" panose="020B0604020202020204" pitchFamily="34" charset="0"/>
              <a:cs typeface="Arial" panose="020B0604020202020204" pitchFamily="34" charset="0"/>
            </a:endParaRPr>
          </a:p>
          <a:p>
            <a:pPr marL="223838" indent="-223838">
              <a:lnSpc>
                <a:spcPts val="2000"/>
              </a:lnSpc>
              <a:spcBef>
                <a:spcPts val="300"/>
              </a:spcBef>
              <a:spcAft>
                <a:spcPts val="300"/>
              </a:spcAft>
              <a:buClr>
                <a:schemeClr val="accent1"/>
              </a:buClr>
            </a:pPr>
            <a:endParaRPr lang="en-US" sz="14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2A00085E-BAE7-7B48-9FA6-8C364D71D651}"/>
              </a:ext>
            </a:extLst>
          </p:cNvPr>
          <p:cNvPicPr>
            <a:picLocks noChangeAspect="1"/>
          </p:cNvPicPr>
          <p:nvPr/>
        </p:nvPicPr>
        <p:blipFill>
          <a:blip r:embed="rId3"/>
          <a:srcRect/>
          <a:stretch/>
        </p:blipFill>
        <p:spPr>
          <a:xfrm>
            <a:off x="3920067" y="4009484"/>
            <a:ext cx="4663988" cy="2252731"/>
          </a:xfrm>
          <a:prstGeom prst="rect">
            <a:avLst/>
          </a:prstGeom>
        </p:spPr>
      </p:pic>
      <p:sp>
        <p:nvSpPr>
          <p:cNvPr id="4" name="Footer Placeholder 4">
            <a:extLst>
              <a:ext uri="{FF2B5EF4-FFF2-40B4-BE49-F238E27FC236}">
                <a16:creationId xmlns:a16="http://schemas.microsoft.com/office/drawing/2014/main" id="{01CD00E4-DE45-00B7-595C-94ABD11E1CAC}"/>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985369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xEl>
                                              <p:pRg st="1" end="1"/>
                                            </p:txEl>
                                          </p:spTgt>
                                        </p:tgtEl>
                                        <p:attrNameLst>
                                          <p:attrName>style.visibility</p:attrName>
                                        </p:attrNameLst>
                                      </p:cBhvr>
                                      <p:to>
                                        <p:strVal val="visible"/>
                                      </p:to>
                                    </p:set>
                                    <p:animEffect transition="in" filter="fade">
                                      <p:cBhvr>
                                        <p:cTn id="15" dur="500"/>
                                        <p:tgtEl>
                                          <p:spTgt spid="11">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xEl>
                                              <p:pRg st="2" end="2"/>
                                            </p:txEl>
                                          </p:spTgt>
                                        </p:tgtEl>
                                        <p:attrNameLst>
                                          <p:attrName>style.visibility</p:attrName>
                                        </p:attrNameLst>
                                      </p:cBhvr>
                                      <p:to>
                                        <p:strVal val="visible"/>
                                      </p:to>
                                    </p:set>
                                    <p:animEffect transition="in" filter="fade">
                                      <p:cBhvr>
                                        <p:cTn id="18" dur="500"/>
                                        <p:tgtEl>
                                          <p:spTgt spid="11">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fade">
                                      <p:cBhvr>
                                        <p:cTn id="23" dur="500"/>
                                        <p:tgtEl>
                                          <p:spTgt spid="11">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1">
                                            <p:txEl>
                                              <p:pRg st="5" end="5"/>
                                            </p:txEl>
                                          </p:spTgt>
                                        </p:tgtEl>
                                        <p:attrNameLst>
                                          <p:attrName>style.visibility</p:attrName>
                                        </p:attrNameLst>
                                      </p:cBhvr>
                                      <p:to>
                                        <p:strVal val="visible"/>
                                      </p:to>
                                    </p:set>
                                    <p:animEffect transition="in" filter="fade">
                                      <p:cBhvr>
                                        <p:cTn id="26" dur="500"/>
                                        <p:tgtEl>
                                          <p:spTgt spid="11">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Effect transition="in" filter="fade">
                                      <p:cBhvr>
                                        <p:cTn id="31" dur="500"/>
                                        <p:tgtEl>
                                          <p:spTgt spid="6">
                                            <p:txEl>
                                              <p:pRg st="0" end="0"/>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6">
                                            <p:txEl>
                                              <p:pRg st="1" end="1"/>
                                            </p:txEl>
                                          </p:spTgt>
                                        </p:tgtEl>
                                        <p:attrNameLst>
                                          <p:attrName>style.visibility</p:attrName>
                                        </p:attrNameLst>
                                      </p:cBhvr>
                                      <p:to>
                                        <p:strVal val="visible"/>
                                      </p:to>
                                    </p:set>
                                    <p:animEffect transition="in" filter="fade">
                                      <p:cBhvr>
                                        <p:cTn id="34" dur="500"/>
                                        <p:tgtEl>
                                          <p:spTgt spid="6">
                                            <p:txEl>
                                              <p:pRg st="1" end="1"/>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6">
                                            <p:txEl>
                                              <p:pRg st="2" end="2"/>
                                            </p:txEl>
                                          </p:spTgt>
                                        </p:tgtEl>
                                        <p:attrNameLst>
                                          <p:attrName>style.visibility</p:attrName>
                                        </p:attrNameLst>
                                      </p:cBhvr>
                                      <p:to>
                                        <p:strVal val="visible"/>
                                      </p:to>
                                    </p:set>
                                    <p:animEffect transition="in" filter="fade">
                                      <p:cBhvr>
                                        <p:cTn id="37" dur="500"/>
                                        <p:tgtEl>
                                          <p:spTgt spid="6">
                                            <p:txEl>
                                              <p:pRg st="2" end="2"/>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fade">
                                      <p:cBhvr>
                                        <p:cTn id="40" dur="500"/>
                                        <p:tgtEl>
                                          <p:spTgt spid="6">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7">
                                            <p:txEl>
                                              <p:pRg st="0" end="0"/>
                                            </p:txEl>
                                          </p:spTgt>
                                        </p:tgtEl>
                                        <p:attrNameLst>
                                          <p:attrName>style.visibility</p:attrName>
                                        </p:attrNameLst>
                                      </p:cBhvr>
                                      <p:to>
                                        <p:strVal val="visible"/>
                                      </p:to>
                                    </p:set>
                                    <p:animEffect transition="in" filter="fade">
                                      <p:cBhvr>
                                        <p:cTn id="45" dur="500"/>
                                        <p:tgtEl>
                                          <p:spTgt spid="7">
                                            <p:txEl>
                                              <p:pRg st="0" end="0"/>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7">
                                            <p:txEl>
                                              <p:pRg st="1" end="1"/>
                                            </p:txEl>
                                          </p:spTgt>
                                        </p:tgtEl>
                                        <p:attrNameLst>
                                          <p:attrName>style.visibility</p:attrName>
                                        </p:attrNameLst>
                                      </p:cBhvr>
                                      <p:to>
                                        <p:strVal val="visible"/>
                                      </p:to>
                                    </p:set>
                                    <p:animEffect transition="in" filter="fade">
                                      <p:cBhvr>
                                        <p:cTn id="48" dur="500"/>
                                        <p:tgtEl>
                                          <p:spTgt spid="7">
                                            <p:txEl>
                                              <p:pRg st="1" end="1"/>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7">
                                            <p:txEl>
                                              <p:pRg st="2" end="2"/>
                                            </p:txEl>
                                          </p:spTgt>
                                        </p:tgtEl>
                                        <p:attrNameLst>
                                          <p:attrName>style.visibility</p:attrName>
                                        </p:attrNameLst>
                                      </p:cBhvr>
                                      <p:to>
                                        <p:strVal val="visible"/>
                                      </p:to>
                                    </p:set>
                                    <p:animEffect transition="in" filter="fade">
                                      <p:cBhvr>
                                        <p:cTn id="51" dur="500"/>
                                        <p:tgtEl>
                                          <p:spTgt spid="7">
                                            <p:txEl>
                                              <p:pRg st="2" end="2"/>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7">
                                            <p:txEl>
                                              <p:pRg st="3" end="3"/>
                                            </p:txEl>
                                          </p:spTgt>
                                        </p:tgtEl>
                                        <p:attrNameLst>
                                          <p:attrName>style.visibility</p:attrName>
                                        </p:attrNameLst>
                                      </p:cBhvr>
                                      <p:to>
                                        <p:strVal val="visible"/>
                                      </p:to>
                                    </p:set>
                                    <p:animEffect transition="in" filter="fade">
                                      <p:cBhvr>
                                        <p:cTn id="54" dur="500"/>
                                        <p:tgtEl>
                                          <p:spTgt spid="7">
                                            <p:txEl>
                                              <p:pRg st="3" end="3"/>
                                            </p:txEl>
                                          </p:spTgt>
                                        </p:tgtEl>
                                      </p:cBhvr>
                                    </p:animEffect>
                                  </p:childTnLst>
                                </p:cTn>
                              </p:par>
                              <p:par>
                                <p:cTn id="55" presetID="10" presetClass="entr" presetSubtype="0" fill="hold" nodeType="withEffect">
                                  <p:stCondLst>
                                    <p:cond delay="0"/>
                                  </p:stCondLst>
                                  <p:childTnLst>
                                    <p:set>
                                      <p:cBhvr>
                                        <p:cTn id="56" dur="1" fill="hold">
                                          <p:stCondLst>
                                            <p:cond delay="0"/>
                                          </p:stCondLst>
                                        </p:cTn>
                                        <p:tgtEl>
                                          <p:spTgt spid="7">
                                            <p:txEl>
                                              <p:pRg st="4" end="4"/>
                                            </p:txEl>
                                          </p:spTgt>
                                        </p:tgtEl>
                                        <p:attrNameLst>
                                          <p:attrName>style.visibility</p:attrName>
                                        </p:attrNameLst>
                                      </p:cBhvr>
                                      <p:to>
                                        <p:strVal val="visible"/>
                                      </p:to>
                                    </p:set>
                                    <p:animEffect transition="in" filter="fade">
                                      <p:cBhvr>
                                        <p:cTn id="5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FEE454-219E-CF3B-8BBA-350F1BB16250}"/>
              </a:ext>
            </a:extLst>
          </p:cNvPr>
          <p:cNvPicPr>
            <a:picLocks noChangeAspect="1"/>
          </p:cNvPicPr>
          <p:nvPr/>
        </p:nvPicPr>
        <p:blipFill>
          <a:blip r:embed="rId3">
            <a:alphaModFix amt="50000"/>
          </a:blip>
          <a:srcRect/>
          <a:stretch/>
        </p:blipFill>
        <p:spPr>
          <a:xfrm>
            <a:off x="3102" y="-45948"/>
            <a:ext cx="9144000" cy="6858000"/>
          </a:xfrm>
          <a:prstGeom prst="rect">
            <a:avLst/>
          </a:prstGeom>
        </p:spPr>
      </p:pic>
      <p:pic>
        <p:nvPicPr>
          <p:cNvPr id="3" name="Picture 2">
            <a:extLst>
              <a:ext uri="{FF2B5EF4-FFF2-40B4-BE49-F238E27FC236}">
                <a16:creationId xmlns:a16="http://schemas.microsoft.com/office/drawing/2014/main" id="{61DD7093-6762-3452-EF90-87A355E059DA}"/>
              </a:ext>
            </a:extLst>
          </p:cNvPr>
          <p:cNvPicPr>
            <a:picLocks noChangeAspect="1"/>
          </p:cNvPicPr>
          <p:nvPr/>
        </p:nvPicPr>
        <p:blipFill>
          <a:blip r:embed="rId4"/>
          <a:srcRect/>
          <a:stretch/>
        </p:blipFill>
        <p:spPr>
          <a:xfrm>
            <a:off x="696808" y="1713998"/>
            <a:ext cx="495300" cy="495300"/>
          </a:xfrm>
          <a:prstGeom prst="rect">
            <a:avLst/>
          </a:prstGeom>
          <a:effectLst>
            <a:outerShdw blurRad="190500" dist="50800" dir="5400000" algn="ctr" rotWithShape="0">
              <a:srgbClr val="000000">
                <a:alpha val="15000"/>
              </a:srgbClr>
            </a:outerShdw>
          </a:effectLst>
        </p:spPr>
      </p:pic>
      <p:sp>
        <p:nvSpPr>
          <p:cNvPr id="18" name="TextBox 17">
            <a:extLst>
              <a:ext uri="{FF2B5EF4-FFF2-40B4-BE49-F238E27FC236}">
                <a16:creationId xmlns:a16="http://schemas.microsoft.com/office/drawing/2014/main" id="{144D3070-7043-654C-69A8-2F0D891875B9}"/>
              </a:ext>
            </a:extLst>
          </p:cNvPr>
          <p:cNvSpPr txBox="1"/>
          <p:nvPr/>
        </p:nvSpPr>
        <p:spPr bwMode="auto">
          <a:xfrm>
            <a:off x="1315397" y="1713998"/>
            <a:ext cx="1544181" cy="495300"/>
          </a:xfrm>
          <a:prstGeom prst="rect">
            <a:avLst/>
          </a:prstGeom>
          <a:solidFill>
            <a:srgbClr val="FB8802">
              <a:alpha val="60000"/>
            </a:srgbClr>
          </a:solidFill>
          <a:ln w="9525">
            <a:noFill/>
            <a:miter lim="800000"/>
            <a:headEnd/>
            <a:tailEnd/>
          </a:ln>
        </p:spPr>
        <p:txBody>
          <a:bodyPr vert="horz" wrap="square" lIns="0" tIns="0" rIns="0" bIns="0" numCol="1" rtlCol="0" anchor="ctr" anchorCtr="0" compatLnSpc="1">
            <a:prstTxWarp prst="textNoShape">
              <a:avLst/>
            </a:prstTxWarp>
            <a:noAutofit/>
          </a:bodyPr>
          <a:lstStyle/>
          <a:p>
            <a:pPr marL="222250" marR="0" lvl="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tab pos="214313" algn="l"/>
              </a:tabLst>
              <a:defRPr/>
            </a:pPr>
            <a:r>
              <a:rPr kumimoji="0" lang="en-US" sz="1600" b="1" i="0" u="none" strike="noStrike" kern="1200" cap="none" spc="0" normalizeH="0" baseline="0" noProof="0" dirty="0">
                <a:ln>
                  <a:noFill/>
                </a:ln>
                <a:solidFill>
                  <a:srgbClr val="FFFFFF"/>
                </a:solidFill>
                <a:effectLst/>
                <a:uLnTx/>
                <a:uFillTx/>
                <a:latin typeface="Arial" panose="020B0604020202020204"/>
              </a:rPr>
              <a:t>1. </a:t>
            </a:r>
            <a:r>
              <a:rPr lang="en-US" sz="1600" b="1" dirty="0">
                <a:solidFill>
                  <a:srgbClr val="FFFFFF"/>
                </a:solidFill>
                <a:latin typeface="Arial" panose="020B0604020202020204"/>
              </a:rPr>
              <a:t>IDENTIFY</a:t>
            </a:r>
            <a:endParaRPr kumimoji="0" lang="en-US" sz="1600" b="1" i="0" u="none" strike="noStrike" kern="1200" cap="none" spc="0" normalizeH="0" baseline="0" noProof="0" dirty="0">
              <a:ln>
                <a:noFill/>
              </a:ln>
              <a:solidFill>
                <a:srgbClr val="FFFFFF"/>
              </a:solidFill>
              <a:effectLst/>
              <a:uLnTx/>
              <a:uFillTx/>
              <a:latin typeface="Arial" panose="020B0604020202020204"/>
            </a:endParaRPr>
          </a:p>
        </p:txBody>
      </p:sp>
      <p:pic>
        <p:nvPicPr>
          <p:cNvPr id="7" name="Picture 6">
            <a:extLst>
              <a:ext uri="{FF2B5EF4-FFF2-40B4-BE49-F238E27FC236}">
                <a16:creationId xmlns:a16="http://schemas.microsoft.com/office/drawing/2014/main" id="{4606CE7B-1AA5-92EE-B65E-BB40339D1357}"/>
              </a:ext>
            </a:extLst>
          </p:cNvPr>
          <p:cNvPicPr>
            <a:picLocks noChangeAspect="1"/>
          </p:cNvPicPr>
          <p:nvPr/>
        </p:nvPicPr>
        <p:blipFill>
          <a:blip r:embed="rId5"/>
          <a:srcRect/>
          <a:stretch/>
        </p:blipFill>
        <p:spPr>
          <a:xfrm>
            <a:off x="696808" y="2690973"/>
            <a:ext cx="495300" cy="495300"/>
          </a:xfrm>
          <a:prstGeom prst="rect">
            <a:avLst/>
          </a:prstGeom>
          <a:effectLst>
            <a:outerShdw blurRad="190500" dist="50800" dir="5400000" algn="ctr" rotWithShape="0">
              <a:srgbClr val="000000">
                <a:alpha val="15000"/>
              </a:srgbClr>
            </a:outerShdw>
          </a:effectLst>
        </p:spPr>
      </p:pic>
      <p:sp>
        <p:nvSpPr>
          <p:cNvPr id="8" name="Text Placeholder 3">
            <a:extLst>
              <a:ext uri="{FF2B5EF4-FFF2-40B4-BE49-F238E27FC236}">
                <a16:creationId xmlns:a16="http://schemas.microsoft.com/office/drawing/2014/main" id="{B43E3B3F-2E00-D9D6-A1C8-11150625BC8D}"/>
              </a:ext>
            </a:extLst>
          </p:cNvPr>
          <p:cNvSpPr txBox="1">
            <a:spLocks/>
          </p:cNvSpPr>
          <p:nvPr/>
        </p:nvSpPr>
        <p:spPr bwMode="auto">
          <a:xfrm>
            <a:off x="2924488" y="2698544"/>
            <a:ext cx="5882314"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2000"/>
              </a:lnSpc>
              <a:spcBef>
                <a:spcPts val="0"/>
              </a:spcBef>
              <a:spcAft>
                <a:spcPts val="0"/>
              </a:spcAft>
              <a:buClr>
                <a:srgbClr val="F79644"/>
              </a:buClr>
              <a:buFont typeface="Wingdings" panose="020B0600040502020204" pitchFamily="34" charset="0"/>
              <a:buChar char="§"/>
              <a:tabLst>
                <a:tab pos="1285875" algn="l"/>
              </a:tabLst>
              <a:defRPr/>
            </a:pPr>
            <a:r>
              <a:rPr kumimoji="0" lang="en-US" sz="1600" b="0" i="0" u="none" strike="noStrike" kern="1200" cap="none" spc="0" normalizeH="0" baseline="0" noProof="0" dirty="0">
                <a:ln>
                  <a:noFill/>
                </a:ln>
                <a:solidFill>
                  <a:srgbClr val="414141"/>
                </a:solidFill>
                <a:effectLst/>
                <a:uLnTx/>
                <a:uFillTx/>
                <a:latin typeface="Arial"/>
                <a:cs typeface="Arial"/>
              </a:rPr>
              <a:t>Provide brief advice on importance of smokefree admission, role of</a:t>
            </a:r>
            <a:r>
              <a:rPr lang="en-US" sz="1600" dirty="0">
                <a:solidFill>
                  <a:srgbClr val="414141"/>
                </a:solidFill>
                <a:latin typeface="Arial"/>
                <a:cs typeface="Arial"/>
              </a:rPr>
              <a:t> tobacco dependence aids</a:t>
            </a:r>
            <a:r>
              <a:rPr kumimoji="0" lang="en-US" sz="1600" b="0" i="0" u="none" strike="noStrike" kern="1200" cap="none" spc="0" normalizeH="0" baseline="0" noProof="0" dirty="0">
                <a:ln>
                  <a:noFill/>
                </a:ln>
                <a:solidFill>
                  <a:srgbClr val="414141"/>
                </a:solidFill>
                <a:effectLst/>
                <a:uLnTx/>
                <a:uFillTx/>
                <a:latin typeface="Arial"/>
                <a:cs typeface="Arial"/>
              </a:rPr>
              <a:t>, and available support</a:t>
            </a:r>
            <a:r>
              <a:rPr lang="en-US" sz="1600" dirty="0">
                <a:solidFill>
                  <a:srgbClr val="414141"/>
                </a:solidFill>
                <a:latin typeface="Arial"/>
                <a:cs typeface="Arial"/>
              </a:rPr>
              <a:t> </a:t>
            </a:r>
            <a:endParaRPr lang="en-US"/>
          </a:p>
        </p:txBody>
      </p:sp>
      <p:sp>
        <p:nvSpPr>
          <p:cNvPr id="19" name="TextBox 18">
            <a:extLst>
              <a:ext uri="{FF2B5EF4-FFF2-40B4-BE49-F238E27FC236}">
                <a16:creationId xmlns:a16="http://schemas.microsoft.com/office/drawing/2014/main" id="{1CCD0867-1BD8-EA34-105D-5880A33C805C}"/>
              </a:ext>
            </a:extLst>
          </p:cNvPr>
          <p:cNvSpPr txBox="1"/>
          <p:nvPr/>
        </p:nvSpPr>
        <p:spPr bwMode="auto">
          <a:xfrm>
            <a:off x="1315397" y="2690973"/>
            <a:ext cx="1544181" cy="495300"/>
          </a:xfrm>
          <a:prstGeom prst="rect">
            <a:avLst/>
          </a:prstGeom>
          <a:solidFill>
            <a:srgbClr val="FB8802">
              <a:alpha val="60000"/>
            </a:srgbClr>
          </a:solidFill>
          <a:ln w="9525">
            <a:noFill/>
            <a:miter lim="800000"/>
            <a:headEnd/>
            <a:tailEnd/>
          </a:ln>
        </p:spPr>
        <p:txBody>
          <a:bodyPr vert="horz" wrap="square" lIns="0" tIns="0" rIns="0" bIns="0" numCol="1" rtlCol="0" anchor="ctr" anchorCtr="0" compatLnSpc="1">
            <a:prstTxWarp prst="textNoShape">
              <a:avLst/>
            </a:prstTxWarp>
            <a:noAutofit/>
          </a:bodyPr>
          <a:lstStyle/>
          <a:p>
            <a:pPr marL="222250" marR="0" lvl="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tab pos="214313" algn="l"/>
              </a:tabLst>
              <a:defRPr/>
            </a:pPr>
            <a:r>
              <a:rPr kumimoji="0" lang="en-US" sz="1600" b="1" i="0" u="none" strike="noStrike" kern="1200" cap="none" spc="0" normalizeH="0" baseline="0" noProof="0" dirty="0">
                <a:ln>
                  <a:noFill/>
                </a:ln>
                <a:solidFill>
                  <a:srgbClr val="FFFFFF"/>
                </a:solidFill>
                <a:effectLst/>
                <a:uLnTx/>
                <a:uFillTx/>
                <a:latin typeface="Arial" panose="020B0604020202020204"/>
              </a:rPr>
              <a:t>2. </a:t>
            </a:r>
            <a:r>
              <a:rPr lang="en-US" sz="1600" b="1" dirty="0">
                <a:solidFill>
                  <a:srgbClr val="FFFFFF"/>
                </a:solidFill>
                <a:latin typeface="Arial" panose="020B0604020202020204"/>
              </a:rPr>
              <a:t>ADVISE</a:t>
            </a:r>
            <a:endParaRPr kumimoji="0" lang="en-US" sz="1600" b="1" i="0" u="none" strike="noStrike" kern="1200" cap="none" spc="0" normalizeH="0" baseline="0" noProof="0" dirty="0">
              <a:ln>
                <a:noFill/>
              </a:ln>
              <a:solidFill>
                <a:srgbClr val="FFFFFF"/>
              </a:solidFill>
              <a:effectLst/>
              <a:uLnTx/>
              <a:uFillTx/>
              <a:latin typeface="Arial" panose="020B0604020202020204"/>
              <a:ea typeface="Geneva" pitchFamily="-109" charset="0"/>
              <a:cs typeface="Geneva" pitchFamily="-109" charset="0"/>
            </a:endParaRPr>
          </a:p>
        </p:txBody>
      </p:sp>
      <p:pic>
        <p:nvPicPr>
          <p:cNvPr id="10" name="Picture 9">
            <a:extLst>
              <a:ext uri="{FF2B5EF4-FFF2-40B4-BE49-F238E27FC236}">
                <a16:creationId xmlns:a16="http://schemas.microsoft.com/office/drawing/2014/main" id="{0A0DE261-07EA-CE48-6302-8A7B2ED2E6C4}"/>
              </a:ext>
            </a:extLst>
          </p:cNvPr>
          <p:cNvPicPr>
            <a:picLocks noChangeAspect="1"/>
          </p:cNvPicPr>
          <p:nvPr/>
        </p:nvPicPr>
        <p:blipFill>
          <a:blip r:embed="rId6"/>
          <a:srcRect/>
          <a:stretch/>
        </p:blipFill>
        <p:spPr>
          <a:xfrm>
            <a:off x="696808" y="3669993"/>
            <a:ext cx="495300" cy="495300"/>
          </a:xfrm>
          <a:prstGeom prst="rect">
            <a:avLst/>
          </a:prstGeom>
          <a:effectLst>
            <a:outerShdw blurRad="190500" dist="50800" dir="5400000" algn="ctr" rotWithShape="0">
              <a:srgbClr val="000000">
                <a:alpha val="15000"/>
              </a:srgbClr>
            </a:outerShdw>
          </a:effectLst>
        </p:spPr>
      </p:pic>
      <p:sp>
        <p:nvSpPr>
          <p:cNvPr id="11" name="Text Placeholder 3">
            <a:extLst>
              <a:ext uri="{FF2B5EF4-FFF2-40B4-BE49-F238E27FC236}">
                <a16:creationId xmlns:a16="http://schemas.microsoft.com/office/drawing/2014/main" id="{89CB99A9-7C56-4BB7-C807-B80ABDF74819}"/>
              </a:ext>
            </a:extLst>
          </p:cNvPr>
          <p:cNvSpPr txBox="1">
            <a:spLocks/>
          </p:cNvSpPr>
          <p:nvPr/>
        </p:nvSpPr>
        <p:spPr bwMode="auto">
          <a:xfrm>
            <a:off x="2933737" y="3786339"/>
            <a:ext cx="6019148" cy="54525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2000"/>
              </a:lnSpc>
              <a:spcBef>
                <a:spcPts val="0"/>
              </a:spcBef>
              <a:spcAft>
                <a:spcPts val="0"/>
              </a:spcAft>
              <a:buClr>
                <a:srgbClr val="F79644"/>
              </a:buClr>
              <a:buFont typeface="Wingdings" panose="020B0600040502020204" pitchFamily="34" charset="0"/>
              <a:buChar char="§"/>
              <a:tabLst>
                <a:tab pos="1285875" algn="l"/>
              </a:tabLst>
              <a:defRPr/>
            </a:pPr>
            <a:r>
              <a:rPr lang="en-US" sz="1600" dirty="0">
                <a:solidFill>
                  <a:srgbClr val="414141"/>
                </a:solidFill>
                <a:latin typeface="Arial"/>
                <a:cs typeface="Arial"/>
              </a:rPr>
              <a:t>Conduct risk assessment </a:t>
            </a:r>
          </a:p>
          <a:p>
            <a:pPr marL="285750" indent="-285750">
              <a:lnSpc>
                <a:spcPts val="2000"/>
              </a:lnSpc>
              <a:spcBef>
                <a:spcPts val="0"/>
              </a:spcBef>
              <a:spcAft>
                <a:spcPts val="0"/>
              </a:spcAft>
              <a:buClr>
                <a:srgbClr val="F79644"/>
              </a:buClr>
              <a:buFont typeface="Wingdings" panose="020B0600040502020204" pitchFamily="34" charset="0"/>
              <a:buChar char="§"/>
              <a:tabLst>
                <a:tab pos="1285875" algn="l"/>
              </a:tabLst>
              <a:defRPr/>
            </a:pPr>
            <a:r>
              <a:rPr lang="en-US" sz="1600" dirty="0">
                <a:solidFill>
                  <a:srgbClr val="414141"/>
                </a:solidFill>
                <a:latin typeface="Arial"/>
                <a:cs typeface="Arial"/>
              </a:rPr>
              <a:t>Select appropriate nicotine containing vape or combination NRT and arrange for supply</a:t>
            </a:r>
            <a:endParaRPr lang="en-US" sz="1600" dirty="0">
              <a:solidFill>
                <a:srgbClr val="414141"/>
              </a:solidFill>
              <a:latin typeface="Arial" panose="020B0604020202020204" pitchFamily="34" charset="0"/>
              <a:cs typeface="Arial" panose="020B0604020202020204" pitchFamily="34" charset="0"/>
            </a:endParaRPr>
          </a:p>
          <a:p>
            <a:pPr marL="285750" indent="-285750">
              <a:lnSpc>
                <a:spcPts val="2000"/>
              </a:lnSpc>
              <a:spcBef>
                <a:spcPts val="0"/>
              </a:spcBef>
              <a:spcAft>
                <a:spcPts val="0"/>
              </a:spcAft>
              <a:buClr>
                <a:srgbClr val="F79644"/>
              </a:buClr>
              <a:buFont typeface="Wingdings" panose="020B0600040502020204" pitchFamily="34" charset="0"/>
              <a:buChar char="§"/>
              <a:tabLst>
                <a:tab pos="1285875" algn="l"/>
              </a:tabLst>
              <a:defRPr/>
            </a:pPr>
            <a:r>
              <a:rPr lang="en-US" sz="1600" dirty="0">
                <a:solidFill>
                  <a:srgbClr val="414141"/>
                </a:solidFill>
                <a:latin typeface="Arial"/>
                <a:cs typeface="Arial"/>
              </a:rPr>
              <a:t>Provide instructions for use of selected aids</a:t>
            </a:r>
            <a:endParaRPr lang="en-US" sz="16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endParaRPr>
          </a:p>
          <a:p>
            <a:pPr marL="285750" indent="-285750">
              <a:lnSpc>
                <a:spcPts val="2000"/>
              </a:lnSpc>
              <a:spcBef>
                <a:spcPts val="0"/>
              </a:spcBef>
              <a:spcAft>
                <a:spcPts val="0"/>
              </a:spcAft>
              <a:buClr>
                <a:srgbClr val="F79644"/>
              </a:buClr>
              <a:buFont typeface="Wingdings" panose="020B0600040502020204" pitchFamily="34" charset="0"/>
              <a:buChar char="§"/>
              <a:tabLst>
                <a:tab pos="1285875" algn="l"/>
              </a:tabLst>
              <a:defRPr/>
            </a:pPr>
            <a:endParaRPr lang="en-US" sz="1600" dirty="0">
              <a:solidFill>
                <a:srgbClr val="414141"/>
              </a:solidFill>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A63156AF-A59A-07B3-2B0D-E6B5E04DE0A0}"/>
              </a:ext>
            </a:extLst>
          </p:cNvPr>
          <p:cNvSpPr txBox="1"/>
          <p:nvPr/>
        </p:nvSpPr>
        <p:spPr bwMode="auto">
          <a:xfrm>
            <a:off x="1315397" y="3669015"/>
            <a:ext cx="1544181" cy="495300"/>
          </a:xfrm>
          <a:prstGeom prst="rect">
            <a:avLst/>
          </a:prstGeom>
          <a:solidFill>
            <a:srgbClr val="FB8802">
              <a:alpha val="60000"/>
            </a:srgbClr>
          </a:solidFill>
          <a:ln w="9525">
            <a:noFill/>
            <a:miter lim="800000"/>
            <a:headEnd/>
            <a:tailEnd/>
          </a:ln>
        </p:spPr>
        <p:txBody>
          <a:bodyPr vert="horz" wrap="square" lIns="0" tIns="0" rIns="0" bIns="0" numCol="1" rtlCol="0" anchor="ctr" anchorCtr="0" compatLnSpc="1">
            <a:prstTxWarp prst="textNoShape">
              <a:avLst/>
            </a:prstTxWarp>
            <a:noAutofit/>
          </a:bodyPr>
          <a:lstStyle/>
          <a:p>
            <a:pPr marL="222250" marR="0" lvl="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tab pos="214313" algn="l"/>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Geneva" pitchFamily="-109" charset="0"/>
                <a:cs typeface="Geneva" pitchFamily="-109" charset="0"/>
              </a:rPr>
              <a:t>3. TREAT</a:t>
            </a:r>
          </a:p>
        </p:txBody>
      </p:sp>
      <p:pic>
        <p:nvPicPr>
          <p:cNvPr id="13" name="Picture 12">
            <a:extLst>
              <a:ext uri="{FF2B5EF4-FFF2-40B4-BE49-F238E27FC236}">
                <a16:creationId xmlns:a16="http://schemas.microsoft.com/office/drawing/2014/main" id="{BDBF0B9C-172E-5022-65A8-2E522C5700DB}"/>
              </a:ext>
            </a:extLst>
          </p:cNvPr>
          <p:cNvPicPr>
            <a:picLocks noChangeAspect="1"/>
          </p:cNvPicPr>
          <p:nvPr/>
        </p:nvPicPr>
        <p:blipFill>
          <a:blip r:embed="rId7"/>
          <a:srcRect/>
          <a:stretch/>
        </p:blipFill>
        <p:spPr>
          <a:xfrm>
            <a:off x="696808" y="4534740"/>
            <a:ext cx="495300" cy="495300"/>
          </a:xfrm>
          <a:prstGeom prst="rect">
            <a:avLst/>
          </a:prstGeom>
          <a:effectLst>
            <a:outerShdw blurRad="190500" dist="50800" dir="5400000" algn="ctr" rotWithShape="0">
              <a:srgbClr val="000000">
                <a:alpha val="15000"/>
              </a:srgbClr>
            </a:outerShdw>
          </a:effectLst>
        </p:spPr>
      </p:pic>
      <p:sp>
        <p:nvSpPr>
          <p:cNvPr id="14" name="Text Placeholder 3">
            <a:extLst>
              <a:ext uri="{FF2B5EF4-FFF2-40B4-BE49-F238E27FC236}">
                <a16:creationId xmlns:a16="http://schemas.microsoft.com/office/drawing/2014/main" id="{067B2588-53C3-DA12-73BC-A4677C7777B9}"/>
              </a:ext>
            </a:extLst>
          </p:cNvPr>
          <p:cNvSpPr txBox="1">
            <a:spLocks/>
          </p:cNvSpPr>
          <p:nvPr/>
        </p:nvSpPr>
        <p:spPr bwMode="auto">
          <a:xfrm>
            <a:off x="2930017" y="4577321"/>
            <a:ext cx="5387539"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marR="0" lvl="0" indent="-285750" algn="l" defTabSz="457200" rtl="0" eaLnBrk="0" fontAlgn="base" latinLnBrk="0" hangingPunct="0">
              <a:lnSpc>
                <a:spcPts val="2000"/>
              </a:lnSpc>
              <a:spcBef>
                <a:spcPts val="0"/>
              </a:spcBef>
              <a:spcAft>
                <a:spcPts val="0"/>
              </a:spcAft>
              <a:buClr>
                <a:srgbClr val="F79644"/>
              </a:buClr>
              <a:buSzPct val="120000"/>
              <a:buFont typeface="Wingdings" panose="020B0600040502020204" pitchFamily="34" charset="0"/>
              <a:buChar char="§"/>
              <a:tabLst>
                <a:tab pos="1285875" algn="l"/>
              </a:tabLst>
              <a:defRPr/>
            </a:pPr>
            <a:r>
              <a:rPr kumimoji="0" lang="en-US" sz="1600" b="0" i="0" u="none" strike="noStrike" kern="1200" cap="none" spc="0" normalizeH="0" baseline="0" noProof="0" dirty="0">
                <a:ln>
                  <a:noFill/>
                </a:ln>
                <a:solidFill>
                  <a:srgbClr val="414141"/>
                </a:solidFill>
                <a:effectLst/>
                <a:uLnTx/>
                <a:uFillTx/>
                <a:latin typeface="Arial"/>
                <a:cs typeface="Arial"/>
              </a:rPr>
              <a:t>Inform patient a member of the Tobacco Dependence Team will come by to see them</a:t>
            </a:r>
            <a:endParaRPr lang="en-US"/>
          </a:p>
        </p:txBody>
      </p:sp>
      <p:sp>
        <p:nvSpPr>
          <p:cNvPr id="21" name="TextBox 20">
            <a:extLst>
              <a:ext uri="{FF2B5EF4-FFF2-40B4-BE49-F238E27FC236}">
                <a16:creationId xmlns:a16="http://schemas.microsoft.com/office/drawing/2014/main" id="{06C06AC8-B601-9CF1-EBBC-1427D9B14D9B}"/>
              </a:ext>
            </a:extLst>
          </p:cNvPr>
          <p:cNvSpPr txBox="1"/>
          <p:nvPr/>
        </p:nvSpPr>
        <p:spPr bwMode="auto">
          <a:xfrm>
            <a:off x="1315397" y="4567197"/>
            <a:ext cx="1544181" cy="495300"/>
          </a:xfrm>
          <a:prstGeom prst="rect">
            <a:avLst/>
          </a:prstGeom>
          <a:solidFill>
            <a:srgbClr val="FB8802">
              <a:alpha val="60000"/>
            </a:srgbClr>
          </a:solidFill>
          <a:ln w="9525">
            <a:noFill/>
            <a:miter lim="800000"/>
            <a:headEnd/>
            <a:tailEnd/>
          </a:ln>
        </p:spPr>
        <p:txBody>
          <a:bodyPr vert="horz" wrap="square" lIns="0" tIns="0" rIns="0" bIns="0" numCol="1" rtlCol="0" anchor="ctr" anchorCtr="0" compatLnSpc="1">
            <a:prstTxWarp prst="textNoShape">
              <a:avLst/>
            </a:prstTxWarp>
            <a:noAutofit/>
          </a:bodyPr>
          <a:lstStyle/>
          <a:p>
            <a:pPr marL="222250" marR="0" lvl="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tab pos="214313" algn="l"/>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Geneva" pitchFamily="-109" charset="0"/>
                <a:cs typeface="Geneva" pitchFamily="-109" charset="0"/>
              </a:rPr>
              <a:t>4. REFER</a:t>
            </a:r>
          </a:p>
        </p:txBody>
      </p:sp>
      <p:pic>
        <p:nvPicPr>
          <p:cNvPr id="16" name="Picture 15">
            <a:extLst>
              <a:ext uri="{FF2B5EF4-FFF2-40B4-BE49-F238E27FC236}">
                <a16:creationId xmlns:a16="http://schemas.microsoft.com/office/drawing/2014/main" id="{95767AE0-94F7-3CBF-CDB7-56BDCFCA86DD}"/>
              </a:ext>
            </a:extLst>
          </p:cNvPr>
          <p:cNvPicPr>
            <a:picLocks noChangeAspect="1"/>
          </p:cNvPicPr>
          <p:nvPr/>
        </p:nvPicPr>
        <p:blipFill>
          <a:blip r:embed="rId8"/>
          <a:srcRect/>
          <a:stretch/>
        </p:blipFill>
        <p:spPr>
          <a:xfrm>
            <a:off x="696808" y="5287392"/>
            <a:ext cx="495300" cy="495300"/>
          </a:xfrm>
          <a:prstGeom prst="rect">
            <a:avLst/>
          </a:prstGeom>
          <a:effectLst>
            <a:outerShdw blurRad="190500" dist="50800" dir="5400000" algn="ctr" rotWithShape="0">
              <a:srgbClr val="000000">
                <a:alpha val="15000"/>
              </a:srgbClr>
            </a:outerShdw>
          </a:effectLst>
        </p:spPr>
      </p:pic>
      <p:sp>
        <p:nvSpPr>
          <p:cNvPr id="17" name="Text Placeholder 3">
            <a:extLst>
              <a:ext uri="{FF2B5EF4-FFF2-40B4-BE49-F238E27FC236}">
                <a16:creationId xmlns:a16="http://schemas.microsoft.com/office/drawing/2014/main" id="{FD6EB93F-82A9-6905-5705-DA084868C7B1}"/>
              </a:ext>
            </a:extLst>
          </p:cNvPr>
          <p:cNvSpPr txBox="1">
            <a:spLocks/>
          </p:cNvSpPr>
          <p:nvPr/>
        </p:nvSpPr>
        <p:spPr bwMode="auto">
          <a:xfrm>
            <a:off x="2930017" y="5257328"/>
            <a:ext cx="5387539"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marR="0" lvl="0" indent="-285750" algn="l" defTabSz="457200" rtl="0" eaLnBrk="0" fontAlgn="base" latinLnBrk="0" hangingPunct="0">
              <a:lnSpc>
                <a:spcPts val="2000"/>
              </a:lnSpc>
              <a:spcBef>
                <a:spcPts val="0"/>
              </a:spcBef>
              <a:spcAft>
                <a:spcPts val="0"/>
              </a:spcAft>
              <a:buClr>
                <a:srgbClr val="F79644"/>
              </a:buClr>
              <a:buSzPct val="120000"/>
              <a:buFont typeface="Wingdings" panose="020B0600040502020204" pitchFamily="34" charset="0"/>
              <a:buChar char="§"/>
              <a:tabLst>
                <a:tab pos="1285875" algn="l"/>
              </a:tabLst>
              <a:defRPr/>
            </a:pPr>
            <a:r>
              <a:rPr kumimoji="0" lang="en-US" sz="16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Tobacco dependence in the </a:t>
            </a:r>
            <a:r>
              <a:rPr kumimoji="0" lang="en-US" sz="1600" b="1"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admission diagnosis</a:t>
            </a:r>
            <a:r>
              <a:rPr kumimoji="0" lang="en-US" sz="16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 list </a:t>
            </a:r>
            <a:br>
              <a:rPr kumimoji="0" lang="en-US" sz="16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br>
            <a:r>
              <a:rPr kumimoji="0" lang="en-US" sz="16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and </a:t>
            </a:r>
            <a:r>
              <a:rPr kumimoji="0" lang="en-US" sz="1600" b="1"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disease management plan </a:t>
            </a:r>
            <a:endParaRPr lang="en-US"/>
          </a:p>
        </p:txBody>
      </p:sp>
      <p:sp>
        <p:nvSpPr>
          <p:cNvPr id="22" name="TextBox 21">
            <a:extLst>
              <a:ext uri="{FF2B5EF4-FFF2-40B4-BE49-F238E27FC236}">
                <a16:creationId xmlns:a16="http://schemas.microsoft.com/office/drawing/2014/main" id="{956390A4-F361-F0D8-D1F1-04657B2F39B1}"/>
              </a:ext>
            </a:extLst>
          </p:cNvPr>
          <p:cNvSpPr txBox="1"/>
          <p:nvPr/>
        </p:nvSpPr>
        <p:spPr bwMode="auto">
          <a:xfrm>
            <a:off x="1315397" y="5321973"/>
            <a:ext cx="1544181" cy="495300"/>
          </a:xfrm>
          <a:prstGeom prst="rect">
            <a:avLst/>
          </a:prstGeom>
          <a:solidFill>
            <a:srgbClr val="FB8802">
              <a:alpha val="60000"/>
            </a:srgbClr>
          </a:solidFill>
          <a:ln w="9525">
            <a:noFill/>
            <a:miter lim="800000"/>
            <a:headEnd/>
            <a:tailEnd/>
          </a:ln>
        </p:spPr>
        <p:txBody>
          <a:bodyPr vert="horz" wrap="square" lIns="0" tIns="0" rIns="0" bIns="0" numCol="1" rtlCol="0" anchor="ctr" anchorCtr="0" compatLnSpc="1">
            <a:prstTxWarp prst="textNoShape">
              <a:avLst/>
            </a:prstTxWarp>
            <a:noAutofit/>
          </a:bodyPr>
          <a:lstStyle/>
          <a:p>
            <a:pPr marL="222250" marR="0" lvl="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tab pos="214313" algn="l"/>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Geneva" pitchFamily="-109" charset="0"/>
                <a:cs typeface="Geneva" pitchFamily="-109" charset="0"/>
              </a:rPr>
              <a:t>5. RECORD</a:t>
            </a:r>
          </a:p>
        </p:txBody>
      </p:sp>
      <p:sp>
        <p:nvSpPr>
          <p:cNvPr id="28" name="Title 1">
            <a:extLst>
              <a:ext uri="{FF2B5EF4-FFF2-40B4-BE49-F238E27FC236}">
                <a16:creationId xmlns:a16="http://schemas.microsoft.com/office/drawing/2014/main" id="{FD5A4F87-CD24-6685-9833-BC2754186AFD}"/>
              </a:ext>
            </a:extLst>
          </p:cNvPr>
          <p:cNvSpPr txBox="1">
            <a:spLocks/>
          </p:cNvSpPr>
          <p:nvPr/>
        </p:nvSpPr>
        <p:spPr>
          <a:xfrm>
            <a:off x="620138" y="473524"/>
            <a:ext cx="8268626" cy="864673"/>
          </a:xfrm>
          <a:prstGeom prst="rect">
            <a:avLst/>
          </a:prstGeom>
        </p:spPr>
        <p:txBody>
          <a:bodyPr lIns="91440" tIns="45720" rIns="91440" bIns="45720" anchor="t"/>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defRPr/>
            </a:pPr>
            <a:r>
              <a:rPr kumimoji="0" lang="en-US" sz="2300" b="1" i="0" u="none" strike="noStrike" kern="1200" cap="none" spc="0" normalizeH="0" baseline="0" noProof="0" dirty="0">
                <a:ln>
                  <a:noFill/>
                </a:ln>
                <a:solidFill>
                  <a:schemeClr val="accent6"/>
                </a:solidFill>
                <a:effectLst/>
                <a:uLnTx/>
                <a:uFillTx/>
                <a:latin typeface="Arial"/>
                <a:cs typeface="Arial"/>
              </a:rPr>
              <a:t>Admission </a:t>
            </a:r>
            <a:r>
              <a:rPr lang="en-US" dirty="0">
                <a:solidFill>
                  <a:schemeClr val="accent6"/>
                </a:solidFill>
                <a:latin typeface="Arial"/>
                <a:cs typeface="Arial"/>
              </a:rPr>
              <a:t>Care Bundle</a:t>
            </a:r>
            <a:br>
              <a:rPr lang="en-US" sz="2300" b="1" i="0" u="none" strike="noStrike" kern="1200" cap="none" spc="0" normalizeH="0" baseline="0" noProof="0" dirty="0">
                <a:ln>
                  <a:noFill/>
                </a:ln>
                <a:effectLst/>
                <a:uLnTx/>
                <a:uFillTx/>
                <a:latin typeface="Arial" panose="020B0604020202020204" pitchFamily="34" charset="0"/>
                <a:cs typeface="Arial" panose="020B0604020202020204" pitchFamily="34" charset="0"/>
              </a:rPr>
            </a:br>
            <a:r>
              <a:rPr kumimoji="0" lang="en-US" sz="2100" i="0" u="none" strike="noStrike" kern="1200" cap="none" spc="0" normalizeH="0" baseline="0" noProof="0" dirty="0">
                <a:ln>
                  <a:noFill/>
                </a:ln>
                <a:solidFill>
                  <a:srgbClr val="414141"/>
                </a:solidFill>
                <a:effectLst/>
                <a:uLnTx/>
                <a:uFillTx/>
                <a:latin typeface="Arial"/>
                <a:cs typeface="Arial"/>
              </a:rPr>
              <a:t>Brief intervention &amp; acute management of nicotine withdrawal</a:t>
            </a:r>
            <a:endParaRPr lang="en-US" sz="2100" i="0" u="none" strike="noStrike" kern="1200" cap="none" spc="0" normalizeH="0" baseline="0" noProof="0" dirty="0">
              <a:ln>
                <a:noFill/>
              </a:ln>
              <a:solidFill>
                <a:srgbClr val="414141"/>
              </a:solidFill>
              <a:effectLst/>
              <a:uLnTx/>
              <a:uFillTx/>
              <a:latin typeface="Arial"/>
              <a:cs typeface="Arial"/>
            </a:endParaRPr>
          </a:p>
        </p:txBody>
      </p:sp>
      <p:sp>
        <p:nvSpPr>
          <p:cNvPr id="2" name="Footer Placeholder 3">
            <a:extLst>
              <a:ext uri="{FF2B5EF4-FFF2-40B4-BE49-F238E27FC236}">
                <a16:creationId xmlns:a16="http://schemas.microsoft.com/office/drawing/2014/main" id="{FBAE16ED-F0C1-7349-0F51-604569E043BE}"/>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marL="0" marR="0" lvl="0" indent="0" algn="l" defTabSz="457200" rtl="0" eaLnBrk="1" fontAlgn="base" latinLnBrk="0" hangingPunct="1">
              <a:lnSpc>
                <a:spcPct val="100000"/>
              </a:lnSpc>
              <a:spcBef>
                <a:spcPct val="0"/>
              </a:spcBef>
              <a:spcAft>
                <a:spcPts val="600"/>
              </a:spcAft>
              <a:buClrTx/>
              <a:buSzTx/>
              <a:buFontTx/>
              <a:buNone/>
              <a:tabLst/>
              <a:defRPr/>
            </a:pPr>
            <a:r>
              <a:rPr kumimoji="0" lang="en-US" sz="1000" b="0" i="1" u="none" strike="noStrike" kern="1200" cap="none" spc="0" normalizeH="0" baseline="0" noProof="0" dirty="0">
                <a:ln>
                  <a:noFill/>
                </a:ln>
                <a:solidFill>
                  <a:srgbClr val="005EB8"/>
                </a:solidFill>
                <a:effectLst/>
                <a:uLnTx/>
                <a:uFillTx/>
                <a:latin typeface="Century Gothic" panose="020B0502020202020204" pitchFamily="34" charset="0"/>
              </a:rPr>
              <a:t>Inpatient Tobacco Dependence Treatment Training Programme</a:t>
            </a:r>
          </a:p>
        </p:txBody>
      </p:sp>
      <p:sp>
        <p:nvSpPr>
          <p:cNvPr id="6" name="TextBox 5">
            <a:extLst>
              <a:ext uri="{FF2B5EF4-FFF2-40B4-BE49-F238E27FC236}">
                <a16:creationId xmlns:a16="http://schemas.microsoft.com/office/drawing/2014/main" id="{5B312C73-9361-A18B-671E-223A05A57820}"/>
              </a:ext>
            </a:extLst>
          </p:cNvPr>
          <p:cNvSpPr txBox="1"/>
          <p:nvPr/>
        </p:nvSpPr>
        <p:spPr bwMode="auto">
          <a:xfrm>
            <a:off x="457200" y="-48126"/>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lvl="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a:pPr>
            <a:endParaRPr kumimoji="0" lang="en-US" sz="2200" b="0" i="0" u="none" strike="noStrike" kern="1200" cap="none" spc="0" normalizeH="0" baseline="0" noProof="0" dirty="0">
              <a:ln>
                <a:noFill/>
              </a:ln>
              <a:solidFill>
                <a:srgbClr val="EEAB91"/>
              </a:solidFill>
              <a:effectLst/>
              <a:uLnTx/>
              <a:uFillTx/>
              <a:latin typeface="Arial" panose="020B0604020202020204"/>
              <a:ea typeface="Geneva" pitchFamily="-109" charset="0"/>
              <a:cs typeface="Geneva" pitchFamily="-109" charset="0"/>
            </a:endParaRPr>
          </a:p>
        </p:txBody>
      </p:sp>
      <p:sp>
        <p:nvSpPr>
          <p:cNvPr id="9" name="Text Placeholder 3">
            <a:extLst>
              <a:ext uri="{FF2B5EF4-FFF2-40B4-BE49-F238E27FC236}">
                <a16:creationId xmlns:a16="http://schemas.microsoft.com/office/drawing/2014/main" id="{D2E52D23-759A-8403-0B0D-2BA8F8C78040}"/>
              </a:ext>
            </a:extLst>
          </p:cNvPr>
          <p:cNvSpPr txBox="1">
            <a:spLocks/>
          </p:cNvSpPr>
          <p:nvPr/>
        </p:nvSpPr>
        <p:spPr bwMode="auto">
          <a:xfrm>
            <a:off x="2913384" y="1736616"/>
            <a:ext cx="5387539"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2000"/>
              </a:lnSpc>
              <a:spcBef>
                <a:spcPts val="0"/>
              </a:spcBef>
              <a:spcAft>
                <a:spcPts val="0"/>
              </a:spcAft>
              <a:buClr>
                <a:srgbClr val="F79644"/>
              </a:buClr>
              <a:buFont typeface="Wingdings" pitchFamily="2" charset="2"/>
              <a:buChar char="§"/>
              <a:tabLst>
                <a:tab pos="1285875" algn="l"/>
              </a:tabLst>
              <a:defRPr/>
            </a:pPr>
            <a:r>
              <a:rPr kumimoji="0" lang="en-US" sz="1600" b="0" i="0" u="none" strike="noStrike" kern="1200" cap="none" spc="0" normalizeH="0" baseline="0" noProof="0" dirty="0">
                <a:ln>
                  <a:noFill/>
                </a:ln>
                <a:solidFill>
                  <a:srgbClr val="414141"/>
                </a:solidFill>
                <a:effectLst/>
                <a:uLnTx/>
                <a:uFillTx/>
                <a:latin typeface="Arial"/>
                <a:cs typeface="Arial"/>
              </a:rPr>
              <a:t>Identify </a:t>
            </a:r>
            <a:r>
              <a:rPr lang="en-US" sz="1600" dirty="0">
                <a:solidFill>
                  <a:srgbClr val="414141"/>
                </a:solidFill>
                <a:latin typeface="Arial"/>
                <a:cs typeface="Arial"/>
              </a:rPr>
              <a:t>tobacco </a:t>
            </a:r>
            <a:r>
              <a:rPr lang="en-US" sz="1600" dirty="0" err="1">
                <a:solidFill>
                  <a:srgbClr val="414141"/>
                </a:solidFill>
                <a:latin typeface="Arial"/>
                <a:cs typeface="Arial"/>
              </a:rPr>
              <a:t>tobacco</a:t>
            </a:r>
            <a:r>
              <a:rPr lang="en-US" sz="1600" dirty="0">
                <a:solidFill>
                  <a:srgbClr val="414141"/>
                </a:solidFill>
                <a:latin typeface="Arial"/>
                <a:cs typeface="Arial"/>
              </a:rPr>
              <a:t> use (last 14 days)</a:t>
            </a:r>
            <a:endParaRPr kumimoji="0" lang="en-US" sz="1600" b="0" i="0" u="none" strike="noStrike" kern="1200" cap="none" spc="0" normalizeH="0" baseline="0" noProof="0" dirty="0">
              <a:ln>
                <a:noFill/>
              </a:ln>
              <a:solidFill>
                <a:srgbClr val="414141"/>
              </a:solidFill>
              <a:effectLst/>
              <a:uLnTx/>
              <a:uFillTx/>
              <a:latin typeface="Arial"/>
              <a:cs typeface="Arial"/>
            </a:endParaRPr>
          </a:p>
          <a:p>
            <a:pPr marL="285750" indent="-285750">
              <a:lnSpc>
                <a:spcPts val="2000"/>
              </a:lnSpc>
              <a:spcBef>
                <a:spcPts val="0"/>
              </a:spcBef>
              <a:spcAft>
                <a:spcPts val="0"/>
              </a:spcAft>
              <a:buClr>
                <a:srgbClr val="F79644"/>
              </a:buClr>
              <a:buFont typeface="Wingdings" pitchFamily="2" charset="2"/>
              <a:buChar char="§"/>
              <a:tabLst>
                <a:tab pos="1285875" algn="l"/>
              </a:tabLst>
              <a:defRPr/>
            </a:pPr>
            <a:r>
              <a:rPr kumimoji="0" lang="en-US" sz="1600" b="0" i="0" u="none" strike="noStrike" kern="1200" cap="none" spc="0" normalizeH="0" baseline="0" noProof="0" dirty="0">
                <a:ln>
                  <a:noFill/>
                </a:ln>
                <a:solidFill>
                  <a:srgbClr val="414141"/>
                </a:solidFill>
                <a:effectLst/>
                <a:uLnTx/>
                <a:uFillTx/>
                <a:latin typeface="Arial"/>
                <a:cs typeface="Arial"/>
              </a:rPr>
              <a:t>Identify</a:t>
            </a:r>
            <a:r>
              <a:rPr lang="en-US" sz="1600" dirty="0">
                <a:solidFill>
                  <a:srgbClr val="414141"/>
                </a:solidFill>
                <a:latin typeface="Arial"/>
                <a:cs typeface="Arial"/>
              </a:rPr>
              <a:t> current use of vapes</a:t>
            </a:r>
            <a:endParaRPr kumimoji="0" lang="en-US" sz="16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endParaRPr>
          </a:p>
          <a:p>
            <a:pPr marL="285750" indent="-285750">
              <a:lnSpc>
                <a:spcPts val="2000"/>
              </a:lnSpc>
              <a:spcBef>
                <a:spcPts val="0"/>
              </a:spcBef>
              <a:spcAft>
                <a:spcPts val="0"/>
              </a:spcAft>
              <a:buClr>
                <a:srgbClr val="F79644"/>
              </a:buClr>
              <a:buFont typeface="Wingdings" pitchFamily="2" charset="2"/>
              <a:buChar char="§"/>
              <a:tabLst>
                <a:tab pos="1285875" algn="l"/>
              </a:tabLst>
              <a:defRPr/>
            </a:pPr>
            <a:r>
              <a:rPr lang="en-US" sz="1600" dirty="0">
                <a:solidFill>
                  <a:srgbClr val="414141"/>
                </a:solidFill>
                <a:latin typeface="Arial"/>
                <a:cs typeface="Arial"/>
              </a:rPr>
              <a:t>Measure carbon monoxide levels</a:t>
            </a:r>
          </a:p>
          <a:p>
            <a:pPr marL="285750" marR="0" lvl="0" indent="-285750" algn="l" defTabSz="457200">
              <a:lnSpc>
                <a:spcPts val="2000"/>
              </a:lnSpc>
              <a:spcBef>
                <a:spcPts val="0"/>
              </a:spcBef>
              <a:spcAft>
                <a:spcPts val="0"/>
              </a:spcAft>
              <a:buClr>
                <a:srgbClr val="F79644"/>
              </a:buClr>
              <a:buSzPct val="120000"/>
              <a:buFont typeface="Wingdings" pitchFamily="2" charset="2"/>
              <a:buChar char="§"/>
              <a:tabLst>
                <a:tab pos="1285875" algn="l"/>
              </a:tabLst>
              <a:defRPr/>
            </a:pPr>
            <a:r>
              <a:rPr kumimoji="0" lang="en-US" sz="1600" b="0" i="0" u="none" strike="noStrike" kern="1200" cap="none" spc="0" normalizeH="0" baseline="0" noProof="0" dirty="0">
                <a:ln>
                  <a:noFill/>
                </a:ln>
                <a:solidFill>
                  <a:srgbClr val="414141"/>
                </a:solidFill>
                <a:effectLst/>
                <a:uLnTx/>
                <a:uFillTx/>
                <a:latin typeface="Arial"/>
                <a:cs typeface="Arial"/>
              </a:rPr>
              <a:t>Review medication interactions</a:t>
            </a:r>
            <a:endParaRPr lang="en-US" sz="16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60778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F9E4D-AA57-B543-B025-2171B4483846}"/>
              </a:ext>
            </a:extLst>
          </p:cNvPr>
          <p:cNvSpPr>
            <a:spLocks noGrp="1"/>
          </p:cNvSpPr>
          <p:nvPr>
            <p:ph type="title"/>
          </p:nvPr>
        </p:nvSpPr>
        <p:spPr/>
        <p:txBody>
          <a:bodyPr/>
          <a:lstStyle/>
          <a:p>
            <a:r>
              <a:rPr lang="en-US" dirty="0"/>
              <a:t>Vaping devices: components and design</a:t>
            </a:r>
          </a:p>
        </p:txBody>
      </p:sp>
      <p:grpSp>
        <p:nvGrpSpPr>
          <p:cNvPr id="3" name="Group 2">
            <a:extLst>
              <a:ext uri="{FF2B5EF4-FFF2-40B4-BE49-F238E27FC236}">
                <a16:creationId xmlns:a16="http://schemas.microsoft.com/office/drawing/2014/main" id="{595E9516-AA48-70C3-8016-2136A5202549}"/>
              </a:ext>
            </a:extLst>
          </p:cNvPr>
          <p:cNvGrpSpPr/>
          <p:nvPr/>
        </p:nvGrpSpPr>
        <p:grpSpPr>
          <a:xfrm>
            <a:off x="694788" y="1738086"/>
            <a:ext cx="1279989" cy="4148051"/>
            <a:chOff x="593184" y="1721152"/>
            <a:chExt cx="1279989" cy="4148051"/>
          </a:xfrm>
        </p:grpSpPr>
        <p:pic>
          <p:nvPicPr>
            <p:cNvPr id="10" name="Picture 9">
              <a:extLst>
                <a:ext uri="{FF2B5EF4-FFF2-40B4-BE49-F238E27FC236}">
                  <a16:creationId xmlns:a16="http://schemas.microsoft.com/office/drawing/2014/main" id="{676CD0CD-30F3-9949-B11A-457F8F8FFB90}"/>
                </a:ext>
              </a:extLst>
            </p:cNvPr>
            <p:cNvPicPr>
              <a:picLocks noChangeAspect="1"/>
            </p:cNvPicPr>
            <p:nvPr/>
          </p:nvPicPr>
          <p:blipFill>
            <a:blip r:embed="rId3"/>
            <a:stretch>
              <a:fillRect/>
            </a:stretch>
          </p:blipFill>
          <p:spPr>
            <a:xfrm>
              <a:off x="1112559" y="2658605"/>
              <a:ext cx="241239" cy="2062596"/>
            </a:xfrm>
            <a:prstGeom prst="rect">
              <a:avLst/>
            </a:prstGeom>
          </p:spPr>
        </p:pic>
        <p:sp>
          <p:nvSpPr>
            <p:cNvPr id="15" name="TextBox 14">
              <a:extLst>
                <a:ext uri="{FF2B5EF4-FFF2-40B4-BE49-F238E27FC236}">
                  <a16:creationId xmlns:a16="http://schemas.microsoft.com/office/drawing/2014/main" id="{6FB7BCF3-48AA-AE49-8AC2-49C2F39C3A11}"/>
                </a:ext>
              </a:extLst>
            </p:cNvPr>
            <p:cNvSpPr txBox="1"/>
            <p:nvPr/>
          </p:nvSpPr>
          <p:spPr bwMode="auto">
            <a:xfrm>
              <a:off x="625083" y="5104759"/>
              <a:ext cx="1194773" cy="603637"/>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‘Cig-a-like’</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rPr>
                <a:t>Cartridge</a:t>
              </a:r>
              <a:r>
                <a:rPr lang="en-US" sz="1000" dirty="0">
                  <a:latin typeface="Arial" panose="020B0604020202020204" pitchFamily="34" charset="0"/>
                  <a:cs typeface="Arial" panose="020B0604020202020204" pitchFamily="34" charset="0"/>
                </a:rPr>
                <a:t>, </a:t>
              </a:r>
              <a:r>
                <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rPr>
                <a:t>atomiser </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rPr>
                <a:t>and battery</a:t>
              </a:r>
            </a:p>
          </p:txBody>
        </p:sp>
        <p:sp>
          <p:nvSpPr>
            <p:cNvPr id="20" name="Rectangle 19">
              <a:extLst>
                <a:ext uri="{FF2B5EF4-FFF2-40B4-BE49-F238E27FC236}">
                  <a16:creationId xmlns:a16="http://schemas.microsoft.com/office/drawing/2014/main" id="{0F9D3E08-9F0F-0141-9DF3-D7E38AED13CB}"/>
                </a:ext>
              </a:extLst>
            </p:cNvPr>
            <p:cNvSpPr/>
            <p:nvPr/>
          </p:nvSpPr>
          <p:spPr bwMode="auto">
            <a:xfrm>
              <a:off x="593184" y="1721152"/>
              <a:ext cx="1279989" cy="4148051"/>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4" name="Rectangle 23">
              <a:extLst>
                <a:ext uri="{FF2B5EF4-FFF2-40B4-BE49-F238E27FC236}">
                  <a16:creationId xmlns:a16="http://schemas.microsoft.com/office/drawing/2014/main" id="{E7A2F0AB-BEE7-FB40-8715-B289E66AC14B}"/>
                </a:ext>
              </a:extLst>
            </p:cNvPr>
            <p:cNvSpPr/>
            <p:nvPr/>
          </p:nvSpPr>
          <p:spPr bwMode="auto">
            <a:xfrm>
              <a:off x="601529" y="1721152"/>
              <a:ext cx="1259208" cy="396241"/>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5" name="TextBox 24">
              <a:extLst>
                <a:ext uri="{FF2B5EF4-FFF2-40B4-BE49-F238E27FC236}">
                  <a16:creationId xmlns:a16="http://schemas.microsoft.com/office/drawing/2014/main" id="{6A1BCB12-00D3-734A-BC4F-235C0ADDCAE2}"/>
                </a:ext>
              </a:extLst>
            </p:cNvPr>
            <p:cNvSpPr txBox="1"/>
            <p:nvPr/>
          </p:nvSpPr>
          <p:spPr bwMode="auto">
            <a:xfrm>
              <a:off x="601529" y="1828618"/>
              <a:ext cx="1269511" cy="23338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dirty="0">
                  <a:ln>
                    <a:noFill/>
                  </a:ln>
                  <a:solidFill>
                    <a:schemeClr val="bg1"/>
                  </a:solidFill>
                  <a:effectLst/>
                  <a:uLnTx/>
                  <a:uFillTx/>
                  <a:latin typeface="Arial" panose="020B0604020202020204" pitchFamily="34" charset="0"/>
                  <a:cs typeface="Arial" panose="020B0604020202020204" pitchFamily="34" charset="0"/>
                </a:rPr>
                <a:t>Cig-a-like</a:t>
              </a:r>
            </a:p>
          </p:txBody>
        </p:sp>
      </p:grpSp>
      <p:grpSp>
        <p:nvGrpSpPr>
          <p:cNvPr id="11" name="Group 10">
            <a:extLst>
              <a:ext uri="{FF2B5EF4-FFF2-40B4-BE49-F238E27FC236}">
                <a16:creationId xmlns:a16="http://schemas.microsoft.com/office/drawing/2014/main" id="{1DB516B5-CB6B-A041-B8C3-8CE1F3552C0E}"/>
              </a:ext>
            </a:extLst>
          </p:cNvPr>
          <p:cNvGrpSpPr/>
          <p:nvPr/>
        </p:nvGrpSpPr>
        <p:grpSpPr>
          <a:xfrm>
            <a:off x="2104582" y="1744876"/>
            <a:ext cx="1972513" cy="4148051"/>
            <a:chOff x="2168639" y="1708521"/>
            <a:chExt cx="1972513" cy="4148051"/>
          </a:xfrm>
        </p:grpSpPr>
        <p:pic>
          <p:nvPicPr>
            <p:cNvPr id="6" name="Picture 5">
              <a:extLst>
                <a:ext uri="{FF2B5EF4-FFF2-40B4-BE49-F238E27FC236}">
                  <a16:creationId xmlns:a16="http://schemas.microsoft.com/office/drawing/2014/main" id="{83761EEC-215F-754F-A1BA-3CF005859027}"/>
                </a:ext>
              </a:extLst>
            </p:cNvPr>
            <p:cNvPicPr>
              <a:picLocks noChangeAspect="1"/>
            </p:cNvPicPr>
            <p:nvPr/>
          </p:nvPicPr>
          <p:blipFill rotWithShape="1">
            <a:blip r:embed="rId4"/>
            <a:srcRect r="50757"/>
            <a:stretch/>
          </p:blipFill>
          <p:spPr>
            <a:xfrm>
              <a:off x="3129042" y="2325720"/>
              <a:ext cx="701244" cy="2630009"/>
            </a:xfrm>
            <a:prstGeom prst="rect">
              <a:avLst/>
            </a:prstGeom>
          </p:spPr>
        </p:pic>
        <p:pic>
          <p:nvPicPr>
            <p:cNvPr id="12" name="Picture 11">
              <a:extLst>
                <a:ext uri="{FF2B5EF4-FFF2-40B4-BE49-F238E27FC236}">
                  <a16:creationId xmlns:a16="http://schemas.microsoft.com/office/drawing/2014/main" id="{1F0C7C8E-FEAE-314B-A8EE-0427D5BCA129}"/>
                </a:ext>
              </a:extLst>
            </p:cNvPr>
            <p:cNvPicPr>
              <a:picLocks noChangeAspect="1"/>
            </p:cNvPicPr>
            <p:nvPr/>
          </p:nvPicPr>
          <p:blipFill>
            <a:blip r:embed="rId5"/>
            <a:stretch>
              <a:fillRect/>
            </a:stretch>
          </p:blipFill>
          <p:spPr>
            <a:xfrm>
              <a:off x="2480389" y="2200215"/>
              <a:ext cx="341404" cy="2760921"/>
            </a:xfrm>
            <a:prstGeom prst="rect">
              <a:avLst/>
            </a:prstGeom>
          </p:spPr>
        </p:pic>
        <p:sp>
          <p:nvSpPr>
            <p:cNvPr id="16" name="TextBox 15">
              <a:extLst>
                <a:ext uri="{FF2B5EF4-FFF2-40B4-BE49-F238E27FC236}">
                  <a16:creationId xmlns:a16="http://schemas.microsoft.com/office/drawing/2014/main" id="{7DB8A223-4494-2946-93B2-58B610AA102A}"/>
                </a:ext>
              </a:extLst>
            </p:cNvPr>
            <p:cNvSpPr txBox="1"/>
            <p:nvPr/>
          </p:nvSpPr>
          <p:spPr bwMode="auto">
            <a:xfrm>
              <a:off x="2196233" y="5092128"/>
              <a:ext cx="1909695" cy="603637"/>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‘Vape pens’</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rPr>
                <a:t>Tank and battery</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dirty="0">
                  <a:latin typeface="Arial" panose="020B0604020202020204" pitchFamily="34" charset="0"/>
                  <a:cs typeface="Arial" panose="020B0604020202020204" pitchFamily="34" charset="0"/>
                </a:rPr>
                <a:t>Refillable</a:t>
              </a:r>
              <a:endPar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21" name="Rectangle 20">
              <a:extLst>
                <a:ext uri="{FF2B5EF4-FFF2-40B4-BE49-F238E27FC236}">
                  <a16:creationId xmlns:a16="http://schemas.microsoft.com/office/drawing/2014/main" id="{C938E6C5-5866-D441-97DF-424F9A4B4CAC}"/>
                </a:ext>
              </a:extLst>
            </p:cNvPr>
            <p:cNvSpPr/>
            <p:nvPr/>
          </p:nvSpPr>
          <p:spPr bwMode="auto">
            <a:xfrm>
              <a:off x="2168641" y="1708521"/>
              <a:ext cx="1960131" cy="4148051"/>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7" name="Rectangle 26">
              <a:extLst>
                <a:ext uri="{FF2B5EF4-FFF2-40B4-BE49-F238E27FC236}">
                  <a16:creationId xmlns:a16="http://schemas.microsoft.com/office/drawing/2014/main" id="{8BF93838-F23F-0746-B960-4C7E70F26559}"/>
                </a:ext>
              </a:extLst>
            </p:cNvPr>
            <p:cNvSpPr/>
            <p:nvPr/>
          </p:nvSpPr>
          <p:spPr bwMode="auto">
            <a:xfrm>
              <a:off x="2168641" y="1708521"/>
              <a:ext cx="1955071" cy="396241"/>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8" name="TextBox 27">
              <a:extLst>
                <a:ext uri="{FF2B5EF4-FFF2-40B4-BE49-F238E27FC236}">
                  <a16:creationId xmlns:a16="http://schemas.microsoft.com/office/drawing/2014/main" id="{BA2D67D6-4F30-6847-98AE-20556B5D5194}"/>
                </a:ext>
              </a:extLst>
            </p:cNvPr>
            <p:cNvSpPr txBox="1"/>
            <p:nvPr/>
          </p:nvSpPr>
          <p:spPr bwMode="auto">
            <a:xfrm>
              <a:off x="2168639" y="1791519"/>
              <a:ext cx="1972513" cy="313243"/>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200" b="1" dirty="0">
                  <a:solidFill>
                    <a:schemeClr val="bg1"/>
                  </a:solidFill>
                  <a:latin typeface="Arial" panose="020B0604020202020204" pitchFamily="34" charset="0"/>
                  <a:cs typeface="Arial" panose="020B0604020202020204" pitchFamily="34" charset="0"/>
                </a:rPr>
                <a:t>Tanks</a:t>
              </a:r>
              <a:endParaRPr kumimoji="0" lang="en-US" sz="1200" b="1" u="none" strike="noStrike" kern="1200" cap="none" spc="0" normalizeH="0" noProof="0" dirty="0">
                <a:ln>
                  <a:noFill/>
                </a:ln>
                <a:solidFill>
                  <a:schemeClr val="bg1"/>
                </a:solidFill>
                <a:effectLst/>
                <a:uLnTx/>
                <a:uFillTx/>
                <a:latin typeface="Arial" panose="020B0604020202020204" pitchFamily="34" charset="0"/>
                <a:cs typeface="Arial" panose="020B0604020202020204" pitchFamily="34" charset="0"/>
              </a:endParaRPr>
            </a:p>
          </p:txBody>
        </p:sp>
      </p:grpSp>
      <p:grpSp>
        <p:nvGrpSpPr>
          <p:cNvPr id="17" name="Group 16">
            <a:extLst>
              <a:ext uri="{FF2B5EF4-FFF2-40B4-BE49-F238E27FC236}">
                <a16:creationId xmlns:a16="http://schemas.microsoft.com/office/drawing/2014/main" id="{D8583ADE-4398-C17F-F7A1-41BABB8693AC}"/>
              </a:ext>
            </a:extLst>
          </p:cNvPr>
          <p:cNvGrpSpPr/>
          <p:nvPr/>
        </p:nvGrpSpPr>
        <p:grpSpPr>
          <a:xfrm>
            <a:off x="5824685" y="1738086"/>
            <a:ext cx="1232571" cy="4148051"/>
            <a:chOff x="5643737" y="1708521"/>
            <a:chExt cx="1232571" cy="4148051"/>
          </a:xfrm>
        </p:grpSpPr>
        <p:pic>
          <p:nvPicPr>
            <p:cNvPr id="8" name="Picture 7">
              <a:extLst>
                <a:ext uri="{FF2B5EF4-FFF2-40B4-BE49-F238E27FC236}">
                  <a16:creationId xmlns:a16="http://schemas.microsoft.com/office/drawing/2014/main" id="{CD73D557-74C6-634D-A724-DE4B21365174}"/>
                </a:ext>
              </a:extLst>
            </p:cNvPr>
            <p:cNvPicPr>
              <a:picLocks noChangeAspect="1"/>
            </p:cNvPicPr>
            <p:nvPr/>
          </p:nvPicPr>
          <p:blipFill>
            <a:blip r:embed="rId6"/>
            <a:stretch>
              <a:fillRect/>
            </a:stretch>
          </p:blipFill>
          <p:spPr>
            <a:xfrm>
              <a:off x="5959654" y="2522031"/>
              <a:ext cx="609550" cy="2183464"/>
            </a:xfrm>
            <a:prstGeom prst="rect">
              <a:avLst/>
            </a:prstGeom>
          </p:spPr>
        </p:pic>
        <p:sp>
          <p:nvSpPr>
            <p:cNvPr id="18" name="TextBox 17">
              <a:extLst>
                <a:ext uri="{FF2B5EF4-FFF2-40B4-BE49-F238E27FC236}">
                  <a16:creationId xmlns:a16="http://schemas.microsoft.com/office/drawing/2014/main" id="{B2973966-2DDF-5C4D-9C21-9E6DABB14DB3}"/>
                </a:ext>
              </a:extLst>
            </p:cNvPr>
            <p:cNvSpPr txBox="1"/>
            <p:nvPr/>
          </p:nvSpPr>
          <p:spPr bwMode="auto">
            <a:xfrm>
              <a:off x="5643737" y="5187157"/>
              <a:ext cx="1199172" cy="49327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dirty="0">
                  <a:ln>
                    <a:noFill/>
                  </a:ln>
                  <a:effectLst/>
                  <a:uLnTx/>
                  <a:uFillTx/>
                  <a:latin typeface="Arial" panose="020B0604020202020204" pitchFamily="34" charset="0"/>
                  <a:cs typeface="Arial" panose="020B0604020202020204" pitchFamily="34" charset="0"/>
                </a:rPr>
                <a:t>Pod vaping</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dirty="0">
                  <a:ln>
                    <a:noFill/>
                  </a:ln>
                  <a:effectLst/>
                  <a:uLnTx/>
                  <a:uFillTx/>
                  <a:latin typeface="Arial" panose="020B0604020202020204" pitchFamily="34" charset="0"/>
                  <a:cs typeface="Arial" panose="020B0604020202020204" pitchFamily="34" charset="0"/>
                </a:rPr>
                <a:t>system</a:t>
              </a:r>
              <a:endPar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23" name="Rectangle 22">
              <a:extLst>
                <a:ext uri="{FF2B5EF4-FFF2-40B4-BE49-F238E27FC236}">
                  <a16:creationId xmlns:a16="http://schemas.microsoft.com/office/drawing/2014/main" id="{9192E870-9678-C844-F279-419FCE517715}"/>
                </a:ext>
              </a:extLst>
            </p:cNvPr>
            <p:cNvSpPr/>
            <p:nvPr/>
          </p:nvSpPr>
          <p:spPr bwMode="auto">
            <a:xfrm>
              <a:off x="5643737" y="1809268"/>
              <a:ext cx="1199172" cy="404730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1" name="Rectangle 30">
              <a:extLst>
                <a:ext uri="{FF2B5EF4-FFF2-40B4-BE49-F238E27FC236}">
                  <a16:creationId xmlns:a16="http://schemas.microsoft.com/office/drawing/2014/main" id="{7261BAC6-9FC8-5D05-6970-C297FAE4CE26}"/>
                </a:ext>
              </a:extLst>
            </p:cNvPr>
            <p:cNvSpPr/>
            <p:nvPr/>
          </p:nvSpPr>
          <p:spPr bwMode="auto">
            <a:xfrm>
              <a:off x="5643738" y="1708521"/>
              <a:ext cx="1199172" cy="395023"/>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2" name="TextBox 31">
              <a:extLst>
                <a:ext uri="{FF2B5EF4-FFF2-40B4-BE49-F238E27FC236}">
                  <a16:creationId xmlns:a16="http://schemas.microsoft.com/office/drawing/2014/main" id="{04CC1348-1E19-0F05-B826-B7FAEE444CF2}"/>
                </a:ext>
              </a:extLst>
            </p:cNvPr>
            <p:cNvSpPr txBox="1"/>
            <p:nvPr/>
          </p:nvSpPr>
          <p:spPr bwMode="auto">
            <a:xfrm>
              <a:off x="5647250" y="1827197"/>
              <a:ext cx="1229058" cy="17796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dirty="0">
                  <a:ln>
                    <a:noFill/>
                  </a:ln>
                  <a:solidFill>
                    <a:schemeClr val="bg1"/>
                  </a:solidFill>
                  <a:effectLst/>
                  <a:uLnTx/>
                  <a:uFillTx/>
                  <a:latin typeface="Arial" panose="020B0604020202020204" pitchFamily="34" charset="0"/>
                  <a:cs typeface="Arial" panose="020B0604020202020204" pitchFamily="34" charset="0"/>
                </a:rPr>
                <a:t>Pods</a:t>
              </a:r>
            </a:p>
          </p:txBody>
        </p:sp>
      </p:grpSp>
      <p:grpSp>
        <p:nvGrpSpPr>
          <p:cNvPr id="14" name="Group 13">
            <a:extLst>
              <a:ext uri="{FF2B5EF4-FFF2-40B4-BE49-F238E27FC236}">
                <a16:creationId xmlns:a16="http://schemas.microsoft.com/office/drawing/2014/main" id="{FCE949A3-3B48-5AC0-4A25-BF006A79B66C}"/>
              </a:ext>
            </a:extLst>
          </p:cNvPr>
          <p:cNvGrpSpPr/>
          <p:nvPr/>
        </p:nvGrpSpPr>
        <p:grpSpPr>
          <a:xfrm>
            <a:off x="7187061" y="1738086"/>
            <a:ext cx="1270854" cy="4148051"/>
            <a:chOff x="6857514" y="1708521"/>
            <a:chExt cx="1270854" cy="4148051"/>
          </a:xfrm>
        </p:grpSpPr>
        <p:sp>
          <p:nvSpPr>
            <p:cNvPr id="30" name="TextBox 29">
              <a:extLst>
                <a:ext uri="{FF2B5EF4-FFF2-40B4-BE49-F238E27FC236}">
                  <a16:creationId xmlns:a16="http://schemas.microsoft.com/office/drawing/2014/main" id="{7390860D-EA60-7B4B-8139-2C8D54B2E015}"/>
                </a:ext>
              </a:extLst>
            </p:cNvPr>
            <p:cNvSpPr txBox="1"/>
            <p:nvPr/>
          </p:nvSpPr>
          <p:spPr bwMode="auto">
            <a:xfrm>
              <a:off x="7089577" y="1839599"/>
              <a:ext cx="1026353" cy="210991"/>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dirty="0">
                  <a:ln>
                    <a:noFill/>
                  </a:ln>
                  <a:solidFill>
                    <a:schemeClr val="bg1"/>
                  </a:solidFill>
                  <a:effectLst/>
                  <a:uLnTx/>
                  <a:uFillTx/>
                  <a:latin typeface="Arial" panose="020B0604020202020204" pitchFamily="34" charset="0"/>
                  <a:cs typeface="Arial" panose="020B0604020202020204" pitchFamily="34" charset="0"/>
                </a:rPr>
                <a:t>Mods</a:t>
              </a:r>
            </a:p>
          </p:txBody>
        </p:sp>
        <p:sp>
          <p:nvSpPr>
            <p:cNvPr id="37" name="TextBox 36">
              <a:extLst>
                <a:ext uri="{FF2B5EF4-FFF2-40B4-BE49-F238E27FC236}">
                  <a16:creationId xmlns:a16="http://schemas.microsoft.com/office/drawing/2014/main" id="{6D564DA1-0A35-169D-FD08-91FF2F29D895}"/>
                </a:ext>
              </a:extLst>
            </p:cNvPr>
            <p:cNvSpPr txBox="1"/>
            <p:nvPr/>
          </p:nvSpPr>
          <p:spPr bwMode="auto">
            <a:xfrm>
              <a:off x="6866889" y="5226518"/>
              <a:ext cx="1261479" cy="49327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dirty="0">
                  <a:ln>
                    <a:noFill/>
                  </a:ln>
                  <a:effectLst/>
                  <a:uLnTx/>
                  <a:uFillTx/>
                  <a:latin typeface="Arial" panose="020B0604020202020204" pitchFamily="34" charset="0"/>
                  <a:cs typeface="Arial" panose="020B0604020202020204" pitchFamily="34" charset="0"/>
                </a:rPr>
                <a:t>Single-use</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vapes</a:t>
              </a:r>
              <a:endParaRPr kumimoji="0" lang="en-US" sz="1000" b="1" u="none" strike="noStrike" kern="1200" cap="none" spc="0" normalizeH="0" noProof="0" dirty="0">
                <a:ln>
                  <a:noFill/>
                </a:ln>
                <a:effectLst/>
                <a:uLnTx/>
                <a:uFillTx/>
                <a:latin typeface="Arial" panose="020B0604020202020204" pitchFamily="34" charset="0"/>
                <a:cs typeface="Arial" panose="020B0604020202020204" pitchFamily="34" charset="0"/>
              </a:endParaRPr>
            </a:p>
          </p:txBody>
        </p:sp>
        <p:sp>
          <p:nvSpPr>
            <p:cNvPr id="38" name="Rectangle 37">
              <a:extLst>
                <a:ext uri="{FF2B5EF4-FFF2-40B4-BE49-F238E27FC236}">
                  <a16:creationId xmlns:a16="http://schemas.microsoft.com/office/drawing/2014/main" id="{F6E6AE39-1F31-55F9-3832-171EF896A251}"/>
                </a:ext>
              </a:extLst>
            </p:cNvPr>
            <p:cNvSpPr/>
            <p:nvPr/>
          </p:nvSpPr>
          <p:spPr bwMode="auto">
            <a:xfrm>
              <a:off x="6857515" y="1797786"/>
              <a:ext cx="1270853" cy="4058786"/>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9" name="Rectangle 38">
              <a:extLst>
                <a:ext uri="{FF2B5EF4-FFF2-40B4-BE49-F238E27FC236}">
                  <a16:creationId xmlns:a16="http://schemas.microsoft.com/office/drawing/2014/main" id="{5C45BF3E-54C2-A044-67DD-60C69682CE29}"/>
                </a:ext>
              </a:extLst>
            </p:cNvPr>
            <p:cNvSpPr/>
            <p:nvPr/>
          </p:nvSpPr>
          <p:spPr bwMode="auto">
            <a:xfrm>
              <a:off x="6857514" y="1708521"/>
              <a:ext cx="1270853" cy="396241"/>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40" name="TextBox 39">
              <a:extLst>
                <a:ext uri="{FF2B5EF4-FFF2-40B4-BE49-F238E27FC236}">
                  <a16:creationId xmlns:a16="http://schemas.microsoft.com/office/drawing/2014/main" id="{5059634A-11F6-6E4A-1A6B-7525167A5E91}"/>
                </a:ext>
              </a:extLst>
            </p:cNvPr>
            <p:cNvSpPr txBox="1"/>
            <p:nvPr/>
          </p:nvSpPr>
          <p:spPr bwMode="auto">
            <a:xfrm>
              <a:off x="6890914" y="1828415"/>
              <a:ext cx="1237454" cy="23335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algn="ctr">
                <a:lnSpc>
                  <a:spcPts val="1500"/>
                </a:lnSpc>
                <a:spcBef>
                  <a:spcPts val="0"/>
                </a:spcBef>
                <a:spcAft>
                  <a:spcPts val="0"/>
                </a:spcAft>
              </a:pPr>
              <a:r>
                <a:rPr lang="en-US" sz="1200" b="1" dirty="0">
                  <a:solidFill>
                    <a:schemeClr val="bg1"/>
                  </a:solidFill>
                  <a:latin typeface="Arial"/>
                  <a:cs typeface="Arial"/>
                </a:rPr>
                <a:t>Single-use</a:t>
              </a:r>
              <a:endParaRPr lang="en-US" dirty="0"/>
            </a:p>
          </p:txBody>
        </p:sp>
        <p:pic>
          <p:nvPicPr>
            <p:cNvPr id="9" name="Picture 8" descr="Table&#10;&#10;Description automatically generated with low confidence">
              <a:extLst>
                <a:ext uri="{FF2B5EF4-FFF2-40B4-BE49-F238E27FC236}">
                  <a16:creationId xmlns:a16="http://schemas.microsoft.com/office/drawing/2014/main" id="{4ABE1D3C-A6DA-507F-538B-560259118A72}"/>
                </a:ext>
              </a:extLst>
            </p:cNvPr>
            <p:cNvPicPr>
              <a:picLocks noChangeAspect="1"/>
            </p:cNvPicPr>
            <p:nvPr/>
          </p:nvPicPr>
          <p:blipFill>
            <a:blip r:embed="rId7"/>
            <a:stretch>
              <a:fillRect/>
            </a:stretch>
          </p:blipFill>
          <p:spPr>
            <a:xfrm>
              <a:off x="7089577" y="2286302"/>
              <a:ext cx="924249" cy="2649514"/>
            </a:xfrm>
            <a:prstGeom prst="rect">
              <a:avLst/>
            </a:prstGeom>
          </p:spPr>
        </p:pic>
      </p:grpSp>
      <p:grpSp>
        <p:nvGrpSpPr>
          <p:cNvPr id="13" name="Group 12">
            <a:extLst>
              <a:ext uri="{FF2B5EF4-FFF2-40B4-BE49-F238E27FC236}">
                <a16:creationId xmlns:a16="http://schemas.microsoft.com/office/drawing/2014/main" id="{C33A5B5B-0E11-B7C5-C004-50EAE8C83BB9}"/>
              </a:ext>
            </a:extLst>
          </p:cNvPr>
          <p:cNvGrpSpPr/>
          <p:nvPr/>
        </p:nvGrpSpPr>
        <p:grpSpPr>
          <a:xfrm>
            <a:off x="4206900" y="1738086"/>
            <a:ext cx="1487980" cy="4148051"/>
            <a:chOff x="4141151" y="1708521"/>
            <a:chExt cx="1487980" cy="4148051"/>
          </a:xfrm>
        </p:grpSpPr>
        <p:sp>
          <p:nvSpPr>
            <p:cNvPr id="29" name="Rectangle 28">
              <a:extLst>
                <a:ext uri="{FF2B5EF4-FFF2-40B4-BE49-F238E27FC236}">
                  <a16:creationId xmlns:a16="http://schemas.microsoft.com/office/drawing/2014/main" id="{3A097307-2704-ACDF-7154-108E82BC0F8F}"/>
                </a:ext>
              </a:extLst>
            </p:cNvPr>
            <p:cNvSpPr/>
            <p:nvPr/>
          </p:nvSpPr>
          <p:spPr bwMode="auto">
            <a:xfrm>
              <a:off x="4141152" y="1839600"/>
              <a:ext cx="1487979" cy="4016972"/>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3" name="Rectangle 32">
              <a:extLst>
                <a:ext uri="{FF2B5EF4-FFF2-40B4-BE49-F238E27FC236}">
                  <a16:creationId xmlns:a16="http://schemas.microsoft.com/office/drawing/2014/main" id="{5A5FF879-7115-52BD-4531-756963BD60EA}"/>
                </a:ext>
              </a:extLst>
            </p:cNvPr>
            <p:cNvSpPr/>
            <p:nvPr/>
          </p:nvSpPr>
          <p:spPr bwMode="auto">
            <a:xfrm>
              <a:off x="4141151" y="1708521"/>
              <a:ext cx="1487979" cy="395023"/>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4" name="TextBox 33">
              <a:extLst>
                <a:ext uri="{FF2B5EF4-FFF2-40B4-BE49-F238E27FC236}">
                  <a16:creationId xmlns:a16="http://schemas.microsoft.com/office/drawing/2014/main" id="{7E7E57E0-2FCF-2927-2679-856D39ADB9CF}"/>
                </a:ext>
              </a:extLst>
            </p:cNvPr>
            <p:cNvSpPr txBox="1"/>
            <p:nvPr/>
          </p:nvSpPr>
          <p:spPr bwMode="auto">
            <a:xfrm>
              <a:off x="4141152" y="1822155"/>
              <a:ext cx="1487978" cy="23335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dirty="0">
                  <a:ln>
                    <a:noFill/>
                  </a:ln>
                  <a:solidFill>
                    <a:schemeClr val="bg1"/>
                  </a:solidFill>
                  <a:effectLst/>
                  <a:uLnTx/>
                  <a:uFillTx/>
                  <a:latin typeface="Arial" panose="020B0604020202020204" pitchFamily="34" charset="0"/>
                  <a:cs typeface="Arial" panose="020B0604020202020204" pitchFamily="34" charset="0"/>
                </a:rPr>
                <a:t>Mods</a:t>
              </a:r>
            </a:p>
          </p:txBody>
        </p:sp>
        <p:sp>
          <p:nvSpPr>
            <p:cNvPr id="35" name="TextBox 34">
              <a:extLst>
                <a:ext uri="{FF2B5EF4-FFF2-40B4-BE49-F238E27FC236}">
                  <a16:creationId xmlns:a16="http://schemas.microsoft.com/office/drawing/2014/main" id="{6D342F86-CFD7-4C63-058A-E539768D5BE8}"/>
                </a:ext>
              </a:extLst>
            </p:cNvPr>
            <p:cNvSpPr txBox="1"/>
            <p:nvPr/>
          </p:nvSpPr>
          <p:spPr bwMode="auto">
            <a:xfrm>
              <a:off x="4141151" y="5179213"/>
              <a:ext cx="1487979" cy="49327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Regulated</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dirty="0">
                  <a:ln>
                    <a:noFill/>
                  </a:ln>
                  <a:effectLst/>
                  <a:uLnTx/>
                  <a:uFillTx/>
                  <a:latin typeface="Arial" panose="020B0604020202020204" pitchFamily="34" charset="0"/>
                  <a:cs typeface="Arial" panose="020B0604020202020204" pitchFamily="34" charset="0"/>
                </a:rPr>
                <a:t>Mods</a:t>
              </a:r>
            </a:p>
          </p:txBody>
        </p:sp>
        <p:pic>
          <p:nvPicPr>
            <p:cNvPr id="36" name="Picture 35">
              <a:extLst>
                <a:ext uri="{FF2B5EF4-FFF2-40B4-BE49-F238E27FC236}">
                  <a16:creationId xmlns:a16="http://schemas.microsoft.com/office/drawing/2014/main" id="{0A3AB9AF-4847-AB3F-652F-807141BA56F6}"/>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458559" y="2326938"/>
              <a:ext cx="933855" cy="2630099"/>
            </a:xfrm>
            <a:prstGeom prst="rect">
              <a:avLst/>
            </a:prstGeom>
            <a:noFill/>
            <a:ln w="9525">
              <a:noFill/>
              <a:miter lim="800000"/>
              <a:headEnd/>
              <a:tailEnd/>
            </a:ln>
          </p:spPr>
        </p:pic>
      </p:grpSp>
      <p:sp>
        <p:nvSpPr>
          <p:cNvPr id="4" name="Footer Placeholder 4">
            <a:extLst>
              <a:ext uri="{FF2B5EF4-FFF2-40B4-BE49-F238E27FC236}">
                <a16:creationId xmlns:a16="http://schemas.microsoft.com/office/drawing/2014/main" id="{8E56DF10-B3DE-EE1F-99E0-442A9BB17DF3}"/>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1124840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71A5738-DCDF-EC44-454D-10EF6215548B}"/>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0"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b="1" dirty="0">
                <a:latin typeface="Arial"/>
                <a:cs typeface="Arial"/>
              </a:rPr>
              <a:t>E-liquid flavours and nicotine </a:t>
            </a:r>
            <a:endParaRPr lang="en-US" b="1" dirty="0"/>
          </a:p>
        </p:txBody>
      </p:sp>
      <p:sp>
        <p:nvSpPr>
          <p:cNvPr id="4" name="Text Placeholder 3">
            <a:extLst>
              <a:ext uri="{FF2B5EF4-FFF2-40B4-BE49-F238E27FC236}">
                <a16:creationId xmlns:a16="http://schemas.microsoft.com/office/drawing/2014/main" id="{ABEDA09C-38D4-D096-14A8-5E262BB7055D}"/>
              </a:ext>
            </a:extLst>
          </p:cNvPr>
          <p:cNvSpPr>
            <a:spLocks noGrp="1"/>
          </p:cNvSpPr>
          <p:nvPr>
            <p:ph type="body" idx="12"/>
          </p:nvPr>
        </p:nvSpPr>
        <p:spPr>
          <a:xfrm>
            <a:off x="5677429" y="2062941"/>
            <a:ext cx="3207010" cy="3670358"/>
          </a:xfrm>
        </p:spPr>
        <p:txBody>
          <a:bodyPr anchor="ctr"/>
          <a:lstStyle/>
          <a:p>
            <a:pPr marL="0" indent="0">
              <a:buNone/>
            </a:pPr>
            <a:r>
              <a:rPr lang="en-US" b="1" dirty="0">
                <a:solidFill>
                  <a:schemeClr val="accent1"/>
                </a:solidFill>
              </a:rPr>
              <a:t>Nicotine concentration:</a:t>
            </a:r>
            <a:r>
              <a:rPr lang="en-US" dirty="0"/>
              <a:t> </a:t>
            </a:r>
          </a:p>
          <a:p>
            <a:r>
              <a:rPr lang="en-US" dirty="0"/>
              <a:t>0mg/ml (0%)</a:t>
            </a:r>
          </a:p>
          <a:p>
            <a:r>
              <a:rPr lang="en-US" dirty="0"/>
              <a:t>3mg/ml (0.3%) </a:t>
            </a:r>
          </a:p>
          <a:p>
            <a:r>
              <a:rPr lang="en-US" dirty="0"/>
              <a:t>6mg/ml (0.6%) </a:t>
            </a:r>
          </a:p>
          <a:p>
            <a:r>
              <a:rPr lang="en-US" dirty="0"/>
              <a:t>12mg/ml (1.2%)</a:t>
            </a:r>
          </a:p>
          <a:p>
            <a:r>
              <a:rPr lang="en-US" dirty="0"/>
              <a:t>18mg/ml (1.8%)</a:t>
            </a:r>
          </a:p>
          <a:p>
            <a:r>
              <a:rPr lang="en-US" dirty="0"/>
              <a:t>20mg/ml (2.0%)</a:t>
            </a:r>
          </a:p>
          <a:p>
            <a:endParaRPr lang="en-US" dirty="0"/>
          </a:p>
        </p:txBody>
      </p:sp>
      <p:pic>
        <p:nvPicPr>
          <p:cNvPr id="6" name="Picture 5">
            <a:extLst>
              <a:ext uri="{FF2B5EF4-FFF2-40B4-BE49-F238E27FC236}">
                <a16:creationId xmlns:a16="http://schemas.microsoft.com/office/drawing/2014/main" id="{190C3662-C577-EF4B-99F7-198229FD1F19}"/>
              </a:ext>
            </a:extLst>
          </p:cNvPr>
          <p:cNvPicPr>
            <a:picLocks noChangeAspect="1"/>
          </p:cNvPicPr>
          <p:nvPr/>
        </p:nvPicPr>
        <p:blipFill>
          <a:blip r:embed="rId3"/>
          <a:srcRect/>
          <a:stretch/>
        </p:blipFill>
        <p:spPr>
          <a:xfrm>
            <a:off x="455431" y="1679283"/>
            <a:ext cx="5203103" cy="4358909"/>
          </a:xfrm>
          <a:prstGeom prst="rect">
            <a:avLst/>
          </a:prstGeom>
          <a:effectLst>
            <a:outerShdw blurRad="254000" dist="63500" dir="2700000" algn="tl" rotWithShape="0">
              <a:prstClr val="black">
                <a:alpha val="15000"/>
              </a:prstClr>
            </a:outerShdw>
          </a:effectLst>
        </p:spPr>
      </p:pic>
      <p:sp>
        <p:nvSpPr>
          <p:cNvPr id="5" name="Footer Placeholder 4">
            <a:extLst>
              <a:ext uri="{FF2B5EF4-FFF2-40B4-BE49-F238E27FC236}">
                <a16:creationId xmlns:a16="http://schemas.microsoft.com/office/drawing/2014/main" id="{132CA88A-BB14-E6A1-2240-D7FBED75DB29}"/>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9547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B0EE069C-201A-6201-F1D5-8F47A3654737}"/>
              </a:ext>
            </a:extLst>
          </p:cNvPr>
          <p:cNvSpPr>
            <a:spLocks noGrp="1"/>
          </p:cNvSpPr>
          <p:nvPr>
            <p:ph type="title"/>
          </p:nvPr>
        </p:nvSpPr>
        <p:spPr>
          <a:xfrm>
            <a:off x="571500" y="152400"/>
            <a:ext cx="7962900" cy="1066800"/>
          </a:xfrm>
        </p:spPr>
        <p:txBody>
          <a:bodyPr/>
          <a:lstStyle/>
          <a:p>
            <a:r>
              <a:rPr lang="en-US" dirty="0"/>
              <a:t>Speed of nicotine delivery has improved…</a:t>
            </a:r>
            <a:br>
              <a:rPr lang="en-US" dirty="0"/>
            </a:br>
            <a:r>
              <a:rPr lang="en-US" dirty="0"/>
              <a:t>Improving satisfaction among users</a:t>
            </a:r>
          </a:p>
        </p:txBody>
      </p:sp>
      <p:pic>
        <p:nvPicPr>
          <p:cNvPr id="10" name="Picture 9">
            <a:extLst>
              <a:ext uri="{FF2B5EF4-FFF2-40B4-BE49-F238E27FC236}">
                <a16:creationId xmlns:a16="http://schemas.microsoft.com/office/drawing/2014/main" id="{21F78724-C6BE-88F3-B505-1255F6D8C865}"/>
              </a:ext>
            </a:extLst>
          </p:cNvPr>
          <p:cNvPicPr>
            <a:picLocks noChangeAspect="1"/>
          </p:cNvPicPr>
          <p:nvPr/>
        </p:nvPicPr>
        <p:blipFill>
          <a:blip r:embed="rId3"/>
          <a:stretch>
            <a:fillRect/>
          </a:stretch>
        </p:blipFill>
        <p:spPr>
          <a:xfrm>
            <a:off x="969311" y="1980534"/>
            <a:ext cx="7205378" cy="3897520"/>
          </a:xfrm>
          <a:prstGeom prst="rect">
            <a:avLst/>
          </a:prstGeom>
        </p:spPr>
      </p:pic>
      <p:sp>
        <p:nvSpPr>
          <p:cNvPr id="3" name="Footer Placeholder 4">
            <a:extLst>
              <a:ext uri="{FF2B5EF4-FFF2-40B4-BE49-F238E27FC236}">
                <a16:creationId xmlns:a16="http://schemas.microsoft.com/office/drawing/2014/main" id="{9AE0C112-C81C-2DAB-EFAF-9FBDF4480664}"/>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8377109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7FEFD1-B86E-D043-9BCE-C07FC0833B02}"/>
              </a:ext>
            </a:extLst>
          </p:cNvPr>
          <p:cNvSpPr>
            <a:spLocks noGrp="1"/>
          </p:cNvSpPr>
          <p:nvPr>
            <p:ph type="title" idx="4294967295"/>
          </p:nvPr>
        </p:nvSpPr>
        <p:spPr>
          <a:xfrm>
            <a:off x="699418" y="152400"/>
            <a:ext cx="7962900" cy="1882775"/>
          </a:xfrm>
        </p:spPr>
        <p:txBody>
          <a:bodyPr/>
          <a:lstStyle/>
          <a:p>
            <a:r>
              <a:rPr lang="en-US" sz="3200" b="1" dirty="0"/>
              <a:t>Is vaping harmful to health?</a:t>
            </a:r>
          </a:p>
        </p:txBody>
      </p:sp>
      <p:sp>
        <p:nvSpPr>
          <p:cNvPr id="4" name="Text Placeholder 3">
            <a:extLst>
              <a:ext uri="{FF2B5EF4-FFF2-40B4-BE49-F238E27FC236}">
                <a16:creationId xmlns:a16="http://schemas.microsoft.com/office/drawing/2014/main" id="{4DD77D55-58E4-F64C-8C1B-9439E2221D1A}"/>
              </a:ext>
            </a:extLst>
          </p:cNvPr>
          <p:cNvSpPr>
            <a:spLocks noGrp="1"/>
          </p:cNvSpPr>
          <p:nvPr>
            <p:ph type="body" idx="4294967295"/>
          </p:nvPr>
        </p:nvSpPr>
        <p:spPr>
          <a:xfrm>
            <a:off x="694320" y="2231500"/>
            <a:ext cx="7001546" cy="4191000"/>
          </a:xfrm>
        </p:spPr>
        <p:txBody>
          <a:bodyPr anchor="t"/>
          <a:lstStyle/>
          <a:p>
            <a:pPr marL="358775" indent="-350838">
              <a:spcBef>
                <a:spcPts val="1000"/>
              </a:spcBef>
              <a:spcAft>
                <a:spcPts val="1000"/>
              </a:spcAft>
              <a:buNone/>
            </a:pPr>
            <a:r>
              <a:rPr lang="en-US" sz="2000" b="1" dirty="0">
                <a:solidFill>
                  <a:schemeClr val="accent3"/>
                </a:solidFill>
              </a:rPr>
              <a:t>Which of the following is correct? </a:t>
            </a:r>
          </a:p>
          <a:p>
            <a:pPr marL="358775" indent="-350838">
              <a:spcBef>
                <a:spcPts val="1000"/>
              </a:spcBef>
              <a:spcAft>
                <a:spcPts val="1000"/>
              </a:spcAft>
              <a:buAutoNum type="alphaUcPeriod"/>
            </a:pPr>
            <a:r>
              <a:rPr lang="en-US" dirty="0">
                <a:solidFill>
                  <a:schemeClr val="bg1"/>
                </a:solidFill>
              </a:rPr>
              <a:t>Vaping is equally harmful to smoking cigarettes</a:t>
            </a:r>
          </a:p>
          <a:p>
            <a:pPr marL="358775" indent="-350838">
              <a:spcBef>
                <a:spcPts val="1000"/>
              </a:spcBef>
              <a:spcAft>
                <a:spcPts val="1000"/>
              </a:spcAft>
              <a:buAutoNum type="alphaUcPeriod"/>
            </a:pPr>
            <a:r>
              <a:rPr lang="en-US" dirty="0">
                <a:solidFill>
                  <a:schemeClr val="bg1"/>
                </a:solidFill>
              </a:rPr>
              <a:t>Vaping is less harmful than smoking cigarettes, but not by much</a:t>
            </a:r>
          </a:p>
          <a:p>
            <a:pPr marL="358775" indent="-350838">
              <a:spcBef>
                <a:spcPts val="1000"/>
              </a:spcBef>
              <a:spcAft>
                <a:spcPts val="1000"/>
              </a:spcAft>
              <a:buFont typeface="Lucida Grande" panose="020B0600040502020204" pitchFamily="34" charset="0"/>
              <a:buAutoNum type="alphaUcPeriod"/>
            </a:pPr>
            <a:r>
              <a:rPr lang="en-US" dirty="0">
                <a:solidFill>
                  <a:schemeClr val="bg1"/>
                </a:solidFill>
              </a:rPr>
              <a:t>Vaping is significantly less harmful than smoking cigarettes </a:t>
            </a:r>
          </a:p>
          <a:p>
            <a:pPr marL="7937" indent="0">
              <a:spcBef>
                <a:spcPts val="1000"/>
              </a:spcBef>
              <a:spcAft>
                <a:spcPts val="1000"/>
              </a:spcAft>
              <a:buNone/>
            </a:pPr>
            <a:endParaRPr lang="en-US" dirty="0">
              <a:solidFill>
                <a:schemeClr val="bg1"/>
              </a:solidFill>
            </a:endParaRPr>
          </a:p>
        </p:txBody>
      </p:sp>
      <p:grpSp>
        <p:nvGrpSpPr>
          <p:cNvPr id="9" name="Group 8">
            <a:extLst>
              <a:ext uri="{FF2B5EF4-FFF2-40B4-BE49-F238E27FC236}">
                <a16:creationId xmlns:a16="http://schemas.microsoft.com/office/drawing/2014/main" id="{692E1022-973B-5342-EE4D-30D53CF313DE}"/>
              </a:ext>
            </a:extLst>
          </p:cNvPr>
          <p:cNvGrpSpPr/>
          <p:nvPr/>
        </p:nvGrpSpPr>
        <p:grpSpPr>
          <a:xfrm>
            <a:off x="6529817" y="1107956"/>
            <a:ext cx="2050763" cy="2050763"/>
            <a:chOff x="5880844" y="3290789"/>
            <a:chExt cx="2442323" cy="2442323"/>
          </a:xfrm>
        </p:grpSpPr>
        <p:sp>
          <p:nvSpPr>
            <p:cNvPr id="10" name="Oval 9">
              <a:extLst>
                <a:ext uri="{FF2B5EF4-FFF2-40B4-BE49-F238E27FC236}">
                  <a16:creationId xmlns:a16="http://schemas.microsoft.com/office/drawing/2014/main" id="{58AE94A2-90EA-7413-65A6-FF5878DFB0F1}"/>
                </a:ext>
              </a:extLst>
            </p:cNvPr>
            <p:cNvSpPr/>
            <p:nvPr/>
          </p:nvSpPr>
          <p:spPr bwMode="auto">
            <a:xfrm>
              <a:off x="5880844" y="3290789"/>
              <a:ext cx="2442323" cy="2442323"/>
            </a:xfrm>
            <a:prstGeom prst="ellipse">
              <a:avLst/>
            </a:prstGeom>
            <a:solidFill>
              <a:schemeClr val="bg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1" name="Graphic 5">
              <a:extLst>
                <a:ext uri="{FF2B5EF4-FFF2-40B4-BE49-F238E27FC236}">
                  <a16:creationId xmlns:a16="http://schemas.microsoft.com/office/drawing/2014/main" id="{D034A7AE-0D03-DC9C-905D-A17872AF5FD3}"/>
                </a:ext>
              </a:extLst>
            </p:cNvPr>
            <p:cNvSpPr/>
            <p:nvPr/>
          </p:nvSpPr>
          <p:spPr>
            <a:xfrm>
              <a:off x="6592831" y="3828577"/>
              <a:ext cx="1018350" cy="1422359"/>
            </a:xfrm>
            <a:custGeom>
              <a:avLst/>
              <a:gdLst>
                <a:gd name="connsiteX0" fmla="*/ 127090 w 414671"/>
                <a:gd name="connsiteY0" fmla="*/ 256564 h 579183"/>
                <a:gd name="connsiteX1" fmla="*/ 134422 w 414671"/>
                <a:gd name="connsiteY1" fmla="*/ 250048 h 579183"/>
                <a:gd name="connsiteX2" fmla="*/ 262326 w 414671"/>
                <a:gd name="connsiteY2" fmla="*/ 184889 h 579183"/>
                <a:gd name="connsiteX3" fmla="*/ 262326 w 414671"/>
                <a:gd name="connsiteY3" fmla="*/ 183260 h 579183"/>
                <a:gd name="connsiteX4" fmla="*/ 200411 w 414671"/>
                <a:gd name="connsiteY4" fmla="*/ 138463 h 579183"/>
                <a:gd name="connsiteX5" fmla="*/ 81468 w 414671"/>
                <a:gd name="connsiteY5" fmla="*/ 192220 h 579183"/>
                <a:gd name="connsiteX6" fmla="*/ 0 w 414671"/>
                <a:gd name="connsiteY6" fmla="*/ 85521 h 579183"/>
                <a:gd name="connsiteX7" fmla="*/ 211002 w 414671"/>
                <a:gd name="connsiteY7" fmla="*/ 0 h 579183"/>
                <a:gd name="connsiteX8" fmla="*/ 414671 w 414671"/>
                <a:gd name="connsiteY8" fmla="*/ 171043 h 579183"/>
                <a:gd name="connsiteX9" fmla="*/ 414671 w 414671"/>
                <a:gd name="connsiteY9" fmla="*/ 172672 h 579183"/>
                <a:gd name="connsiteX10" fmla="*/ 255809 w 414671"/>
                <a:gd name="connsiteY10" fmla="*/ 341271 h 579183"/>
                <a:gd name="connsiteX11" fmla="*/ 246033 w 414671"/>
                <a:gd name="connsiteY11" fmla="*/ 393398 h 579183"/>
                <a:gd name="connsiteX12" fmla="*/ 148271 w 414671"/>
                <a:gd name="connsiteY12" fmla="*/ 393398 h 579183"/>
                <a:gd name="connsiteX13" fmla="*/ 127090 w 414671"/>
                <a:gd name="connsiteY13" fmla="*/ 256564 h 579183"/>
                <a:gd name="connsiteX14" fmla="*/ 114055 w 414671"/>
                <a:gd name="connsiteY14" fmla="*/ 440720 h 579183"/>
                <a:gd name="connsiteX15" fmla="*/ 274546 w 414671"/>
                <a:gd name="connsiteY15" fmla="*/ 440720 h 579183"/>
                <a:gd name="connsiteX16" fmla="*/ 274546 w 414671"/>
                <a:gd name="connsiteY16" fmla="*/ 579183 h 579183"/>
                <a:gd name="connsiteX17" fmla="*/ 114055 w 414671"/>
                <a:gd name="connsiteY17" fmla="*/ 579183 h 579183"/>
                <a:gd name="connsiteX18" fmla="*/ 114055 w 414671"/>
                <a:gd name="connsiteY18" fmla="*/ 440720 h 579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4671" h="579183">
                  <a:moveTo>
                    <a:pt x="127090" y="256564"/>
                  </a:moveTo>
                  <a:lnTo>
                    <a:pt x="134422" y="250048"/>
                  </a:lnTo>
                  <a:cubicBezTo>
                    <a:pt x="228924" y="241903"/>
                    <a:pt x="262326" y="219098"/>
                    <a:pt x="262326" y="184889"/>
                  </a:cubicBezTo>
                  <a:lnTo>
                    <a:pt x="262326" y="183260"/>
                  </a:lnTo>
                  <a:cubicBezTo>
                    <a:pt x="262326" y="155567"/>
                    <a:pt x="239515" y="138463"/>
                    <a:pt x="200411" y="138463"/>
                  </a:cubicBezTo>
                  <a:cubicBezTo>
                    <a:pt x="162121" y="138463"/>
                    <a:pt x="120572" y="158011"/>
                    <a:pt x="81468" y="192220"/>
                  </a:cubicBezTo>
                  <a:lnTo>
                    <a:pt x="0" y="85521"/>
                  </a:lnTo>
                  <a:cubicBezTo>
                    <a:pt x="49695" y="35837"/>
                    <a:pt x="117314" y="0"/>
                    <a:pt x="211002" y="0"/>
                  </a:cubicBezTo>
                  <a:cubicBezTo>
                    <a:pt x="330759" y="0"/>
                    <a:pt x="414671" y="64345"/>
                    <a:pt x="414671" y="171043"/>
                  </a:cubicBezTo>
                  <a:lnTo>
                    <a:pt x="414671" y="172672"/>
                  </a:lnTo>
                  <a:cubicBezTo>
                    <a:pt x="414671" y="275297"/>
                    <a:pt x="346238" y="318465"/>
                    <a:pt x="255809" y="341271"/>
                  </a:cubicBezTo>
                  <a:lnTo>
                    <a:pt x="246033" y="393398"/>
                  </a:lnTo>
                  <a:lnTo>
                    <a:pt x="148271" y="393398"/>
                  </a:lnTo>
                  <a:lnTo>
                    <a:pt x="127090" y="256564"/>
                  </a:lnTo>
                  <a:close/>
                  <a:moveTo>
                    <a:pt x="114055" y="440720"/>
                  </a:moveTo>
                  <a:lnTo>
                    <a:pt x="274546" y="440720"/>
                  </a:lnTo>
                  <a:lnTo>
                    <a:pt x="274546" y="579183"/>
                  </a:lnTo>
                  <a:lnTo>
                    <a:pt x="114055" y="579183"/>
                  </a:lnTo>
                  <a:lnTo>
                    <a:pt x="114055" y="440720"/>
                  </a:lnTo>
                  <a:close/>
                </a:path>
              </a:pathLst>
            </a:custGeom>
            <a:solidFill>
              <a:schemeClr val="accent1"/>
            </a:solidFill>
            <a:ln w="8132" cap="flat">
              <a:noFill/>
              <a:prstDash val="solid"/>
              <a:miter/>
            </a:ln>
            <a:effectLst>
              <a:outerShdw blurRad="254000" dist="63500" dir="5400000" algn="ctr" rotWithShape="0">
                <a:srgbClr val="000000">
                  <a:alpha val="14863"/>
                </a:srgbClr>
              </a:outerShdw>
            </a:effectLst>
          </p:spPr>
          <p:txBody>
            <a:bodyPr rtlCol="0" anchor="ctr"/>
            <a:lstStyle/>
            <a:p>
              <a:endParaRPr lang="en-US" dirty="0"/>
            </a:p>
          </p:txBody>
        </p:sp>
      </p:grpSp>
      <p:sp>
        <p:nvSpPr>
          <p:cNvPr id="3" name="TextBox 2">
            <a:extLst>
              <a:ext uri="{FF2B5EF4-FFF2-40B4-BE49-F238E27FC236}">
                <a16:creationId xmlns:a16="http://schemas.microsoft.com/office/drawing/2014/main" id="{441947C1-80BB-E209-D783-5B2D7BADA0D3}"/>
              </a:ext>
            </a:extLst>
          </p:cNvPr>
          <p:cNvSpPr txBox="1"/>
          <p:nvPr/>
        </p:nvSpPr>
        <p:spPr bwMode="auto">
          <a:xfrm>
            <a:off x="6982691" y="6470073"/>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Tree>
    <p:extLst>
      <p:ext uri="{BB962C8B-B14F-4D97-AF65-F5344CB8AC3E}">
        <p14:creationId xmlns:p14="http://schemas.microsoft.com/office/powerpoint/2010/main" val="3454824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22FE668-C640-1240-B678-AFD86F524992}"/>
              </a:ext>
            </a:extLst>
          </p:cNvPr>
          <p:cNvPicPr>
            <a:picLocks noChangeAspect="1"/>
          </p:cNvPicPr>
          <p:nvPr/>
        </p:nvPicPr>
        <p:blipFill>
          <a:blip r:embed="rId3"/>
          <a:srcRect/>
          <a:stretch/>
        </p:blipFill>
        <p:spPr>
          <a:xfrm>
            <a:off x="4680875" y="1824448"/>
            <a:ext cx="3779229" cy="4138805"/>
          </a:xfrm>
          <a:prstGeom prst="rect">
            <a:avLst/>
          </a:prstGeom>
        </p:spPr>
      </p:pic>
      <p:sp>
        <p:nvSpPr>
          <p:cNvPr id="2" name="Title 1">
            <a:extLst>
              <a:ext uri="{FF2B5EF4-FFF2-40B4-BE49-F238E27FC236}">
                <a16:creationId xmlns:a16="http://schemas.microsoft.com/office/drawing/2014/main" id="{9053C44A-F8B3-044B-80C5-840669BA6677}"/>
              </a:ext>
            </a:extLst>
          </p:cNvPr>
          <p:cNvSpPr>
            <a:spLocks noGrp="1"/>
          </p:cNvSpPr>
          <p:nvPr>
            <p:ph type="title"/>
          </p:nvPr>
        </p:nvSpPr>
        <p:spPr/>
        <p:txBody>
          <a:bodyPr/>
          <a:lstStyle/>
          <a:p>
            <a:r>
              <a:rPr lang="en-US" dirty="0"/>
              <a:t>Vaping safety</a:t>
            </a:r>
          </a:p>
        </p:txBody>
      </p:sp>
      <p:sp>
        <p:nvSpPr>
          <p:cNvPr id="3" name="Content Placeholder 2">
            <a:extLst>
              <a:ext uri="{FF2B5EF4-FFF2-40B4-BE49-F238E27FC236}">
                <a16:creationId xmlns:a16="http://schemas.microsoft.com/office/drawing/2014/main" id="{089B9DCD-CCA9-864F-964F-39EB1C0EF01F}"/>
              </a:ext>
            </a:extLst>
          </p:cNvPr>
          <p:cNvSpPr>
            <a:spLocks noGrp="1"/>
          </p:cNvSpPr>
          <p:nvPr>
            <p:ph idx="4294967295"/>
          </p:nvPr>
        </p:nvSpPr>
        <p:spPr>
          <a:xfrm>
            <a:off x="609600" y="1781174"/>
            <a:ext cx="3904587" cy="3536731"/>
          </a:xfrm>
        </p:spPr>
        <p:txBody>
          <a:bodyPr anchor="ctr" anchorCtr="0"/>
          <a:lstStyle/>
          <a:p>
            <a:pPr marL="0" indent="0">
              <a:lnSpc>
                <a:spcPts val="2600"/>
              </a:lnSpc>
              <a:buNone/>
            </a:pPr>
            <a:r>
              <a:rPr lang="en-US" sz="2000" dirty="0"/>
              <a:t>Evidence indicates: </a:t>
            </a:r>
          </a:p>
          <a:p>
            <a:pPr marL="0" indent="0">
              <a:lnSpc>
                <a:spcPts val="2600"/>
              </a:lnSpc>
              <a:buNone/>
            </a:pPr>
            <a:r>
              <a:rPr lang="en-US" sz="2000" b="1" dirty="0"/>
              <a:t>“Vaping poses only a small fraction of the risks of smoking </a:t>
            </a:r>
            <a:r>
              <a:rPr lang="en-GB" sz="2000" b="0" i="1" u="none" strike="noStrike" cap="none" dirty="0">
                <a:latin typeface="Arial"/>
                <a:ea typeface="Arial"/>
                <a:cs typeface="Arial"/>
                <a:sym typeface="Arial"/>
              </a:rPr>
              <a:t>and switching completely from smoking to vaping conveys substantial health benefits”</a:t>
            </a:r>
            <a:endParaRPr lang="en-US" sz="2000" b="1" dirty="0"/>
          </a:p>
          <a:p>
            <a:pPr marL="0" indent="0">
              <a:lnSpc>
                <a:spcPts val="2600"/>
              </a:lnSpc>
              <a:buNone/>
            </a:pPr>
            <a:r>
              <a:rPr lang="en-US" sz="2000" dirty="0"/>
              <a:t>–</a:t>
            </a:r>
            <a:r>
              <a:rPr lang="en-US" sz="2000" b="1" dirty="0"/>
              <a:t> </a:t>
            </a:r>
            <a:r>
              <a:rPr lang="en-US" sz="2000" dirty="0"/>
              <a:t>OHID, 2022</a:t>
            </a:r>
            <a:endParaRPr lang="en-US" dirty="0"/>
          </a:p>
        </p:txBody>
      </p:sp>
      <p:grpSp>
        <p:nvGrpSpPr>
          <p:cNvPr id="10" name="Group 9">
            <a:extLst>
              <a:ext uri="{FF2B5EF4-FFF2-40B4-BE49-F238E27FC236}">
                <a16:creationId xmlns:a16="http://schemas.microsoft.com/office/drawing/2014/main" id="{A1111DAA-973E-0431-8D62-028F9760C5AD}"/>
              </a:ext>
            </a:extLst>
          </p:cNvPr>
          <p:cNvGrpSpPr/>
          <p:nvPr/>
        </p:nvGrpSpPr>
        <p:grpSpPr>
          <a:xfrm>
            <a:off x="6021389" y="3498385"/>
            <a:ext cx="2438399" cy="1577975"/>
            <a:chOff x="5603876" y="3460750"/>
            <a:chExt cx="2438399" cy="1577975"/>
          </a:xfrm>
          <a:effectLst>
            <a:outerShdw blurRad="254000" dist="63500" dir="5400000" algn="ctr" rotWithShape="0">
              <a:srgbClr val="000000">
                <a:alpha val="25000"/>
              </a:srgbClr>
            </a:outerShdw>
          </a:effectLst>
        </p:grpSpPr>
        <p:sp>
          <p:nvSpPr>
            <p:cNvPr id="6" name="TextBox 5">
              <a:extLst>
                <a:ext uri="{FF2B5EF4-FFF2-40B4-BE49-F238E27FC236}">
                  <a16:creationId xmlns:a16="http://schemas.microsoft.com/office/drawing/2014/main" id="{CEE8D459-8067-D428-3874-8AA49FB6643D}"/>
                </a:ext>
              </a:extLst>
            </p:cNvPr>
            <p:cNvSpPr txBox="1"/>
            <p:nvPr/>
          </p:nvSpPr>
          <p:spPr bwMode="auto">
            <a:xfrm>
              <a:off x="5603876" y="3460750"/>
              <a:ext cx="2438399" cy="380211"/>
            </a:xfrm>
            <a:prstGeom prst="rect">
              <a:avLst/>
            </a:prstGeom>
            <a:solidFill>
              <a:schemeClr val="accent5"/>
            </a:solidFill>
            <a:ln w="12700" cmpd="sng">
              <a:solidFill>
                <a:schemeClr val="accent5"/>
              </a:solid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5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2022 Update </a:t>
              </a:r>
            </a:p>
          </p:txBody>
        </p:sp>
        <p:sp>
          <p:nvSpPr>
            <p:cNvPr id="8" name="Rectangle 7">
              <a:extLst>
                <a:ext uri="{FF2B5EF4-FFF2-40B4-BE49-F238E27FC236}">
                  <a16:creationId xmlns:a16="http://schemas.microsoft.com/office/drawing/2014/main" id="{73C7C081-DA41-05EA-7A79-D0C685F38941}"/>
                </a:ext>
              </a:extLst>
            </p:cNvPr>
            <p:cNvSpPr/>
            <p:nvPr/>
          </p:nvSpPr>
          <p:spPr bwMode="auto">
            <a:xfrm>
              <a:off x="5603876" y="3835400"/>
              <a:ext cx="2438399" cy="1203325"/>
            </a:xfrm>
            <a:prstGeom prst="rect">
              <a:avLst/>
            </a:prstGeom>
            <a:solidFill>
              <a:schemeClr val="bg1"/>
            </a:solidFill>
            <a:ln w="12700">
              <a:solidFill>
                <a:schemeClr val="accent5"/>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4" name="Picture 3" descr="Text, letter&#10;&#10;Description automatically generated">
              <a:extLst>
                <a:ext uri="{FF2B5EF4-FFF2-40B4-BE49-F238E27FC236}">
                  <a16:creationId xmlns:a16="http://schemas.microsoft.com/office/drawing/2014/main" id="{FD0ADE33-1F4A-2EF9-0163-8F4618FA0C67}"/>
                </a:ext>
              </a:extLst>
            </p:cNvPr>
            <p:cNvPicPr>
              <a:picLocks noChangeAspect="1"/>
            </p:cNvPicPr>
            <p:nvPr/>
          </p:nvPicPr>
          <p:blipFill rotWithShape="1">
            <a:blip r:embed="rId4"/>
            <a:srcRect l="5728" t="3071" r="6347" b="69095"/>
            <a:stretch/>
          </p:blipFill>
          <p:spPr>
            <a:xfrm>
              <a:off x="5711824" y="3917951"/>
              <a:ext cx="2241551" cy="998846"/>
            </a:xfrm>
            <a:prstGeom prst="rect">
              <a:avLst/>
            </a:prstGeom>
            <a:solidFill>
              <a:schemeClr val="accent2"/>
            </a:solidFill>
            <a:ln w="12700">
              <a:noFill/>
            </a:ln>
          </p:spPr>
        </p:pic>
      </p:grpSp>
      <p:sp>
        <p:nvSpPr>
          <p:cNvPr id="7" name="Footer Placeholder 4">
            <a:extLst>
              <a:ext uri="{FF2B5EF4-FFF2-40B4-BE49-F238E27FC236}">
                <a16:creationId xmlns:a16="http://schemas.microsoft.com/office/drawing/2014/main" id="{2BE22487-F92C-0E84-8C23-BA398A088C1B}"/>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5048179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31F20-1180-1140-9ED9-5261EF5A632E}"/>
              </a:ext>
            </a:extLst>
          </p:cNvPr>
          <p:cNvSpPr>
            <a:spLocks noGrp="1"/>
          </p:cNvSpPr>
          <p:nvPr>
            <p:ph type="title"/>
          </p:nvPr>
        </p:nvSpPr>
        <p:spPr/>
        <p:txBody>
          <a:bodyPr/>
          <a:lstStyle/>
          <a:p>
            <a:r>
              <a:rPr lang="en-US" dirty="0"/>
              <a:t>Comparing harm between nicotine-containing products</a:t>
            </a:r>
          </a:p>
        </p:txBody>
      </p:sp>
      <p:sp>
        <p:nvSpPr>
          <p:cNvPr id="5" name="Text Placeholder 3">
            <a:extLst>
              <a:ext uri="{FF2B5EF4-FFF2-40B4-BE49-F238E27FC236}">
                <a16:creationId xmlns:a16="http://schemas.microsoft.com/office/drawing/2014/main" id="{4BA3A4DB-131F-9A40-B245-A3988BE1E2B2}"/>
              </a:ext>
            </a:extLst>
          </p:cNvPr>
          <p:cNvSpPr txBox="1">
            <a:spLocks/>
          </p:cNvSpPr>
          <p:nvPr/>
        </p:nvSpPr>
        <p:spPr bwMode="auto">
          <a:xfrm>
            <a:off x="592281" y="5557029"/>
            <a:ext cx="7966604"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100" dirty="0">
                <a:latin typeface="Arial" panose="020B0604020202020204" pitchFamily="34" charset="0"/>
                <a:cs typeface="Arial" panose="020B0604020202020204" pitchFamily="34" charset="0"/>
              </a:rPr>
              <a:t>Estimating the Harms of Nicotine-Containing Products Using the MCDA Approach, Nutt et al, 2014</a:t>
            </a:r>
          </a:p>
        </p:txBody>
      </p:sp>
      <p:graphicFrame>
        <p:nvGraphicFramePr>
          <p:cNvPr id="9" name="Chart 8">
            <a:extLst>
              <a:ext uri="{FF2B5EF4-FFF2-40B4-BE49-F238E27FC236}">
                <a16:creationId xmlns:a16="http://schemas.microsoft.com/office/drawing/2014/main" id="{33DCC1E2-97CA-8D4B-9B09-5D45A341FA9F}"/>
              </a:ext>
            </a:extLst>
          </p:cNvPr>
          <p:cNvGraphicFramePr/>
          <p:nvPr/>
        </p:nvGraphicFramePr>
        <p:xfrm>
          <a:off x="606904" y="1861168"/>
          <a:ext cx="7946378" cy="3479575"/>
        </p:xfrm>
        <a:graphic>
          <a:graphicData uri="http://schemas.openxmlformats.org/drawingml/2006/chart">
            <c:chart xmlns:c="http://schemas.openxmlformats.org/drawingml/2006/chart" xmlns:r="http://schemas.openxmlformats.org/officeDocument/2006/relationships" r:id="rId3"/>
          </a:graphicData>
        </a:graphic>
      </p:graphicFrame>
      <p:pic>
        <p:nvPicPr>
          <p:cNvPr id="12" name="Picture 11">
            <a:extLst>
              <a:ext uri="{FF2B5EF4-FFF2-40B4-BE49-F238E27FC236}">
                <a16:creationId xmlns:a16="http://schemas.microsoft.com/office/drawing/2014/main" id="{B252B7F5-C735-0248-9038-05D077C55592}"/>
              </a:ext>
            </a:extLst>
          </p:cNvPr>
          <p:cNvPicPr>
            <a:picLocks noChangeAspect="1"/>
          </p:cNvPicPr>
          <p:nvPr/>
        </p:nvPicPr>
        <p:blipFill>
          <a:blip r:embed="rId4"/>
          <a:stretch>
            <a:fillRect/>
          </a:stretch>
        </p:blipFill>
        <p:spPr>
          <a:xfrm>
            <a:off x="6616139" y="2783659"/>
            <a:ext cx="453154" cy="1812617"/>
          </a:xfrm>
          <a:prstGeom prst="rect">
            <a:avLst/>
          </a:prstGeom>
          <a:effectLst>
            <a:outerShdw blurRad="254000" dist="63500" dir="5400000" algn="ctr" rotWithShape="0">
              <a:srgbClr val="000000">
                <a:alpha val="25000"/>
              </a:srgbClr>
            </a:outerShdw>
          </a:effectLst>
        </p:spPr>
      </p:pic>
      <p:sp>
        <p:nvSpPr>
          <p:cNvPr id="4" name="Footer Placeholder 4">
            <a:extLst>
              <a:ext uri="{FF2B5EF4-FFF2-40B4-BE49-F238E27FC236}">
                <a16:creationId xmlns:a16="http://schemas.microsoft.com/office/drawing/2014/main" id="{ABAA067A-7AC9-841C-ACFF-80EC07E5369D}"/>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5518815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F0748-04EC-D52E-956A-83D27B526321}"/>
              </a:ext>
            </a:extLst>
          </p:cNvPr>
          <p:cNvSpPr>
            <a:spLocks noGrp="1"/>
          </p:cNvSpPr>
          <p:nvPr>
            <p:ph type="title"/>
          </p:nvPr>
        </p:nvSpPr>
        <p:spPr>
          <a:xfrm>
            <a:off x="571500" y="152400"/>
            <a:ext cx="7962900" cy="1066800"/>
          </a:xfrm>
        </p:spPr>
        <p:txBody>
          <a:bodyPr/>
          <a:lstStyle/>
          <a:p>
            <a:r>
              <a:rPr lang="en-US" dirty="0"/>
              <a:t>A regulated product</a:t>
            </a:r>
          </a:p>
        </p:txBody>
      </p:sp>
      <p:sp>
        <p:nvSpPr>
          <p:cNvPr id="3" name="Text Placeholder 2">
            <a:extLst>
              <a:ext uri="{FF2B5EF4-FFF2-40B4-BE49-F238E27FC236}">
                <a16:creationId xmlns:a16="http://schemas.microsoft.com/office/drawing/2014/main" id="{331DE129-DFC2-EC60-0E1B-FBB3D0429B3F}"/>
              </a:ext>
            </a:extLst>
          </p:cNvPr>
          <p:cNvSpPr>
            <a:spLocks noGrp="1"/>
          </p:cNvSpPr>
          <p:nvPr>
            <p:ph type="body" idx="12"/>
          </p:nvPr>
        </p:nvSpPr>
        <p:spPr>
          <a:xfrm>
            <a:off x="571500" y="1752600"/>
            <a:ext cx="7966604" cy="4191000"/>
          </a:xfrm>
        </p:spPr>
        <p:txBody>
          <a:bodyPr/>
          <a:lstStyle/>
          <a:p>
            <a:pPr marL="285750" indent="-285750">
              <a:spcAft>
                <a:spcPts val="1500"/>
              </a:spcAft>
            </a:pPr>
            <a:r>
              <a:rPr lang="en-US" dirty="0"/>
              <a:t>Consumer product vs. medicinal </a:t>
            </a:r>
          </a:p>
          <a:p>
            <a:pPr>
              <a:spcAft>
                <a:spcPts val="1500"/>
              </a:spcAft>
            </a:pPr>
            <a:r>
              <a:rPr lang="en-US" dirty="0"/>
              <a:t>As of 2016, vaping devices are regulated by the government </a:t>
            </a:r>
            <a:br>
              <a:rPr lang="en-US" dirty="0"/>
            </a:br>
            <a:r>
              <a:rPr lang="en-US" dirty="0"/>
              <a:t>as part of the EU Tobacco Products directive</a:t>
            </a:r>
          </a:p>
          <a:p>
            <a:pPr>
              <a:spcAft>
                <a:spcPts val="1500"/>
              </a:spcAft>
            </a:pPr>
            <a:r>
              <a:rPr lang="en-CA" dirty="0">
                <a:solidFill>
                  <a:srgbClr val="3F3F3F"/>
                </a:solidFill>
                <a:latin typeface="Helvetica" pitchFamily="2" charset="0"/>
              </a:rPr>
              <a:t>I</a:t>
            </a:r>
            <a:r>
              <a:rPr lang="en-CA" dirty="0">
                <a:solidFill>
                  <a:srgbClr val="3F3F3F"/>
                </a:solidFill>
                <a:effectLst/>
                <a:latin typeface="Helvetica" pitchFamily="2" charset="0"/>
              </a:rPr>
              <a:t>t is illegal to sell a vape or purchase a vape for a person under 18 years</a:t>
            </a:r>
            <a:endParaRPr lang="en-US" dirty="0"/>
          </a:p>
        </p:txBody>
      </p:sp>
      <p:sp>
        <p:nvSpPr>
          <p:cNvPr id="4" name="Footer Placeholder 4">
            <a:extLst>
              <a:ext uri="{FF2B5EF4-FFF2-40B4-BE49-F238E27FC236}">
                <a16:creationId xmlns:a16="http://schemas.microsoft.com/office/drawing/2014/main" id="{009F14F1-F5A3-10BA-13EA-E06B0B1216A8}"/>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8841863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255aba8491d_0_175"/>
          <p:cNvSpPr txBox="1">
            <a:spLocks noGrp="1"/>
          </p:cNvSpPr>
          <p:nvPr>
            <p:ph type="title"/>
          </p:nvPr>
        </p:nvSpPr>
        <p:spPr>
          <a:xfrm>
            <a:off x="571500" y="152400"/>
            <a:ext cx="7962900" cy="1066800"/>
          </a:xfrm>
          <a:noFill/>
          <a:ln>
            <a:noFill/>
          </a:ln>
        </p:spPr>
        <p:txBody>
          <a:bodyPr spcFirstLastPara="1" wrap="square" lIns="91425" tIns="45700" rIns="91425" bIns="45700" anchor="ctr" anchorCtr="0">
            <a:noAutofit/>
          </a:bodyPr>
          <a:lstStyle/>
          <a:p>
            <a:pPr lvl="0"/>
            <a:r>
              <a:rPr lang="en-GB" dirty="0">
                <a:sym typeface="Arial"/>
              </a:rPr>
              <a:t>Evidence review: tobacco dependence treatment</a:t>
            </a:r>
            <a:endParaRPr lang="en-GB" dirty="0"/>
          </a:p>
        </p:txBody>
      </p:sp>
      <p:sp>
        <p:nvSpPr>
          <p:cNvPr id="243" name="Google Shape;243;g255aba8491d_0_175"/>
          <p:cNvSpPr txBox="1">
            <a:spLocks noGrp="1"/>
          </p:cNvSpPr>
          <p:nvPr>
            <p:ph type="body" idx="12"/>
          </p:nvPr>
        </p:nvSpPr>
        <p:spPr>
          <a:xfrm>
            <a:off x="3294743" y="2068288"/>
            <a:ext cx="5648535" cy="3552366"/>
          </a:xfrm>
          <a:noFill/>
          <a:ln>
            <a:noFill/>
          </a:ln>
        </p:spPr>
        <p:txBody>
          <a:bodyPr spcFirstLastPara="1" wrap="square" lIns="91425" tIns="45700" rIns="91425" bIns="45700" anchor="ctr" anchorCtr="0">
            <a:noAutofit/>
          </a:bodyPr>
          <a:lstStyle/>
          <a:p>
            <a:pPr marL="285750" indent="-285750">
              <a:lnSpc>
                <a:spcPts val="2000"/>
              </a:lnSpc>
              <a:spcAft>
                <a:spcPts val="1000"/>
              </a:spcAft>
            </a:pPr>
            <a:r>
              <a:rPr lang="en-GB" sz="1500" b="1" dirty="0">
                <a:solidFill>
                  <a:srgbClr val="009A9E"/>
                </a:solidFill>
              </a:rPr>
              <a:t>Nicotine vapes</a:t>
            </a:r>
            <a:r>
              <a:rPr lang="en-GB" sz="1500" dirty="0">
                <a:solidFill>
                  <a:srgbClr val="009A9E"/>
                </a:solidFill>
              </a:rPr>
              <a:t> </a:t>
            </a:r>
            <a:r>
              <a:rPr lang="en-GB" sz="1500" dirty="0"/>
              <a:t>are now categorised as </a:t>
            </a:r>
            <a:r>
              <a:rPr lang="en-GB" sz="1500" b="1" dirty="0">
                <a:solidFill>
                  <a:srgbClr val="009A9E"/>
                </a:solidFill>
              </a:rPr>
              <a:t>a first-choice tobacco dependence aid </a:t>
            </a:r>
          </a:p>
          <a:p>
            <a:pPr marL="285750" indent="-285750">
              <a:lnSpc>
                <a:spcPts val="2000"/>
              </a:lnSpc>
              <a:spcAft>
                <a:spcPts val="1000"/>
              </a:spcAft>
            </a:pPr>
            <a:r>
              <a:rPr lang="en-GB" sz="1500" dirty="0"/>
              <a:t>Recent research shows that nicotine vapes </a:t>
            </a:r>
            <a:br>
              <a:rPr lang="en-GB" sz="1500" dirty="0"/>
            </a:br>
            <a:r>
              <a:rPr lang="en-GB" sz="1500" dirty="0"/>
              <a:t>were more effective than combination NRT</a:t>
            </a:r>
            <a:endParaRPr lang="en-GB" sz="1400" baseline="30000" dirty="0"/>
          </a:p>
          <a:p>
            <a:pPr>
              <a:lnSpc>
                <a:spcPts val="2000"/>
              </a:lnSpc>
              <a:spcAft>
                <a:spcPts val="1000"/>
              </a:spcAft>
            </a:pPr>
            <a:r>
              <a:rPr lang="en-GB" sz="1500" b="1" dirty="0">
                <a:solidFill>
                  <a:srgbClr val="009A9E"/>
                </a:solidFill>
              </a:rPr>
              <a:t>Nicotine vapes</a:t>
            </a:r>
            <a:r>
              <a:rPr lang="en-GB" sz="1500" dirty="0">
                <a:solidFill>
                  <a:srgbClr val="009A9E"/>
                </a:solidFill>
              </a:rPr>
              <a:t> </a:t>
            </a:r>
            <a:r>
              <a:rPr lang="en-GB" sz="1500" dirty="0"/>
              <a:t>have been shown to </a:t>
            </a:r>
            <a:r>
              <a:rPr lang="en-GB" sz="1500" b="1" dirty="0">
                <a:solidFill>
                  <a:srgbClr val="009A9E"/>
                </a:solidFill>
              </a:rPr>
              <a:t>increase rates of stopping smoking </a:t>
            </a:r>
            <a:r>
              <a:rPr lang="en-GB" sz="1500" dirty="0"/>
              <a:t>(nicotine dose matched to HSI just like we do for NRT)</a:t>
            </a:r>
          </a:p>
          <a:p>
            <a:pPr>
              <a:lnSpc>
                <a:spcPts val="2000"/>
              </a:lnSpc>
              <a:spcAft>
                <a:spcPts val="1000"/>
              </a:spcAft>
            </a:pPr>
            <a:r>
              <a:rPr lang="en-GB" sz="1500" dirty="0">
                <a:sym typeface="Arial"/>
              </a:rPr>
              <a:t>Newer devices </a:t>
            </a:r>
            <a:r>
              <a:rPr lang="en-GB" sz="1500" b="1" dirty="0">
                <a:solidFill>
                  <a:srgbClr val="009A9E"/>
                </a:solidFill>
                <a:sym typeface="Arial"/>
              </a:rPr>
              <a:t>deliver nicotine more rapidly</a:t>
            </a:r>
            <a:r>
              <a:rPr lang="en-GB" sz="1500" dirty="0">
                <a:solidFill>
                  <a:srgbClr val="009A9E"/>
                </a:solidFill>
                <a:sym typeface="Arial"/>
              </a:rPr>
              <a:t> </a:t>
            </a:r>
            <a:br>
              <a:rPr lang="en-GB" sz="1500" dirty="0">
                <a:sym typeface="Arial"/>
              </a:rPr>
            </a:br>
            <a:r>
              <a:rPr lang="en-GB" sz="1500" dirty="0">
                <a:sym typeface="Arial"/>
              </a:rPr>
              <a:t>than NRT products, meaning greater satisfaction </a:t>
            </a:r>
            <a:endParaRPr lang="en-GB" sz="1500" dirty="0"/>
          </a:p>
          <a:p>
            <a:pPr>
              <a:lnSpc>
                <a:spcPts val="2000"/>
              </a:lnSpc>
              <a:spcAft>
                <a:spcPts val="1000"/>
              </a:spcAft>
            </a:pPr>
            <a:r>
              <a:rPr lang="en-GB" sz="1500" b="1" dirty="0">
                <a:solidFill>
                  <a:srgbClr val="009A9E"/>
                </a:solidFill>
                <a:sym typeface="Arial"/>
              </a:rPr>
              <a:t>Popular</a:t>
            </a:r>
            <a:r>
              <a:rPr lang="en-GB" sz="1500" dirty="0">
                <a:sym typeface="Arial"/>
              </a:rPr>
              <a:t>,</a:t>
            </a:r>
            <a:r>
              <a:rPr lang="en-GB" sz="1500" b="1" dirty="0">
                <a:solidFill>
                  <a:srgbClr val="009A9E"/>
                </a:solidFill>
                <a:sym typeface="Arial"/>
              </a:rPr>
              <a:t> </a:t>
            </a:r>
            <a:r>
              <a:rPr lang="en-GB" sz="1500" dirty="0">
                <a:sym typeface="Arial"/>
              </a:rPr>
              <a:t>although some confusion about health risks</a:t>
            </a:r>
          </a:p>
        </p:txBody>
      </p:sp>
      <p:grpSp>
        <p:nvGrpSpPr>
          <p:cNvPr id="11" name="Group 10">
            <a:extLst>
              <a:ext uri="{FF2B5EF4-FFF2-40B4-BE49-F238E27FC236}">
                <a16:creationId xmlns:a16="http://schemas.microsoft.com/office/drawing/2014/main" id="{2BB9483C-3BA9-0B99-5D5D-B7D22749242F}"/>
              </a:ext>
            </a:extLst>
          </p:cNvPr>
          <p:cNvGrpSpPr/>
          <p:nvPr/>
        </p:nvGrpSpPr>
        <p:grpSpPr>
          <a:xfrm>
            <a:off x="571500" y="2068287"/>
            <a:ext cx="2473205" cy="3552367"/>
            <a:chOff x="571500" y="2068287"/>
            <a:chExt cx="2473205" cy="3552367"/>
          </a:xfrm>
          <a:effectLst>
            <a:outerShdw blurRad="254000" dist="63500" dir="5400000" algn="ctr" rotWithShape="0">
              <a:srgbClr val="000000">
                <a:alpha val="25000"/>
              </a:srgbClr>
            </a:outerShdw>
          </a:effectLst>
        </p:grpSpPr>
        <p:pic>
          <p:nvPicPr>
            <p:cNvPr id="9" name="Picture 8">
              <a:extLst>
                <a:ext uri="{FF2B5EF4-FFF2-40B4-BE49-F238E27FC236}">
                  <a16:creationId xmlns:a16="http://schemas.microsoft.com/office/drawing/2014/main" id="{0B003575-FD76-02B9-0566-B2F8EA1707B2}"/>
                </a:ext>
              </a:extLst>
            </p:cNvPr>
            <p:cNvPicPr>
              <a:picLocks noChangeAspect="1"/>
            </p:cNvPicPr>
            <p:nvPr/>
          </p:nvPicPr>
          <p:blipFill rotWithShape="1">
            <a:blip r:embed="rId3"/>
            <a:srcRect l="13903" b="7252"/>
            <a:stretch/>
          </p:blipFill>
          <p:spPr>
            <a:xfrm>
              <a:off x="571500" y="2068287"/>
              <a:ext cx="2473205" cy="1776184"/>
            </a:xfrm>
            <a:prstGeom prst="rect">
              <a:avLst/>
            </a:prstGeom>
          </p:spPr>
        </p:pic>
        <p:sp>
          <p:nvSpPr>
            <p:cNvPr id="10" name="Rectangle 9">
              <a:extLst>
                <a:ext uri="{FF2B5EF4-FFF2-40B4-BE49-F238E27FC236}">
                  <a16:creationId xmlns:a16="http://schemas.microsoft.com/office/drawing/2014/main" id="{9E5BB3E0-5867-EC05-1DD7-83C18EB7602A}"/>
                </a:ext>
              </a:extLst>
            </p:cNvPr>
            <p:cNvSpPr/>
            <p:nvPr/>
          </p:nvSpPr>
          <p:spPr bwMode="auto">
            <a:xfrm>
              <a:off x="571500" y="3844471"/>
              <a:ext cx="2473205" cy="1776183"/>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4" name="TextBox 3">
              <a:extLst>
                <a:ext uri="{FF2B5EF4-FFF2-40B4-BE49-F238E27FC236}">
                  <a16:creationId xmlns:a16="http://schemas.microsoft.com/office/drawing/2014/main" id="{E216ADAF-855A-F8FB-0324-DC3A9DD670E7}"/>
                </a:ext>
              </a:extLst>
            </p:cNvPr>
            <p:cNvSpPr txBox="1"/>
            <p:nvPr/>
          </p:nvSpPr>
          <p:spPr bwMode="auto">
            <a:xfrm>
              <a:off x="833332" y="4141105"/>
              <a:ext cx="2055012" cy="1182915"/>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Autofit/>
            </a:bodyPr>
            <a:lstStyle/>
            <a:p>
              <a:pPr marL="0" marR="0" indent="0" algn="l"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kumimoji="0" lang="en-US" sz="20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A FIRST-CHOICE</a:t>
              </a:r>
            </a:p>
            <a:p>
              <a:pPr marL="0" marR="0" indent="0" algn="l"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kumimoji="0" lang="en-US" sz="20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TOBACCO </a:t>
              </a:r>
            </a:p>
            <a:p>
              <a:pPr marL="0" marR="0" indent="0" algn="l"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kumimoji="0" lang="en-US" sz="20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TREATMENT</a:t>
              </a:r>
            </a:p>
          </p:txBody>
        </p:sp>
      </p:grpSp>
      <p:sp>
        <p:nvSpPr>
          <p:cNvPr id="3" name="Footer Placeholder 4">
            <a:extLst>
              <a:ext uri="{FF2B5EF4-FFF2-40B4-BE49-F238E27FC236}">
                <a16:creationId xmlns:a16="http://schemas.microsoft.com/office/drawing/2014/main" id="{26543865-088A-3C84-FF20-FD6762D052DF}"/>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721150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CFA01-E9D7-6F30-8D8A-62173FA69183}"/>
              </a:ext>
            </a:extLst>
          </p:cNvPr>
          <p:cNvSpPr>
            <a:spLocks noGrp="1"/>
          </p:cNvSpPr>
          <p:nvPr>
            <p:ph type="title"/>
          </p:nvPr>
        </p:nvSpPr>
        <p:spPr/>
        <p:txBody>
          <a:bodyPr/>
          <a:lstStyle/>
          <a:p>
            <a:r>
              <a:rPr lang="en-US" dirty="0"/>
              <a:t>Who says vaping is safer than smoking </a:t>
            </a:r>
            <a:br>
              <a:rPr lang="en-US" dirty="0"/>
            </a:br>
            <a:r>
              <a:rPr lang="en-US" dirty="0"/>
              <a:t>and effective for cessation?</a:t>
            </a:r>
          </a:p>
        </p:txBody>
      </p:sp>
      <p:pic>
        <p:nvPicPr>
          <p:cNvPr id="19" name="Picture 18">
            <a:extLst>
              <a:ext uri="{FF2B5EF4-FFF2-40B4-BE49-F238E27FC236}">
                <a16:creationId xmlns:a16="http://schemas.microsoft.com/office/drawing/2014/main" id="{85796F24-0DA9-AEBE-590C-0DABA071A798}"/>
              </a:ext>
            </a:extLst>
          </p:cNvPr>
          <p:cNvPicPr>
            <a:picLocks noChangeAspect="1"/>
          </p:cNvPicPr>
          <p:nvPr/>
        </p:nvPicPr>
        <p:blipFill>
          <a:blip r:embed="rId3"/>
          <a:stretch>
            <a:fillRect/>
          </a:stretch>
        </p:blipFill>
        <p:spPr>
          <a:xfrm>
            <a:off x="585102" y="1760897"/>
            <a:ext cx="7866329" cy="3952476"/>
          </a:xfrm>
          <a:prstGeom prst="rect">
            <a:avLst/>
          </a:prstGeom>
          <a:effectLst>
            <a:outerShdw blurRad="254000" dist="63500" dir="5400000" algn="ctr" rotWithShape="0">
              <a:srgbClr val="000000">
                <a:alpha val="15000"/>
              </a:srgbClr>
            </a:outerShdw>
          </a:effectLst>
        </p:spPr>
      </p:pic>
      <p:pic>
        <p:nvPicPr>
          <p:cNvPr id="5" name="Picture 4" descr="A logo for a college of psychiatrists&#10;&#10;Description automatically generated">
            <a:extLst>
              <a:ext uri="{FF2B5EF4-FFF2-40B4-BE49-F238E27FC236}">
                <a16:creationId xmlns:a16="http://schemas.microsoft.com/office/drawing/2014/main" id="{01D0815A-32C0-02A8-3AC6-360F21734E93}"/>
              </a:ext>
            </a:extLst>
          </p:cNvPr>
          <p:cNvPicPr>
            <a:picLocks noChangeAspect="1"/>
          </p:cNvPicPr>
          <p:nvPr/>
        </p:nvPicPr>
        <p:blipFill rotWithShape="1">
          <a:blip r:embed="rId4"/>
          <a:srcRect t="17672" b="9335"/>
          <a:stretch/>
        </p:blipFill>
        <p:spPr>
          <a:xfrm>
            <a:off x="571500" y="3054296"/>
            <a:ext cx="1968153" cy="1312101"/>
          </a:xfrm>
          <a:prstGeom prst="rect">
            <a:avLst/>
          </a:prstGeom>
        </p:spPr>
      </p:pic>
      <p:sp>
        <p:nvSpPr>
          <p:cNvPr id="4" name="Footer Placeholder 4">
            <a:extLst>
              <a:ext uri="{FF2B5EF4-FFF2-40B4-BE49-F238E27FC236}">
                <a16:creationId xmlns:a16="http://schemas.microsoft.com/office/drawing/2014/main" id="{43C813C9-9896-1ED7-7B6D-1BCB42B0D7B7}"/>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5805714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2F5D9-316F-32FC-1D95-7FBB283421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3CAC1B-EFD3-EC5E-6873-488793450F2B}"/>
              </a:ext>
            </a:extLst>
          </p:cNvPr>
          <p:cNvSpPr>
            <a:spLocks noGrp="1"/>
          </p:cNvSpPr>
          <p:nvPr>
            <p:ph type="title"/>
          </p:nvPr>
        </p:nvSpPr>
        <p:spPr/>
        <p:txBody>
          <a:bodyPr/>
          <a:lstStyle/>
          <a:p>
            <a:r>
              <a:rPr lang="en-US" dirty="0"/>
              <a:t>Vaping: instructions for use </a:t>
            </a:r>
          </a:p>
        </p:txBody>
      </p:sp>
      <p:sp>
        <p:nvSpPr>
          <p:cNvPr id="4" name="Text Placeholder 2">
            <a:extLst>
              <a:ext uri="{FF2B5EF4-FFF2-40B4-BE49-F238E27FC236}">
                <a16:creationId xmlns:a16="http://schemas.microsoft.com/office/drawing/2014/main" id="{2E91C0CA-4352-3366-A708-0F818F351B28}"/>
              </a:ext>
            </a:extLst>
          </p:cNvPr>
          <p:cNvSpPr txBox="1">
            <a:spLocks/>
          </p:cNvSpPr>
          <p:nvPr/>
        </p:nvSpPr>
        <p:spPr bwMode="auto">
          <a:xfrm>
            <a:off x="574388" y="1696491"/>
            <a:ext cx="6072371" cy="473528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7655" indent="-288290">
              <a:lnSpc>
                <a:spcPts val="2600"/>
              </a:lnSpc>
              <a:spcAft>
                <a:spcPts val="1200"/>
              </a:spcAft>
            </a:pPr>
            <a:r>
              <a:rPr lang="en-US" sz="1800" b="1" dirty="0">
                <a:solidFill>
                  <a:srgbClr val="009A9E"/>
                </a:solidFill>
                <a:latin typeface="Arial"/>
                <a:cs typeface="Arial"/>
              </a:rPr>
              <a:t>Keep with you and charged at all times!</a:t>
            </a:r>
          </a:p>
          <a:p>
            <a:pPr marL="287655" indent="-288290">
              <a:lnSpc>
                <a:spcPts val="2600"/>
              </a:lnSpc>
              <a:spcAft>
                <a:spcPts val="1200"/>
              </a:spcAft>
            </a:pPr>
            <a:r>
              <a:rPr lang="en-US" sz="1800" b="1" dirty="0">
                <a:solidFill>
                  <a:srgbClr val="009A9E"/>
                </a:solidFill>
                <a:latin typeface="Arial"/>
                <a:cs typeface="Arial"/>
              </a:rPr>
              <a:t>Choose the vape that feels right for you</a:t>
            </a:r>
          </a:p>
          <a:p>
            <a:pPr marL="287655" indent="-288290">
              <a:lnSpc>
                <a:spcPts val="2600"/>
              </a:lnSpc>
              <a:spcAft>
                <a:spcPts val="1200"/>
              </a:spcAft>
            </a:pPr>
            <a:r>
              <a:rPr lang="en-US" sz="1800" dirty="0">
                <a:latin typeface="Arial"/>
                <a:cs typeface="Arial"/>
              </a:rPr>
              <a:t>Use regularly throughout the day and when urges to smoke occur</a:t>
            </a:r>
          </a:p>
          <a:p>
            <a:pPr marL="287655" indent="-288290">
              <a:lnSpc>
                <a:spcPts val="2600"/>
              </a:lnSpc>
              <a:spcAft>
                <a:spcPts val="1200"/>
              </a:spcAft>
            </a:pPr>
            <a:r>
              <a:rPr lang="en-US" sz="1800" dirty="0">
                <a:latin typeface="Arial"/>
                <a:cs typeface="Arial"/>
              </a:rPr>
              <a:t>More frequent puffing (“grazing”)</a:t>
            </a:r>
          </a:p>
          <a:p>
            <a:pPr marL="287655" indent="-288290">
              <a:lnSpc>
                <a:spcPts val="2600"/>
              </a:lnSpc>
              <a:spcAft>
                <a:spcPts val="1200"/>
              </a:spcAft>
            </a:pPr>
            <a:r>
              <a:rPr lang="en-US" sz="1800" dirty="0">
                <a:latin typeface="Arial"/>
                <a:cs typeface="Arial"/>
              </a:rPr>
              <a:t>Extended use for up to two years has been shown to be safe (no significant risk)</a:t>
            </a:r>
          </a:p>
          <a:p>
            <a:pPr marL="0" indent="0">
              <a:buNone/>
            </a:pPr>
            <a:endParaRPr lang="en-CA" dirty="0"/>
          </a:p>
        </p:txBody>
      </p:sp>
      <p:sp>
        <p:nvSpPr>
          <p:cNvPr id="8" name="Footer Placeholder 4">
            <a:extLst>
              <a:ext uri="{FF2B5EF4-FFF2-40B4-BE49-F238E27FC236}">
                <a16:creationId xmlns:a16="http://schemas.microsoft.com/office/drawing/2014/main" id="{17CE2CA3-0FB0-1E63-E3EB-E3B0A76513FE}"/>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780437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28540-B2F6-2AEA-8C11-2BA90A3DD629}"/>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1B3D5DBA-8E9C-AA5A-8ED4-076792905CE8}"/>
              </a:ext>
            </a:extLst>
          </p:cNvPr>
          <p:cNvPicPr>
            <a:picLocks noChangeAspect="1"/>
          </p:cNvPicPr>
          <p:nvPr/>
        </p:nvPicPr>
        <p:blipFill>
          <a:blip r:embed="rId3"/>
          <a:stretch>
            <a:fillRect/>
          </a:stretch>
        </p:blipFill>
        <p:spPr>
          <a:xfrm>
            <a:off x="0" y="0"/>
            <a:ext cx="9144000" cy="6858000"/>
          </a:xfrm>
          <a:prstGeom prst="rect">
            <a:avLst/>
          </a:prstGeom>
        </p:spPr>
      </p:pic>
      <p:sp>
        <p:nvSpPr>
          <p:cNvPr id="2" name="TextBox 1">
            <a:extLst>
              <a:ext uri="{FF2B5EF4-FFF2-40B4-BE49-F238E27FC236}">
                <a16:creationId xmlns:a16="http://schemas.microsoft.com/office/drawing/2014/main" id="{4A00FDD6-F603-6FBD-E873-15152E593F60}"/>
              </a:ext>
            </a:extLst>
          </p:cNvPr>
          <p:cNvSpPr txBox="1"/>
          <p:nvPr/>
        </p:nvSpPr>
        <p:spPr bwMode="auto">
          <a:xfrm>
            <a:off x="968426" y="1328814"/>
            <a:ext cx="5252491" cy="1346929"/>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Autofit/>
          </a:bodyPr>
          <a:lstStyle/>
          <a:p>
            <a:pPr marL="0" marR="0" lvl="0" indent="0" algn="l" defTabSz="457200" rtl="0" eaLnBrk="1" fontAlgn="base" latinLnBrk="0" hangingPunct="1">
              <a:lnSpc>
                <a:spcPts val="5000"/>
              </a:lnSpc>
              <a:spcBef>
                <a:spcPts val="0"/>
              </a:spcBef>
              <a:spcAft>
                <a:spcPts val="0"/>
              </a:spcAft>
              <a:buClr>
                <a:srgbClr val="C10C21"/>
              </a:buClr>
              <a:buSzTx/>
              <a:buFont typeface="Lucida Grande" pitchFamily="-109" charset="0"/>
              <a:buNone/>
              <a:tabLst/>
              <a:defRPr/>
            </a:pPr>
            <a:r>
              <a:rPr kumimoji="0" lang="en-US" sz="4000" b="1" i="0" u="none" strike="noStrike" kern="1200" cap="none" spc="0" normalizeH="0" baseline="0" noProof="0" dirty="0">
                <a:ln>
                  <a:noFill/>
                </a:ln>
                <a:solidFill>
                  <a:srgbClr val="003087">
                    <a:lumMod val="75000"/>
                  </a:srgbClr>
                </a:solidFill>
                <a:effectLst/>
                <a:uLnTx/>
                <a:uFillTx/>
                <a:latin typeface="Arial" panose="020B0604020202020204"/>
              </a:rPr>
              <a:t>A cup of tea</a:t>
            </a:r>
          </a:p>
          <a:p>
            <a:pPr marL="0" marR="0" lvl="0" indent="0" algn="l" defTabSz="457200" rtl="0" eaLnBrk="1" fontAlgn="base" latinLnBrk="0" hangingPunct="1">
              <a:lnSpc>
                <a:spcPts val="5000"/>
              </a:lnSpc>
              <a:spcBef>
                <a:spcPts val="0"/>
              </a:spcBef>
              <a:spcAft>
                <a:spcPts val="0"/>
              </a:spcAft>
              <a:buClr>
                <a:srgbClr val="C10C21"/>
              </a:buClr>
              <a:buSzTx/>
              <a:buFont typeface="Lucida Grande" pitchFamily="-109" charset="0"/>
              <a:buNone/>
              <a:tabLst/>
              <a:defRPr/>
            </a:pPr>
            <a:r>
              <a:rPr kumimoji="0" lang="en-US" sz="4000" b="1" i="0" u="none" strike="noStrike" kern="1200" cap="none" spc="0" normalizeH="0" baseline="0" noProof="0" dirty="0">
                <a:ln>
                  <a:noFill/>
                </a:ln>
                <a:solidFill>
                  <a:srgbClr val="003087">
                    <a:lumMod val="75000"/>
                  </a:srgbClr>
                </a:solidFill>
                <a:effectLst/>
                <a:uLnTx/>
                <a:uFillTx/>
                <a:latin typeface="Arial" panose="020B0604020202020204"/>
                <a:ea typeface="Geneva" pitchFamily="-109" charset="0"/>
                <a:cs typeface="Geneva" pitchFamily="-109" charset="0"/>
              </a:rPr>
              <a:t>and NRT </a:t>
            </a:r>
          </a:p>
        </p:txBody>
      </p:sp>
    </p:spTree>
    <p:extLst>
      <p:ext uri="{BB962C8B-B14F-4D97-AF65-F5344CB8AC3E}">
        <p14:creationId xmlns:p14="http://schemas.microsoft.com/office/powerpoint/2010/main" val="31140668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03DF7-5C8A-7648-9A3E-CD3FBFA4F515}"/>
              </a:ext>
            </a:extLst>
          </p:cNvPr>
          <p:cNvSpPr>
            <a:spLocks noGrp="1"/>
          </p:cNvSpPr>
          <p:nvPr>
            <p:ph type="title"/>
          </p:nvPr>
        </p:nvSpPr>
        <p:spPr/>
        <p:txBody>
          <a:bodyPr/>
          <a:lstStyle/>
          <a:p>
            <a:r>
              <a:rPr lang="en-US" dirty="0"/>
              <a:t>Safety check</a:t>
            </a:r>
          </a:p>
        </p:txBody>
      </p:sp>
      <p:pic>
        <p:nvPicPr>
          <p:cNvPr id="5" name="Picture 4">
            <a:extLst>
              <a:ext uri="{FF2B5EF4-FFF2-40B4-BE49-F238E27FC236}">
                <a16:creationId xmlns:a16="http://schemas.microsoft.com/office/drawing/2014/main" id="{E9A25D8A-B835-1746-A3B3-27B21253713D}"/>
              </a:ext>
            </a:extLst>
          </p:cNvPr>
          <p:cNvPicPr>
            <a:picLocks noChangeAspect="1"/>
          </p:cNvPicPr>
          <p:nvPr/>
        </p:nvPicPr>
        <p:blipFill>
          <a:blip r:embed="rId3"/>
          <a:srcRect/>
          <a:stretch/>
        </p:blipFill>
        <p:spPr>
          <a:xfrm>
            <a:off x="375691" y="2144218"/>
            <a:ext cx="8392617" cy="1865026"/>
          </a:xfrm>
          <a:prstGeom prst="rect">
            <a:avLst/>
          </a:prstGeom>
          <a:effectLst>
            <a:outerShdw blurRad="254000" dist="63500" dir="5400000" algn="ctr" rotWithShape="0">
              <a:srgbClr val="000000">
                <a:alpha val="20000"/>
              </a:srgbClr>
            </a:outerShdw>
          </a:effectLst>
        </p:spPr>
      </p:pic>
      <p:sp>
        <p:nvSpPr>
          <p:cNvPr id="12" name="TextBox 11">
            <a:extLst>
              <a:ext uri="{FF2B5EF4-FFF2-40B4-BE49-F238E27FC236}">
                <a16:creationId xmlns:a16="http://schemas.microsoft.com/office/drawing/2014/main" id="{E5FCD322-F30F-B543-B25F-E9B7CF61597B}"/>
              </a:ext>
            </a:extLst>
          </p:cNvPr>
          <p:cNvSpPr txBox="1"/>
          <p:nvPr/>
        </p:nvSpPr>
        <p:spPr bwMode="auto">
          <a:xfrm>
            <a:off x="577121" y="4009975"/>
            <a:ext cx="1341620" cy="152139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8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1.</a:t>
            </a:r>
            <a:br>
              <a:rPr lang="en-US" sz="1500" b="1"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Purchase </a:t>
            </a:r>
          </a:p>
          <a:p>
            <a:pPr marL="0" marR="0" indent="0" algn="ctr" defTabSz="457200" rtl="0" eaLnBrk="1" fontAlgn="base" latinLnBrk="0" hangingPunct="1">
              <a:lnSpc>
                <a:spcPts val="1800"/>
              </a:lnSpc>
              <a:spcBef>
                <a:spcPts val="0"/>
              </a:spcBef>
              <a:spcAft>
                <a:spcPts val="0"/>
              </a:spcAft>
              <a:buClr>
                <a:srgbClr val="C10C21"/>
              </a:buClr>
              <a:buSzTx/>
              <a:buFont typeface="Lucida Grande" pitchFamily="-109" charset="0"/>
              <a:buNone/>
              <a:tabLst/>
            </a:pPr>
            <a:r>
              <a:rPr lang="en-US" sz="1500" dirty="0">
                <a:latin typeface="Arial" panose="020B0604020202020204" pitchFamily="34" charset="0"/>
                <a:cs typeface="Arial" panose="020B0604020202020204" pitchFamily="34" charset="0"/>
              </a:rPr>
              <a:t>from a </a:t>
            </a:r>
          </a:p>
          <a:p>
            <a:pPr marL="0" marR="0" indent="0" algn="ctr" defTabSz="457200" rtl="0" eaLnBrk="1" fontAlgn="base" latinLnBrk="0" hangingPunct="1">
              <a:lnSpc>
                <a:spcPts val="1800"/>
              </a:lnSpc>
              <a:spcBef>
                <a:spcPts val="0"/>
              </a:spcBef>
              <a:spcAft>
                <a:spcPts val="0"/>
              </a:spcAft>
              <a:buClr>
                <a:srgbClr val="C10C21"/>
              </a:buClr>
              <a:buSzTx/>
              <a:buFont typeface="Lucida Grande" pitchFamily="-109" charset="0"/>
              <a:buNone/>
              <a:tabLst/>
            </a:pPr>
            <a:r>
              <a:rPr lang="en-US" sz="1500" dirty="0">
                <a:latin typeface="Arial" panose="020B0604020202020204" pitchFamily="34" charset="0"/>
                <a:cs typeface="Arial" panose="020B0604020202020204" pitchFamily="34" charset="0"/>
              </a:rPr>
              <a:t>reputable </a:t>
            </a:r>
          </a:p>
          <a:p>
            <a:pPr marL="0" marR="0" indent="0" algn="ctr" defTabSz="457200" rtl="0" eaLnBrk="1" fontAlgn="base" latinLnBrk="0" hangingPunct="1">
              <a:lnSpc>
                <a:spcPts val="1800"/>
              </a:lnSpc>
              <a:spcBef>
                <a:spcPts val="0"/>
              </a:spcBef>
              <a:spcAft>
                <a:spcPts val="0"/>
              </a:spcAft>
              <a:buClr>
                <a:srgbClr val="C10C21"/>
              </a:buClr>
              <a:buSzTx/>
              <a:buFont typeface="Lucida Grande" pitchFamily="-109" charset="0"/>
              <a:buNone/>
              <a:tabLst/>
            </a:pPr>
            <a:r>
              <a:rPr lang="en-US" sz="1500" dirty="0">
                <a:latin typeface="Arial" panose="020B0604020202020204" pitchFamily="34" charset="0"/>
                <a:cs typeface="Arial" panose="020B0604020202020204" pitchFamily="34" charset="0"/>
              </a:rPr>
              <a:t>supplier</a:t>
            </a:r>
            <a:endParaRPr kumimoji="0" lang="en-US" sz="15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6BA079CA-B9B8-E241-81A5-B4D0B3FC32D8}"/>
              </a:ext>
            </a:extLst>
          </p:cNvPr>
          <p:cNvSpPr txBox="1"/>
          <p:nvPr/>
        </p:nvSpPr>
        <p:spPr bwMode="auto">
          <a:xfrm>
            <a:off x="2218221" y="4009975"/>
            <a:ext cx="1341620" cy="152139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algn="ctr">
              <a:lnSpc>
                <a:spcPts val="1800"/>
              </a:lnSpc>
              <a:spcBef>
                <a:spcPts val="0"/>
              </a:spcBef>
              <a:spcAft>
                <a:spcPts val="0"/>
              </a:spcAft>
              <a:buClr>
                <a:srgbClr val="C10C21"/>
              </a:buClr>
            </a:pPr>
            <a:r>
              <a:rPr lang="en-US" sz="1500" b="1" dirty="0">
                <a:latin typeface="Arial" panose="020B0604020202020204" pitchFamily="34" charset="0"/>
                <a:cs typeface="Arial" panose="020B0604020202020204" pitchFamily="34" charset="0"/>
              </a:rPr>
              <a:t>2.</a:t>
            </a:r>
          </a:p>
          <a:p>
            <a:pPr algn="ctr">
              <a:lnSpc>
                <a:spcPts val="1800"/>
              </a:lnSpc>
              <a:spcBef>
                <a:spcPts val="0"/>
              </a:spcBef>
              <a:spcAft>
                <a:spcPts val="0"/>
              </a:spcAft>
              <a:buClr>
                <a:srgbClr val="C10C21"/>
              </a:buClr>
            </a:pPr>
            <a:r>
              <a:rPr lang="en-US" sz="1500" dirty="0">
                <a:latin typeface="Arial" panose="020B0604020202020204" pitchFamily="34" charset="0"/>
                <a:cs typeface="Arial" panose="020B0604020202020204" pitchFamily="34" charset="0"/>
              </a:rPr>
              <a:t>Heed </a:t>
            </a:r>
          </a:p>
          <a:p>
            <a:pPr algn="ctr">
              <a:lnSpc>
                <a:spcPts val="1800"/>
              </a:lnSpc>
              <a:spcBef>
                <a:spcPts val="0"/>
              </a:spcBef>
              <a:spcAft>
                <a:spcPts val="0"/>
              </a:spcAft>
              <a:buClr>
                <a:srgbClr val="C10C21"/>
              </a:buClr>
            </a:pPr>
            <a:r>
              <a:rPr lang="en-US" sz="1500" dirty="0">
                <a:latin typeface="Arial" panose="020B0604020202020204" pitchFamily="34" charset="0"/>
                <a:cs typeface="Arial" panose="020B0604020202020204" pitchFamily="34" charset="0"/>
              </a:rPr>
              <a:t>product warnings</a:t>
            </a:r>
            <a:endParaRPr kumimoji="0" lang="en-US" sz="15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D894A8A0-D846-BC4F-B9A4-F43CDF8DD2B0}"/>
              </a:ext>
            </a:extLst>
          </p:cNvPr>
          <p:cNvSpPr txBox="1"/>
          <p:nvPr/>
        </p:nvSpPr>
        <p:spPr bwMode="auto">
          <a:xfrm>
            <a:off x="3866910" y="4009975"/>
            <a:ext cx="1341620" cy="152139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algn="ctr">
              <a:lnSpc>
                <a:spcPts val="1800"/>
              </a:lnSpc>
              <a:spcBef>
                <a:spcPts val="0"/>
              </a:spcBef>
              <a:spcAft>
                <a:spcPts val="0"/>
              </a:spcAft>
              <a:buClr>
                <a:srgbClr val="C10C21"/>
              </a:buClr>
            </a:pPr>
            <a:r>
              <a:rPr lang="en-US" sz="1500" b="1" dirty="0">
                <a:latin typeface="Arial" panose="020B0604020202020204" pitchFamily="34" charset="0"/>
                <a:cs typeface="Arial" panose="020B0604020202020204" pitchFamily="34" charset="0"/>
              </a:rPr>
              <a:t>3.</a:t>
            </a:r>
          </a:p>
          <a:p>
            <a:pPr algn="ctr">
              <a:lnSpc>
                <a:spcPts val="1800"/>
              </a:lnSpc>
              <a:spcBef>
                <a:spcPts val="0"/>
              </a:spcBef>
              <a:spcAft>
                <a:spcPts val="0"/>
              </a:spcAft>
              <a:buClr>
                <a:srgbClr val="C10C21"/>
              </a:buClr>
            </a:pPr>
            <a:r>
              <a:rPr lang="en-US" sz="1500" dirty="0">
                <a:latin typeface="Arial" panose="020B0604020202020204" pitchFamily="34" charset="0"/>
                <a:cs typeface="Arial" panose="020B0604020202020204" pitchFamily="34" charset="0"/>
              </a:rPr>
              <a:t>Don’t charge </a:t>
            </a:r>
          </a:p>
          <a:p>
            <a:pPr algn="ctr">
              <a:lnSpc>
                <a:spcPts val="1800"/>
              </a:lnSpc>
              <a:spcBef>
                <a:spcPts val="0"/>
              </a:spcBef>
              <a:spcAft>
                <a:spcPts val="0"/>
              </a:spcAft>
              <a:buClr>
                <a:srgbClr val="C10C21"/>
              </a:buClr>
            </a:pPr>
            <a:r>
              <a:rPr lang="en-US" sz="1500" dirty="0">
                <a:latin typeface="Arial" panose="020B0604020202020204" pitchFamily="34" charset="0"/>
                <a:cs typeface="Arial" panose="020B0604020202020204" pitchFamily="34" charset="0"/>
              </a:rPr>
              <a:t>for long periods</a:t>
            </a:r>
            <a:endParaRPr kumimoji="0" lang="en-US" sz="15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FA56D99D-F204-1942-A403-41FC19812FF0}"/>
              </a:ext>
            </a:extLst>
          </p:cNvPr>
          <p:cNvSpPr txBox="1"/>
          <p:nvPr/>
        </p:nvSpPr>
        <p:spPr bwMode="auto">
          <a:xfrm>
            <a:off x="5515599" y="4009975"/>
            <a:ext cx="1341620" cy="152139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algn="ctr">
              <a:lnSpc>
                <a:spcPts val="1800"/>
              </a:lnSpc>
              <a:spcBef>
                <a:spcPts val="0"/>
              </a:spcBef>
              <a:spcAft>
                <a:spcPts val="0"/>
              </a:spcAft>
              <a:buClr>
                <a:srgbClr val="C10C21"/>
              </a:buClr>
            </a:pPr>
            <a:r>
              <a:rPr lang="en-US" sz="1500" b="1" dirty="0">
                <a:latin typeface="Arial" panose="020B0604020202020204" pitchFamily="34" charset="0"/>
                <a:cs typeface="Arial" panose="020B0604020202020204" pitchFamily="34" charset="0"/>
              </a:rPr>
              <a:t>4.</a:t>
            </a:r>
          </a:p>
          <a:p>
            <a:pPr algn="ctr">
              <a:lnSpc>
                <a:spcPts val="1800"/>
              </a:lnSpc>
              <a:spcBef>
                <a:spcPts val="0"/>
              </a:spcBef>
              <a:spcAft>
                <a:spcPts val="0"/>
              </a:spcAft>
              <a:buClr>
                <a:srgbClr val="C10C21"/>
              </a:buClr>
            </a:pPr>
            <a:r>
              <a:rPr lang="en-US" sz="1500" dirty="0">
                <a:latin typeface="Arial" panose="020B0604020202020204" pitchFamily="34" charset="0"/>
                <a:cs typeface="Arial" panose="020B0604020202020204" pitchFamily="34" charset="0"/>
              </a:rPr>
              <a:t>Don’t keep </a:t>
            </a:r>
          </a:p>
          <a:p>
            <a:pPr algn="ctr">
              <a:lnSpc>
                <a:spcPts val="1800"/>
              </a:lnSpc>
              <a:spcBef>
                <a:spcPts val="0"/>
              </a:spcBef>
              <a:spcAft>
                <a:spcPts val="0"/>
              </a:spcAft>
              <a:buClr>
                <a:srgbClr val="C10C21"/>
              </a:buClr>
            </a:pPr>
            <a:r>
              <a:rPr lang="en-US" sz="1500" dirty="0">
                <a:latin typeface="Arial" panose="020B0604020202020204" pitchFamily="34" charset="0"/>
                <a:cs typeface="Arial" panose="020B0604020202020204" pitchFamily="34" charset="0"/>
              </a:rPr>
              <a:t>batteries </a:t>
            </a:r>
          </a:p>
          <a:p>
            <a:pPr algn="ctr">
              <a:lnSpc>
                <a:spcPts val="1800"/>
              </a:lnSpc>
              <a:spcBef>
                <a:spcPts val="0"/>
              </a:spcBef>
              <a:spcAft>
                <a:spcPts val="0"/>
              </a:spcAft>
              <a:buClr>
                <a:srgbClr val="C10C21"/>
              </a:buClr>
            </a:pPr>
            <a:r>
              <a:rPr lang="en-US" sz="1500" dirty="0">
                <a:latin typeface="Arial" panose="020B0604020202020204" pitchFamily="34" charset="0"/>
                <a:cs typeface="Arial" panose="020B0604020202020204" pitchFamily="34" charset="0"/>
              </a:rPr>
              <a:t>in pockets</a:t>
            </a:r>
            <a:endParaRPr kumimoji="0" lang="en-US" sz="15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44E9AD1B-1C0D-574C-B88C-4630F02B59C0}"/>
              </a:ext>
            </a:extLst>
          </p:cNvPr>
          <p:cNvSpPr txBox="1"/>
          <p:nvPr/>
        </p:nvSpPr>
        <p:spPr bwMode="auto">
          <a:xfrm>
            <a:off x="7164288" y="4009975"/>
            <a:ext cx="1341620" cy="152139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algn="ctr">
              <a:lnSpc>
                <a:spcPts val="1800"/>
              </a:lnSpc>
              <a:spcBef>
                <a:spcPts val="0"/>
              </a:spcBef>
              <a:spcAft>
                <a:spcPts val="0"/>
              </a:spcAft>
              <a:buClr>
                <a:srgbClr val="C10C21"/>
              </a:buClr>
            </a:pPr>
            <a:r>
              <a:rPr lang="en-US" sz="1500" b="1" dirty="0">
                <a:latin typeface="Arial" panose="020B0604020202020204" pitchFamily="34" charset="0"/>
                <a:cs typeface="Arial" panose="020B0604020202020204" pitchFamily="34" charset="0"/>
              </a:rPr>
              <a:t>5.</a:t>
            </a:r>
          </a:p>
          <a:p>
            <a:pPr algn="ctr">
              <a:lnSpc>
                <a:spcPts val="1800"/>
              </a:lnSpc>
              <a:spcBef>
                <a:spcPts val="0"/>
              </a:spcBef>
              <a:spcAft>
                <a:spcPts val="0"/>
              </a:spcAft>
              <a:buClr>
                <a:srgbClr val="C10C21"/>
              </a:buClr>
            </a:pPr>
            <a:r>
              <a:rPr lang="en-US" sz="1500" dirty="0">
                <a:latin typeface="Arial" panose="020B0604020202020204" pitchFamily="34" charset="0"/>
                <a:cs typeface="Arial" panose="020B0604020202020204" pitchFamily="34" charset="0"/>
              </a:rPr>
              <a:t>Keep away from animals and children</a:t>
            </a:r>
            <a:endParaRPr kumimoji="0" lang="en-US" sz="15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4" name="Footer Placeholder 4">
            <a:extLst>
              <a:ext uri="{FF2B5EF4-FFF2-40B4-BE49-F238E27FC236}">
                <a16:creationId xmlns:a16="http://schemas.microsoft.com/office/drawing/2014/main" id="{3785E58D-D572-2512-8990-90FC90AE0ADF}"/>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7133149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4AEB3-7DDF-8B93-AA9F-9C050001339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BBD66B7-B473-9BD4-6E7A-469CE71AA34E}"/>
              </a:ext>
            </a:extLst>
          </p:cNvPr>
          <p:cNvPicPr>
            <a:picLocks noChangeAspect="1"/>
          </p:cNvPicPr>
          <p:nvPr/>
        </p:nvPicPr>
        <p:blipFill>
          <a:blip r:embed="rId3"/>
          <a:srcRect/>
          <a:stretch/>
        </p:blipFill>
        <p:spPr>
          <a:xfrm>
            <a:off x="3466115" y="3429000"/>
            <a:ext cx="2211769" cy="2227290"/>
          </a:xfrm>
          <a:prstGeom prst="rect">
            <a:avLst/>
          </a:prstGeom>
          <a:effectLst>
            <a:outerShdw blurRad="254000" dist="63500" dir="5400000" algn="ctr" rotWithShape="0">
              <a:srgbClr val="000000">
                <a:alpha val="25000"/>
              </a:srgbClr>
            </a:outerShdw>
          </a:effectLst>
        </p:spPr>
      </p:pic>
      <p:sp>
        <p:nvSpPr>
          <p:cNvPr id="6" name="Title 1">
            <a:extLst>
              <a:ext uri="{FF2B5EF4-FFF2-40B4-BE49-F238E27FC236}">
                <a16:creationId xmlns:a16="http://schemas.microsoft.com/office/drawing/2014/main" id="{5164B30F-6943-69C0-5D03-A2C9185D97D5}"/>
              </a:ext>
            </a:extLst>
          </p:cNvPr>
          <p:cNvSpPr txBox="1">
            <a:spLocks/>
          </p:cNvSpPr>
          <p:nvPr/>
        </p:nvSpPr>
        <p:spPr>
          <a:xfrm>
            <a:off x="609600" y="573024"/>
            <a:ext cx="7962900" cy="1546860"/>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sz="3200" b="1" dirty="0"/>
              <a:t>Group exercise</a:t>
            </a:r>
          </a:p>
        </p:txBody>
      </p:sp>
      <p:sp>
        <p:nvSpPr>
          <p:cNvPr id="8" name="Text Placeholder 3">
            <a:extLst>
              <a:ext uri="{FF2B5EF4-FFF2-40B4-BE49-F238E27FC236}">
                <a16:creationId xmlns:a16="http://schemas.microsoft.com/office/drawing/2014/main" id="{226CB746-ADA1-7E57-703D-B01BCF7C1AE1}"/>
              </a:ext>
            </a:extLst>
          </p:cNvPr>
          <p:cNvSpPr txBox="1">
            <a:spLocks/>
          </p:cNvSpPr>
          <p:nvPr/>
        </p:nvSpPr>
        <p:spPr>
          <a:xfrm>
            <a:off x="609600" y="2119884"/>
            <a:ext cx="7966604" cy="2209800"/>
          </a:xfrm>
          <a:prstGeom prst="rect">
            <a:avLst/>
          </a:prstGeom>
        </p:spPr>
        <p:txBody>
          <a:bodyPr anchor="t"/>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0" fontAlgn="base" latinLnBrk="0" hangingPunct="0">
              <a:lnSpc>
                <a:spcPts val="2800"/>
              </a:lnSpc>
              <a:spcBef>
                <a:spcPts val="1200"/>
              </a:spcBef>
              <a:spcAft>
                <a:spcPts val="1200"/>
              </a:spcAft>
              <a:buClr>
                <a:srgbClr val="00BCBF"/>
              </a:buClr>
              <a:buSzPct val="120000"/>
              <a:buNone/>
              <a:tabLst/>
              <a:defRPr/>
            </a:pPr>
            <a:r>
              <a:rPr kumimoji="0" lang="en-US" sz="20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What barriers/consideration might there be for a person with SMI to using </a:t>
            </a:r>
            <a:r>
              <a:rPr lang="en-US" sz="2000" b="1" dirty="0">
                <a:solidFill>
                  <a:schemeClr val="bg1"/>
                </a:solidFill>
              </a:rPr>
              <a:t>a vape</a:t>
            </a:r>
            <a:r>
              <a:rPr kumimoji="0" lang="en-US" sz="20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2360024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CD3C1-031B-9DEF-BB00-4DE1C882181E}"/>
              </a:ext>
            </a:extLst>
          </p:cNvPr>
          <p:cNvSpPr>
            <a:spLocks noGrp="1"/>
          </p:cNvSpPr>
          <p:nvPr>
            <p:ph type="title"/>
          </p:nvPr>
        </p:nvSpPr>
        <p:spPr/>
        <p:txBody>
          <a:bodyPr/>
          <a:lstStyle/>
          <a:p>
            <a:r>
              <a:rPr lang="en-US" dirty="0"/>
              <a:t>Inpatient settings</a:t>
            </a:r>
          </a:p>
        </p:txBody>
      </p:sp>
      <p:sp>
        <p:nvSpPr>
          <p:cNvPr id="3" name="Text Placeholder 2">
            <a:extLst>
              <a:ext uri="{FF2B5EF4-FFF2-40B4-BE49-F238E27FC236}">
                <a16:creationId xmlns:a16="http://schemas.microsoft.com/office/drawing/2014/main" id="{27324429-7CFC-99D5-6EEE-CE22DCDB118C}"/>
              </a:ext>
            </a:extLst>
          </p:cNvPr>
          <p:cNvSpPr>
            <a:spLocks noGrp="1"/>
          </p:cNvSpPr>
          <p:nvPr>
            <p:ph type="body" idx="12"/>
          </p:nvPr>
        </p:nvSpPr>
        <p:spPr>
          <a:xfrm>
            <a:off x="574388" y="1696491"/>
            <a:ext cx="6072371" cy="4735285"/>
          </a:xfrm>
        </p:spPr>
        <p:txBody>
          <a:bodyPr/>
          <a:lstStyle/>
          <a:p>
            <a:pPr marL="285750" indent="-285750">
              <a:lnSpc>
                <a:spcPts val="2600"/>
              </a:lnSpc>
            </a:pPr>
            <a:r>
              <a:rPr lang="en-US" dirty="0">
                <a:latin typeface="+mn-lt"/>
                <a:cs typeface="Arial"/>
              </a:rPr>
              <a:t>Most mental health trusts in England support vape use</a:t>
            </a:r>
          </a:p>
          <a:p>
            <a:pPr marL="285750" indent="-285750">
              <a:lnSpc>
                <a:spcPts val="2600"/>
              </a:lnSpc>
            </a:pPr>
            <a:r>
              <a:rPr lang="en-US" dirty="0">
                <a:latin typeface="+mn-lt"/>
                <a:cs typeface="Arial"/>
              </a:rPr>
              <a:t>Be familiar with your trust’s policy on vaping </a:t>
            </a:r>
          </a:p>
          <a:p>
            <a:pPr marL="285750" indent="-285750">
              <a:lnSpc>
                <a:spcPts val="2600"/>
              </a:lnSpc>
            </a:pPr>
            <a:r>
              <a:rPr lang="en-US" dirty="0">
                <a:latin typeface="+mn-lt"/>
                <a:cs typeface="Arial"/>
              </a:rPr>
              <a:t>Newly admitted / high-risk patients may need single- use vapes</a:t>
            </a:r>
          </a:p>
          <a:p>
            <a:pPr marL="285750" indent="-285750">
              <a:lnSpc>
                <a:spcPts val="2600"/>
              </a:lnSpc>
            </a:pPr>
            <a:r>
              <a:rPr lang="en-US" dirty="0">
                <a:latin typeface="+mn-lt"/>
                <a:cs typeface="Arial"/>
              </a:rPr>
              <a:t>Rechargeable/re-fillable vapes will be suitable for most patients</a:t>
            </a:r>
            <a:endParaRPr lang="en-US" dirty="0">
              <a:latin typeface="+mn-lt"/>
            </a:endParaRPr>
          </a:p>
          <a:p>
            <a:pPr marL="285750" indent="-285750">
              <a:lnSpc>
                <a:spcPts val="2600"/>
              </a:lnSpc>
            </a:pPr>
            <a:r>
              <a:rPr lang="en-US" dirty="0">
                <a:latin typeface="+mn-lt"/>
                <a:cs typeface="Arial"/>
              </a:rPr>
              <a:t>Complete patient risk assessment before use</a:t>
            </a:r>
            <a:endParaRPr lang="en-US" dirty="0">
              <a:latin typeface="+mn-lt"/>
            </a:endParaRPr>
          </a:p>
          <a:p>
            <a:pPr marL="287655" indent="-288290">
              <a:lnSpc>
                <a:spcPts val="2600"/>
              </a:lnSpc>
            </a:pPr>
            <a:r>
              <a:rPr lang="en-CA" dirty="0">
                <a:latin typeface="+mn-lt"/>
                <a:cs typeface="Arial"/>
              </a:rPr>
              <a:t>Vapes should be for </a:t>
            </a:r>
            <a:r>
              <a:rPr lang="en-CA" b="1" dirty="0">
                <a:solidFill>
                  <a:srgbClr val="009A9E"/>
                </a:solidFill>
                <a:latin typeface="+mn-lt"/>
                <a:cs typeface="Arial"/>
              </a:rPr>
              <a:t>personal use only</a:t>
            </a:r>
            <a:endParaRPr lang="en-CA" dirty="0">
              <a:solidFill>
                <a:srgbClr val="009A9E"/>
              </a:solidFill>
              <a:latin typeface="+mn-lt"/>
              <a:cs typeface="Arial"/>
            </a:endParaRPr>
          </a:p>
          <a:p>
            <a:pPr marL="287655" indent="-288290">
              <a:lnSpc>
                <a:spcPts val="2600"/>
              </a:lnSpc>
            </a:pPr>
            <a:r>
              <a:rPr lang="en-CA" dirty="0">
                <a:solidFill>
                  <a:srgbClr val="3F3F3F"/>
                </a:solidFill>
                <a:latin typeface="+mn-lt"/>
                <a:cs typeface="Arial"/>
              </a:rPr>
              <a:t>E</a:t>
            </a:r>
            <a:r>
              <a:rPr lang="en-CA" dirty="0">
                <a:solidFill>
                  <a:srgbClr val="3F3F3F"/>
                </a:solidFill>
                <a:effectLst/>
                <a:latin typeface="+mn-lt"/>
                <a:cs typeface="Arial"/>
              </a:rPr>
              <a:t>nsure the waste management policy </a:t>
            </a:r>
            <a:r>
              <a:rPr lang="en-CA" dirty="0">
                <a:solidFill>
                  <a:srgbClr val="3F3F3F"/>
                </a:solidFill>
                <a:latin typeface="+mn-lt"/>
                <a:cs typeface="Arial"/>
              </a:rPr>
              <a:t>supports </a:t>
            </a:r>
            <a:r>
              <a:rPr lang="en-CA" dirty="0">
                <a:solidFill>
                  <a:srgbClr val="3F3F3F"/>
                </a:solidFill>
                <a:effectLst/>
                <a:latin typeface="+mn-lt"/>
                <a:cs typeface="Arial"/>
              </a:rPr>
              <a:t>safe disposal of vape waste </a:t>
            </a:r>
          </a:p>
          <a:p>
            <a:pPr marL="287655" indent="-288290"/>
            <a:endParaRPr lang="en-CA" dirty="0"/>
          </a:p>
        </p:txBody>
      </p:sp>
      <p:grpSp>
        <p:nvGrpSpPr>
          <p:cNvPr id="5" name="Group 4">
            <a:extLst>
              <a:ext uri="{FF2B5EF4-FFF2-40B4-BE49-F238E27FC236}">
                <a16:creationId xmlns:a16="http://schemas.microsoft.com/office/drawing/2014/main" id="{0EFD515A-393F-F0D0-BC89-66761FB3E4C7}"/>
              </a:ext>
            </a:extLst>
          </p:cNvPr>
          <p:cNvGrpSpPr/>
          <p:nvPr/>
        </p:nvGrpSpPr>
        <p:grpSpPr>
          <a:xfrm>
            <a:off x="6646759" y="3022063"/>
            <a:ext cx="2145685" cy="1606850"/>
            <a:chOff x="7000720" y="4650766"/>
            <a:chExt cx="2145685" cy="1606850"/>
          </a:xfrm>
        </p:grpSpPr>
        <p:sp>
          <p:nvSpPr>
            <p:cNvPr id="7" name="TextBox 6">
              <a:extLst>
                <a:ext uri="{FF2B5EF4-FFF2-40B4-BE49-F238E27FC236}">
                  <a16:creationId xmlns:a16="http://schemas.microsoft.com/office/drawing/2014/main" id="{E27C33AD-AA6F-A115-DE7F-0066647C1817}"/>
                </a:ext>
              </a:extLst>
            </p:cNvPr>
            <p:cNvSpPr txBox="1"/>
            <p:nvPr/>
          </p:nvSpPr>
          <p:spPr>
            <a:xfrm>
              <a:off x="7000720" y="5934451"/>
              <a:ext cx="2145685" cy="323165"/>
            </a:xfrm>
            <a:prstGeom prst="rect">
              <a:avLst/>
            </a:prstGeom>
            <a:noFill/>
          </p:spPr>
          <p:txBody>
            <a:bodyPr wrap="square" rtlCol="0">
              <a:spAutoFit/>
            </a:bodyPr>
            <a:lstStyle/>
            <a:p>
              <a:pPr algn="ctr"/>
              <a:r>
                <a:rPr lang="en-US" sz="1500" b="1" dirty="0">
                  <a:solidFill>
                    <a:schemeClr val="accent5"/>
                  </a:solidFill>
                  <a:latin typeface="Arial" panose="020B0604020202020204" pitchFamily="34" charset="0"/>
                  <a:cs typeface="Arial" panose="020B0604020202020204" pitchFamily="34" charset="0"/>
                </a:rPr>
                <a:t>Mental Health Trusts</a:t>
              </a:r>
            </a:p>
          </p:txBody>
        </p:sp>
        <p:sp>
          <p:nvSpPr>
            <p:cNvPr id="9" name="Freeform 8">
              <a:extLst>
                <a:ext uri="{FF2B5EF4-FFF2-40B4-BE49-F238E27FC236}">
                  <a16:creationId xmlns:a16="http://schemas.microsoft.com/office/drawing/2014/main" id="{1B199EF8-6291-DBA3-00C9-1F4E7F79BCC6}"/>
                </a:ext>
              </a:extLst>
            </p:cNvPr>
            <p:cNvSpPr/>
            <p:nvPr/>
          </p:nvSpPr>
          <p:spPr>
            <a:xfrm>
              <a:off x="7284822" y="4774442"/>
              <a:ext cx="1577478" cy="1096539"/>
            </a:xfrm>
            <a:custGeom>
              <a:avLst/>
              <a:gdLst>
                <a:gd name="connsiteX0" fmla="*/ 1019590 w 1577478"/>
                <a:gd name="connsiteY0" fmla="*/ 288563 h 1096539"/>
                <a:gd name="connsiteX1" fmla="*/ 1019590 w 1577478"/>
                <a:gd name="connsiteY1" fmla="*/ 230851 h 1096539"/>
                <a:gd name="connsiteX2" fmla="*/ 788739 w 1577478"/>
                <a:gd name="connsiteY2" fmla="*/ 0 h 1096539"/>
                <a:gd name="connsiteX3" fmla="*/ 557889 w 1577478"/>
                <a:gd name="connsiteY3" fmla="*/ 230851 h 1096539"/>
                <a:gd name="connsiteX4" fmla="*/ 557889 w 1577478"/>
                <a:gd name="connsiteY4" fmla="*/ 288563 h 1096539"/>
                <a:gd name="connsiteX5" fmla="*/ 0 w 1577478"/>
                <a:gd name="connsiteY5" fmla="*/ 288563 h 1096539"/>
                <a:gd name="connsiteX6" fmla="*/ 0 w 1577478"/>
                <a:gd name="connsiteY6" fmla="*/ 365513 h 1096539"/>
                <a:gd name="connsiteX7" fmla="*/ 38475 w 1577478"/>
                <a:gd name="connsiteY7" fmla="*/ 365513 h 1096539"/>
                <a:gd name="connsiteX8" fmla="*/ 38475 w 1577478"/>
                <a:gd name="connsiteY8" fmla="*/ 1096540 h 1096539"/>
                <a:gd name="connsiteX9" fmla="*/ 1539003 w 1577478"/>
                <a:gd name="connsiteY9" fmla="*/ 1096540 h 1096539"/>
                <a:gd name="connsiteX10" fmla="*/ 1539003 w 1577478"/>
                <a:gd name="connsiteY10" fmla="*/ 365513 h 1096539"/>
                <a:gd name="connsiteX11" fmla="*/ 1577478 w 1577478"/>
                <a:gd name="connsiteY11" fmla="*/ 365513 h 1096539"/>
                <a:gd name="connsiteX12" fmla="*/ 1577478 w 1577478"/>
                <a:gd name="connsiteY12" fmla="*/ 288563 h 1096539"/>
                <a:gd name="connsiteX13" fmla="*/ 230851 w 1577478"/>
                <a:gd name="connsiteY13" fmla="*/ 942640 h 1096539"/>
                <a:gd name="connsiteX14" fmla="*/ 115425 w 1577478"/>
                <a:gd name="connsiteY14" fmla="*/ 942640 h 1096539"/>
                <a:gd name="connsiteX15" fmla="*/ 115425 w 1577478"/>
                <a:gd name="connsiteY15" fmla="*/ 827214 h 1096539"/>
                <a:gd name="connsiteX16" fmla="*/ 230851 w 1577478"/>
                <a:gd name="connsiteY16" fmla="*/ 827214 h 1096539"/>
                <a:gd name="connsiteX17" fmla="*/ 230851 w 1577478"/>
                <a:gd name="connsiteY17" fmla="*/ 750264 h 1096539"/>
                <a:gd name="connsiteX18" fmla="*/ 115425 w 1577478"/>
                <a:gd name="connsiteY18" fmla="*/ 750264 h 1096539"/>
                <a:gd name="connsiteX19" fmla="*/ 115425 w 1577478"/>
                <a:gd name="connsiteY19" fmla="*/ 634839 h 1096539"/>
                <a:gd name="connsiteX20" fmla="*/ 230851 w 1577478"/>
                <a:gd name="connsiteY20" fmla="*/ 634839 h 1096539"/>
                <a:gd name="connsiteX21" fmla="*/ 230851 w 1577478"/>
                <a:gd name="connsiteY21" fmla="*/ 557889 h 1096539"/>
                <a:gd name="connsiteX22" fmla="*/ 115425 w 1577478"/>
                <a:gd name="connsiteY22" fmla="*/ 557889 h 1096539"/>
                <a:gd name="connsiteX23" fmla="*/ 115425 w 1577478"/>
                <a:gd name="connsiteY23" fmla="*/ 442463 h 1096539"/>
                <a:gd name="connsiteX24" fmla="*/ 230851 w 1577478"/>
                <a:gd name="connsiteY24" fmla="*/ 442463 h 1096539"/>
                <a:gd name="connsiteX25" fmla="*/ 423226 w 1577478"/>
                <a:gd name="connsiteY25" fmla="*/ 942640 h 1096539"/>
                <a:gd name="connsiteX26" fmla="*/ 307801 w 1577478"/>
                <a:gd name="connsiteY26" fmla="*/ 942640 h 1096539"/>
                <a:gd name="connsiteX27" fmla="*/ 307801 w 1577478"/>
                <a:gd name="connsiteY27" fmla="*/ 827214 h 1096539"/>
                <a:gd name="connsiteX28" fmla="*/ 423226 w 1577478"/>
                <a:gd name="connsiteY28" fmla="*/ 827214 h 1096539"/>
                <a:gd name="connsiteX29" fmla="*/ 423226 w 1577478"/>
                <a:gd name="connsiteY29" fmla="*/ 750264 h 1096539"/>
                <a:gd name="connsiteX30" fmla="*/ 307801 w 1577478"/>
                <a:gd name="connsiteY30" fmla="*/ 750264 h 1096539"/>
                <a:gd name="connsiteX31" fmla="*/ 307801 w 1577478"/>
                <a:gd name="connsiteY31" fmla="*/ 634839 h 1096539"/>
                <a:gd name="connsiteX32" fmla="*/ 423226 w 1577478"/>
                <a:gd name="connsiteY32" fmla="*/ 634839 h 1096539"/>
                <a:gd name="connsiteX33" fmla="*/ 423226 w 1577478"/>
                <a:gd name="connsiteY33" fmla="*/ 557889 h 1096539"/>
                <a:gd name="connsiteX34" fmla="*/ 307801 w 1577478"/>
                <a:gd name="connsiteY34" fmla="*/ 557889 h 1096539"/>
                <a:gd name="connsiteX35" fmla="*/ 307801 w 1577478"/>
                <a:gd name="connsiteY35" fmla="*/ 442463 h 1096539"/>
                <a:gd name="connsiteX36" fmla="*/ 423226 w 1577478"/>
                <a:gd name="connsiteY36" fmla="*/ 442463 h 1096539"/>
                <a:gd name="connsiteX37" fmla="*/ 615601 w 1577478"/>
                <a:gd name="connsiteY37" fmla="*/ 942640 h 1096539"/>
                <a:gd name="connsiteX38" fmla="*/ 500176 w 1577478"/>
                <a:gd name="connsiteY38" fmla="*/ 942640 h 1096539"/>
                <a:gd name="connsiteX39" fmla="*/ 500176 w 1577478"/>
                <a:gd name="connsiteY39" fmla="*/ 827214 h 1096539"/>
                <a:gd name="connsiteX40" fmla="*/ 615601 w 1577478"/>
                <a:gd name="connsiteY40" fmla="*/ 827214 h 1096539"/>
                <a:gd name="connsiteX41" fmla="*/ 615601 w 1577478"/>
                <a:gd name="connsiteY41" fmla="*/ 750264 h 1096539"/>
                <a:gd name="connsiteX42" fmla="*/ 500176 w 1577478"/>
                <a:gd name="connsiteY42" fmla="*/ 750264 h 1096539"/>
                <a:gd name="connsiteX43" fmla="*/ 500176 w 1577478"/>
                <a:gd name="connsiteY43" fmla="*/ 634839 h 1096539"/>
                <a:gd name="connsiteX44" fmla="*/ 615601 w 1577478"/>
                <a:gd name="connsiteY44" fmla="*/ 634839 h 1096539"/>
                <a:gd name="connsiteX45" fmla="*/ 615601 w 1577478"/>
                <a:gd name="connsiteY45" fmla="*/ 557889 h 1096539"/>
                <a:gd name="connsiteX46" fmla="*/ 500176 w 1577478"/>
                <a:gd name="connsiteY46" fmla="*/ 557889 h 1096539"/>
                <a:gd name="connsiteX47" fmla="*/ 500176 w 1577478"/>
                <a:gd name="connsiteY47" fmla="*/ 442463 h 1096539"/>
                <a:gd name="connsiteX48" fmla="*/ 615601 w 1577478"/>
                <a:gd name="connsiteY48" fmla="*/ 442463 h 1096539"/>
                <a:gd name="connsiteX49" fmla="*/ 711789 w 1577478"/>
                <a:gd name="connsiteY49" fmla="*/ 1019590 h 1096539"/>
                <a:gd name="connsiteX50" fmla="*/ 711789 w 1577478"/>
                <a:gd name="connsiteY50" fmla="*/ 750264 h 1096539"/>
                <a:gd name="connsiteX51" fmla="*/ 865689 w 1577478"/>
                <a:gd name="connsiteY51" fmla="*/ 750264 h 1096539"/>
                <a:gd name="connsiteX52" fmla="*/ 865689 w 1577478"/>
                <a:gd name="connsiteY52" fmla="*/ 1019590 h 1096539"/>
                <a:gd name="connsiteX53" fmla="*/ 923402 w 1577478"/>
                <a:gd name="connsiteY53" fmla="*/ 363205 h 1096539"/>
                <a:gd name="connsiteX54" fmla="*/ 887428 w 1577478"/>
                <a:gd name="connsiteY54" fmla="*/ 425534 h 1096539"/>
                <a:gd name="connsiteX55" fmla="*/ 824713 w 1577478"/>
                <a:gd name="connsiteY55" fmla="*/ 389175 h 1096539"/>
                <a:gd name="connsiteX56" fmla="*/ 824713 w 1577478"/>
                <a:gd name="connsiteY56" fmla="*/ 461701 h 1096539"/>
                <a:gd name="connsiteX57" fmla="*/ 752765 w 1577478"/>
                <a:gd name="connsiteY57" fmla="*/ 461701 h 1096539"/>
                <a:gd name="connsiteX58" fmla="*/ 752765 w 1577478"/>
                <a:gd name="connsiteY58" fmla="*/ 389175 h 1096539"/>
                <a:gd name="connsiteX59" fmla="*/ 690051 w 1577478"/>
                <a:gd name="connsiteY59" fmla="*/ 425534 h 1096539"/>
                <a:gd name="connsiteX60" fmla="*/ 654076 w 1577478"/>
                <a:gd name="connsiteY60" fmla="*/ 363205 h 1096539"/>
                <a:gd name="connsiteX61" fmla="*/ 716983 w 1577478"/>
                <a:gd name="connsiteY61" fmla="*/ 327038 h 1096539"/>
                <a:gd name="connsiteX62" fmla="*/ 654076 w 1577478"/>
                <a:gd name="connsiteY62" fmla="*/ 290872 h 1096539"/>
                <a:gd name="connsiteX63" fmla="*/ 690051 w 1577478"/>
                <a:gd name="connsiteY63" fmla="*/ 228542 h 1096539"/>
                <a:gd name="connsiteX64" fmla="*/ 752765 w 1577478"/>
                <a:gd name="connsiteY64" fmla="*/ 264901 h 1096539"/>
                <a:gd name="connsiteX65" fmla="*/ 752765 w 1577478"/>
                <a:gd name="connsiteY65" fmla="*/ 192375 h 1096539"/>
                <a:gd name="connsiteX66" fmla="*/ 824713 w 1577478"/>
                <a:gd name="connsiteY66" fmla="*/ 192375 h 1096539"/>
                <a:gd name="connsiteX67" fmla="*/ 824713 w 1577478"/>
                <a:gd name="connsiteY67" fmla="*/ 264901 h 1096539"/>
                <a:gd name="connsiteX68" fmla="*/ 887428 w 1577478"/>
                <a:gd name="connsiteY68" fmla="*/ 228542 h 1096539"/>
                <a:gd name="connsiteX69" fmla="*/ 923402 w 1577478"/>
                <a:gd name="connsiteY69" fmla="*/ 290872 h 1096539"/>
                <a:gd name="connsiteX70" fmla="*/ 860495 w 1577478"/>
                <a:gd name="connsiteY70" fmla="*/ 327038 h 1096539"/>
                <a:gd name="connsiteX71" fmla="*/ 1077302 w 1577478"/>
                <a:gd name="connsiteY71" fmla="*/ 942640 h 1096539"/>
                <a:gd name="connsiteX72" fmla="*/ 961877 w 1577478"/>
                <a:gd name="connsiteY72" fmla="*/ 942640 h 1096539"/>
                <a:gd name="connsiteX73" fmla="*/ 961877 w 1577478"/>
                <a:gd name="connsiteY73" fmla="*/ 827214 h 1096539"/>
                <a:gd name="connsiteX74" fmla="*/ 1077302 w 1577478"/>
                <a:gd name="connsiteY74" fmla="*/ 827214 h 1096539"/>
                <a:gd name="connsiteX75" fmla="*/ 1077302 w 1577478"/>
                <a:gd name="connsiteY75" fmla="*/ 750264 h 1096539"/>
                <a:gd name="connsiteX76" fmla="*/ 961877 w 1577478"/>
                <a:gd name="connsiteY76" fmla="*/ 750264 h 1096539"/>
                <a:gd name="connsiteX77" fmla="*/ 961877 w 1577478"/>
                <a:gd name="connsiteY77" fmla="*/ 634839 h 1096539"/>
                <a:gd name="connsiteX78" fmla="*/ 1077302 w 1577478"/>
                <a:gd name="connsiteY78" fmla="*/ 634839 h 1096539"/>
                <a:gd name="connsiteX79" fmla="*/ 1077302 w 1577478"/>
                <a:gd name="connsiteY79" fmla="*/ 557889 h 1096539"/>
                <a:gd name="connsiteX80" fmla="*/ 961877 w 1577478"/>
                <a:gd name="connsiteY80" fmla="*/ 557889 h 1096539"/>
                <a:gd name="connsiteX81" fmla="*/ 961877 w 1577478"/>
                <a:gd name="connsiteY81" fmla="*/ 442463 h 1096539"/>
                <a:gd name="connsiteX82" fmla="*/ 1077302 w 1577478"/>
                <a:gd name="connsiteY82" fmla="*/ 442463 h 1096539"/>
                <a:gd name="connsiteX83" fmla="*/ 1269678 w 1577478"/>
                <a:gd name="connsiteY83" fmla="*/ 942640 h 1096539"/>
                <a:gd name="connsiteX84" fmla="*/ 1154253 w 1577478"/>
                <a:gd name="connsiteY84" fmla="*/ 942640 h 1096539"/>
                <a:gd name="connsiteX85" fmla="*/ 1154253 w 1577478"/>
                <a:gd name="connsiteY85" fmla="*/ 827214 h 1096539"/>
                <a:gd name="connsiteX86" fmla="*/ 1269678 w 1577478"/>
                <a:gd name="connsiteY86" fmla="*/ 827214 h 1096539"/>
                <a:gd name="connsiteX87" fmla="*/ 1269678 w 1577478"/>
                <a:gd name="connsiteY87" fmla="*/ 750264 h 1096539"/>
                <a:gd name="connsiteX88" fmla="*/ 1154253 w 1577478"/>
                <a:gd name="connsiteY88" fmla="*/ 750264 h 1096539"/>
                <a:gd name="connsiteX89" fmla="*/ 1154253 w 1577478"/>
                <a:gd name="connsiteY89" fmla="*/ 634839 h 1096539"/>
                <a:gd name="connsiteX90" fmla="*/ 1269678 w 1577478"/>
                <a:gd name="connsiteY90" fmla="*/ 634839 h 1096539"/>
                <a:gd name="connsiteX91" fmla="*/ 1269678 w 1577478"/>
                <a:gd name="connsiteY91" fmla="*/ 557889 h 1096539"/>
                <a:gd name="connsiteX92" fmla="*/ 1154253 w 1577478"/>
                <a:gd name="connsiteY92" fmla="*/ 557889 h 1096539"/>
                <a:gd name="connsiteX93" fmla="*/ 1154253 w 1577478"/>
                <a:gd name="connsiteY93" fmla="*/ 442463 h 1096539"/>
                <a:gd name="connsiteX94" fmla="*/ 1269678 w 1577478"/>
                <a:gd name="connsiteY94" fmla="*/ 442463 h 1096539"/>
                <a:gd name="connsiteX95" fmla="*/ 1462053 w 1577478"/>
                <a:gd name="connsiteY95" fmla="*/ 942640 h 1096539"/>
                <a:gd name="connsiteX96" fmla="*/ 1346628 w 1577478"/>
                <a:gd name="connsiteY96" fmla="*/ 942640 h 1096539"/>
                <a:gd name="connsiteX97" fmla="*/ 1346628 w 1577478"/>
                <a:gd name="connsiteY97" fmla="*/ 827214 h 1096539"/>
                <a:gd name="connsiteX98" fmla="*/ 1462053 w 1577478"/>
                <a:gd name="connsiteY98" fmla="*/ 827214 h 1096539"/>
                <a:gd name="connsiteX99" fmla="*/ 1462053 w 1577478"/>
                <a:gd name="connsiteY99" fmla="*/ 750264 h 1096539"/>
                <a:gd name="connsiteX100" fmla="*/ 1346628 w 1577478"/>
                <a:gd name="connsiteY100" fmla="*/ 750264 h 1096539"/>
                <a:gd name="connsiteX101" fmla="*/ 1346628 w 1577478"/>
                <a:gd name="connsiteY101" fmla="*/ 634839 h 1096539"/>
                <a:gd name="connsiteX102" fmla="*/ 1462053 w 1577478"/>
                <a:gd name="connsiteY102" fmla="*/ 634839 h 1096539"/>
                <a:gd name="connsiteX103" fmla="*/ 1462053 w 1577478"/>
                <a:gd name="connsiteY103" fmla="*/ 557889 h 1096539"/>
                <a:gd name="connsiteX104" fmla="*/ 1346628 w 1577478"/>
                <a:gd name="connsiteY104" fmla="*/ 557889 h 1096539"/>
                <a:gd name="connsiteX105" fmla="*/ 1346628 w 1577478"/>
                <a:gd name="connsiteY105" fmla="*/ 442463 h 1096539"/>
                <a:gd name="connsiteX106" fmla="*/ 1462053 w 1577478"/>
                <a:gd name="connsiteY106" fmla="*/ 442463 h 1096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577478" h="1096539">
                  <a:moveTo>
                    <a:pt x="1019590" y="288563"/>
                  </a:moveTo>
                  <a:lnTo>
                    <a:pt x="1019590" y="230851"/>
                  </a:lnTo>
                  <a:lnTo>
                    <a:pt x="788739" y="0"/>
                  </a:lnTo>
                  <a:lnTo>
                    <a:pt x="557889" y="230851"/>
                  </a:lnTo>
                  <a:lnTo>
                    <a:pt x="557889" y="288563"/>
                  </a:lnTo>
                  <a:lnTo>
                    <a:pt x="0" y="288563"/>
                  </a:lnTo>
                  <a:lnTo>
                    <a:pt x="0" y="365513"/>
                  </a:lnTo>
                  <a:lnTo>
                    <a:pt x="38475" y="365513"/>
                  </a:lnTo>
                  <a:lnTo>
                    <a:pt x="38475" y="1096540"/>
                  </a:lnTo>
                  <a:lnTo>
                    <a:pt x="1539003" y="1096540"/>
                  </a:lnTo>
                  <a:lnTo>
                    <a:pt x="1539003" y="365513"/>
                  </a:lnTo>
                  <a:lnTo>
                    <a:pt x="1577478" y="365513"/>
                  </a:lnTo>
                  <a:lnTo>
                    <a:pt x="1577478" y="288563"/>
                  </a:lnTo>
                  <a:close/>
                  <a:moveTo>
                    <a:pt x="230851" y="942640"/>
                  </a:moveTo>
                  <a:lnTo>
                    <a:pt x="115425" y="942640"/>
                  </a:lnTo>
                  <a:lnTo>
                    <a:pt x="115425" y="827214"/>
                  </a:lnTo>
                  <a:lnTo>
                    <a:pt x="230851" y="827214"/>
                  </a:lnTo>
                  <a:close/>
                  <a:moveTo>
                    <a:pt x="230851" y="750264"/>
                  </a:moveTo>
                  <a:lnTo>
                    <a:pt x="115425" y="750264"/>
                  </a:lnTo>
                  <a:lnTo>
                    <a:pt x="115425" y="634839"/>
                  </a:lnTo>
                  <a:lnTo>
                    <a:pt x="230851" y="634839"/>
                  </a:lnTo>
                  <a:close/>
                  <a:moveTo>
                    <a:pt x="230851" y="557889"/>
                  </a:moveTo>
                  <a:lnTo>
                    <a:pt x="115425" y="557889"/>
                  </a:lnTo>
                  <a:lnTo>
                    <a:pt x="115425" y="442463"/>
                  </a:lnTo>
                  <a:lnTo>
                    <a:pt x="230851" y="442463"/>
                  </a:lnTo>
                  <a:close/>
                  <a:moveTo>
                    <a:pt x="423226" y="942640"/>
                  </a:moveTo>
                  <a:lnTo>
                    <a:pt x="307801" y="942640"/>
                  </a:lnTo>
                  <a:lnTo>
                    <a:pt x="307801" y="827214"/>
                  </a:lnTo>
                  <a:lnTo>
                    <a:pt x="423226" y="827214"/>
                  </a:lnTo>
                  <a:close/>
                  <a:moveTo>
                    <a:pt x="423226" y="750264"/>
                  </a:moveTo>
                  <a:lnTo>
                    <a:pt x="307801" y="750264"/>
                  </a:lnTo>
                  <a:lnTo>
                    <a:pt x="307801" y="634839"/>
                  </a:lnTo>
                  <a:lnTo>
                    <a:pt x="423226" y="634839"/>
                  </a:lnTo>
                  <a:close/>
                  <a:moveTo>
                    <a:pt x="423226" y="557889"/>
                  </a:moveTo>
                  <a:lnTo>
                    <a:pt x="307801" y="557889"/>
                  </a:lnTo>
                  <a:lnTo>
                    <a:pt x="307801" y="442463"/>
                  </a:lnTo>
                  <a:lnTo>
                    <a:pt x="423226" y="442463"/>
                  </a:lnTo>
                  <a:close/>
                  <a:moveTo>
                    <a:pt x="615601" y="942640"/>
                  </a:moveTo>
                  <a:lnTo>
                    <a:pt x="500176" y="942640"/>
                  </a:lnTo>
                  <a:lnTo>
                    <a:pt x="500176" y="827214"/>
                  </a:lnTo>
                  <a:lnTo>
                    <a:pt x="615601" y="827214"/>
                  </a:lnTo>
                  <a:close/>
                  <a:moveTo>
                    <a:pt x="615601" y="750264"/>
                  </a:moveTo>
                  <a:lnTo>
                    <a:pt x="500176" y="750264"/>
                  </a:lnTo>
                  <a:lnTo>
                    <a:pt x="500176" y="634839"/>
                  </a:lnTo>
                  <a:lnTo>
                    <a:pt x="615601" y="634839"/>
                  </a:lnTo>
                  <a:close/>
                  <a:moveTo>
                    <a:pt x="615601" y="557889"/>
                  </a:moveTo>
                  <a:lnTo>
                    <a:pt x="500176" y="557889"/>
                  </a:lnTo>
                  <a:lnTo>
                    <a:pt x="500176" y="442463"/>
                  </a:lnTo>
                  <a:lnTo>
                    <a:pt x="615601" y="442463"/>
                  </a:lnTo>
                  <a:close/>
                  <a:moveTo>
                    <a:pt x="711789" y="1019590"/>
                  </a:moveTo>
                  <a:lnTo>
                    <a:pt x="711789" y="750264"/>
                  </a:lnTo>
                  <a:lnTo>
                    <a:pt x="865689" y="750264"/>
                  </a:lnTo>
                  <a:lnTo>
                    <a:pt x="865689" y="1019590"/>
                  </a:lnTo>
                  <a:close/>
                  <a:moveTo>
                    <a:pt x="923402" y="363205"/>
                  </a:moveTo>
                  <a:lnTo>
                    <a:pt x="887428" y="425534"/>
                  </a:lnTo>
                  <a:lnTo>
                    <a:pt x="824713" y="389175"/>
                  </a:lnTo>
                  <a:lnTo>
                    <a:pt x="824713" y="461701"/>
                  </a:lnTo>
                  <a:lnTo>
                    <a:pt x="752765" y="461701"/>
                  </a:lnTo>
                  <a:lnTo>
                    <a:pt x="752765" y="389175"/>
                  </a:lnTo>
                  <a:lnTo>
                    <a:pt x="690051" y="425534"/>
                  </a:lnTo>
                  <a:lnTo>
                    <a:pt x="654076" y="363205"/>
                  </a:lnTo>
                  <a:lnTo>
                    <a:pt x="716983" y="327038"/>
                  </a:lnTo>
                  <a:lnTo>
                    <a:pt x="654076" y="290872"/>
                  </a:lnTo>
                  <a:lnTo>
                    <a:pt x="690051" y="228542"/>
                  </a:lnTo>
                  <a:lnTo>
                    <a:pt x="752765" y="264901"/>
                  </a:lnTo>
                  <a:lnTo>
                    <a:pt x="752765" y="192375"/>
                  </a:lnTo>
                  <a:lnTo>
                    <a:pt x="824713" y="192375"/>
                  </a:lnTo>
                  <a:lnTo>
                    <a:pt x="824713" y="264901"/>
                  </a:lnTo>
                  <a:lnTo>
                    <a:pt x="887428" y="228542"/>
                  </a:lnTo>
                  <a:lnTo>
                    <a:pt x="923402" y="290872"/>
                  </a:lnTo>
                  <a:lnTo>
                    <a:pt x="860495" y="327038"/>
                  </a:lnTo>
                  <a:close/>
                  <a:moveTo>
                    <a:pt x="1077302" y="942640"/>
                  </a:moveTo>
                  <a:lnTo>
                    <a:pt x="961877" y="942640"/>
                  </a:lnTo>
                  <a:lnTo>
                    <a:pt x="961877" y="827214"/>
                  </a:lnTo>
                  <a:lnTo>
                    <a:pt x="1077302" y="827214"/>
                  </a:lnTo>
                  <a:close/>
                  <a:moveTo>
                    <a:pt x="1077302" y="750264"/>
                  </a:moveTo>
                  <a:lnTo>
                    <a:pt x="961877" y="750264"/>
                  </a:lnTo>
                  <a:lnTo>
                    <a:pt x="961877" y="634839"/>
                  </a:lnTo>
                  <a:lnTo>
                    <a:pt x="1077302" y="634839"/>
                  </a:lnTo>
                  <a:close/>
                  <a:moveTo>
                    <a:pt x="1077302" y="557889"/>
                  </a:moveTo>
                  <a:lnTo>
                    <a:pt x="961877" y="557889"/>
                  </a:lnTo>
                  <a:lnTo>
                    <a:pt x="961877" y="442463"/>
                  </a:lnTo>
                  <a:lnTo>
                    <a:pt x="1077302" y="442463"/>
                  </a:lnTo>
                  <a:close/>
                  <a:moveTo>
                    <a:pt x="1269678" y="942640"/>
                  </a:moveTo>
                  <a:lnTo>
                    <a:pt x="1154253" y="942640"/>
                  </a:lnTo>
                  <a:lnTo>
                    <a:pt x="1154253" y="827214"/>
                  </a:lnTo>
                  <a:lnTo>
                    <a:pt x="1269678" y="827214"/>
                  </a:lnTo>
                  <a:close/>
                  <a:moveTo>
                    <a:pt x="1269678" y="750264"/>
                  </a:moveTo>
                  <a:lnTo>
                    <a:pt x="1154253" y="750264"/>
                  </a:lnTo>
                  <a:lnTo>
                    <a:pt x="1154253" y="634839"/>
                  </a:lnTo>
                  <a:lnTo>
                    <a:pt x="1269678" y="634839"/>
                  </a:lnTo>
                  <a:close/>
                  <a:moveTo>
                    <a:pt x="1269678" y="557889"/>
                  </a:moveTo>
                  <a:lnTo>
                    <a:pt x="1154253" y="557889"/>
                  </a:lnTo>
                  <a:lnTo>
                    <a:pt x="1154253" y="442463"/>
                  </a:lnTo>
                  <a:lnTo>
                    <a:pt x="1269678" y="442463"/>
                  </a:lnTo>
                  <a:close/>
                  <a:moveTo>
                    <a:pt x="1462053" y="942640"/>
                  </a:moveTo>
                  <a:lnTo>
                    <a:pt x="1346628" y="942640"/>
                  </a:lnTo>
                  <a:lnTo>
                    <a:pt x="1346628" y="827214"/>
                  </a:lnTo>
                  <a:lnTo>
                    <a:pt x="1462053" y="827214"/>
                  </a:lnTo>
                  <a:close/>
                  <a:moveTo>
                    <a:pt x="1462053" y="750264"/>
                  </a:moveTo>
                  <a:lnTo>
                    <a:pt x="1346628" y="750264"/>
                  </a:lnTo>
                  <a:lnTo>
                    <a:pt x="1346628" y="634839"/>
                  </a:lnTo>
                  <a:lnTo>
                    <a:pt x="1462053" y="634839"/>
                  </a:lnTo>
                  <a:close/>
                  <a:moveTo>
                    <a:pt x="1462053" y="557889"/>
                  </a:moveTo>
                  <a:lnTo>
                    <a:pt x="1346628" y="557889"/>
                  </a:lnTo>
                  <a:lnTo>
                    <a:pt x="1346628" y="442463"/>
                  </a:lnTo>
                  <a:lnTo>
                    <a:pt x="1462053" y="442463"/>
                  </a:lnTo>
                  <a:close/>
                </a:path>
              </a:pathLst>
            </a:custGeom>
            <a:solidFill>
              <a:schemeClr val="accent1"/>
            </a:solidFill>
            <a:ln w="19149" cap="flat">
              <a:noFill/>
              <a:prstDash val="solid"/>
              <a:miter/>
            </a:ln>
          </p:spPr>
          <p:txBody>
            <a:bodyPr rtlCol="0" anchor="ctr"/>
            <a:lstStyle/>
            <a:p>
              <a:endParaRPr lang="en-US" dirty="0"/>
            </a:p>
          </p:txBody>
        </p:sp>
        <p:sp>
          <p:nvSpPr>
            <p:cNvPr id="10" name="Freeform 9">
              <a:extLst>
                <a:ext uri="{FF2B5EF4-FFF2-40B4-BE49-F238E27FC236}">
                  <a16:creationId xmlns:a16="http://schemas.microsoft.com/office/drawing/2014/main" id="{96A44077-E449-0315-B3E5-09592BEE5BD7}"/>
                </a:ext>
              </a:extLst>
            </p:cNvPr>
            <p:cNvSpPr/>
            <p:nvPr/>
          </p:nvSpPr>
          <p:spPr>
            <a:xfrm>
              <a:off x="7738636" y="4650766"/>
              <a:ext cx="669851" cy="389367"/>
            </a:xfrm>
            <a:custGeom>
              <a:avLst/>
              <a:gdLst>
                <a:gd name="connsiteX0" fmla="*/ 334926 w 669851"/>
                <a:gd name="connsiteY0" fmla="*/ 108884 h 389367"/>
                <a:gd name="connsiteX1" fmla="*/ 615601 w 669851"/>
                <a:gd name="connsiteY1" fmla="*/ 389368 h 389367"/>
                <a:gd name="connsiteX2" fmla="*/ 669851 w 669851"/>
                <a:gd name="connsiteY2" fmla="*/ 335118 h 389367"/>
                <a:gd name="connsiteX3" fmla="*/ 334926 w 669851"/>
                <a:gd name="connsiteY3" fmla="*/ 0 h 389367"/>
                <a:gd name="connsiteX4" fmla="*/ 0 w 669851"/>
                <a:gd name="connsiteY4" fmla="*/ 335118 h 389367"/>
                <a:gd name="connsiteX5" fmla="*/ 54250 w 669851"/>
                <a:gd name="connsiteY5" fmla="*/ 389368 h 389367"/>
                <a:gd name="connsiteX6" fmla="*/ 334926 w 669851"/>
                <a:gd name="connsiteY6" fmla="*/ 108884 h 389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9851" h="389367">
                  <a:moveTo>
                    <a:pt x="334926" y="108884"/>
                  </a:moveTo>
                  <a:lnTo>
                    <a:pt x="615601" y="389368"/>
                  </a:lnTo>
                  <a:lnTo>
                    <a:pt x="669851" y="335118"/>
                  </a:lnTo>
                  <a:lnTo>
                    <a:pt x="334926" y="0"/>
                  </a:lnTo>
                  <a:lnTo>
                    <a:pt x="0" y="335118"/>
                  </a:lnTo>
                  <a:lnTo>
                    <a:pt x="54250" y="389368"/>
                  </a:lnTo>
                  <a:lnTo>
                    <a:pt x="334926" y="108884"/>
                  </a:lnTo>
                  <a:close/>
                </a:path>
              </a:pathLst>
            </a:custGeom>
            <a:solidFill>
              <a:schemeClr val="accent5"/>
            </a:solidFill>
            <a:ln w="19149" cap="flat">
              <a:noFill/>
              <a:prstDash val="solid"/>
              <a:miter/>
            </a:ln>
          </p:spPr>
          <p:txBody>
            <a:bodyPr rtlCol="0" anchor="ctr"/>
            <a:lstStyle/>
            <a:p>
              <a:endParaRPr lang="en-US" dirty="0"/>
            </a:p>
          </p:txBody>
        </p:sp>
      </p:grpSp>
      <p:sp>
        <p:nvSpPr>
          <p:cNvPr id="6" name="Footer Placeholder 4">
            <a:extLst>
              <a:ext uri="{FF2B5EF4-FFF2-40B4-BE49-F238E27FC236}">
                <a16:creationId xmlns:a16="http://schemas.microsoft.com/office/drawing/2014/main" id="{36A9F79D-9B98-AA0F-C5B6-D8E8ABD1B318}"/>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1121346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EF7B7-0278-05E1-C2EC-4EAFDEE4E1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A16DB5-BCF2-2B39-CF57-F9EB0DE8AE6C}"/>
              </a:ext>
            </a:extLst>
          </p:cNvPr>
          <p:cNvSpPr>
            <a:spLocks noGrp="1"/>
          </p:cNvSpPr>
          <p:nvPr>
            <p:ph type="title"/>
          </p:nvPr>
        </p:nvSpPr>
        <p:spPr/>
        <p:txBody>
          <a:bodyPr/>
          <a:lstStyle/>
          <a:p>
            <a:r>
              <a:rPr lang="en-US" dirty="0"/>
              <a:t>Vape friendly inpatient setting</a:t>
            </a:r>
          </a:p>
        </p:txBody>
      </p:sp>
      <p:pic>
        <p:nvPicPr>
          <p:cNvPr id="5" name="Picture 4" descr="A locker with buttons and a blue light&#10;&#10;Description automatically generated with medium confidence">
            <a:extLst>
              <a:ext uri="{FF2B5EF4-FFF2-40B4-BE49-F238E27FC236}">
                <a16:creationId xmlns:a16="http://schemas.microsoft.com/office/drawing/2014/main" id="{05862F6C-CC49-80C3-EDDA-12324944D668}"/>
              </a:ext>
            </a:extLst>
          </p:cNvPr>
          <p:cNvPicPr>
            <a:picLocks noChangeAspect="1"/>
          </p:cNvPicPr>
          <p:nvPr/>
        </p:nvPicPr>
        <p:blipFill>
          <a:blip r:embed="rId3"/>
          <a:stretch>
            <a:fillRect/>
          </a:stretch>
        </p:blipFill>
        <p:spPr>
          <a:xfrm>
            <a:off x="3968344" y="2192956"/>
            <a:ext cx="4353417" cy="3265063"/>
          </a:xfrm>
          <a:prstGeom prst="rect">
            <a:avLst/>
          </a:prstGeom>
        </p:spPr>
      </p:pic>
      <p:sp>
        <p:nvSpPr>
          <p:cNvPr id="9" name="TextBox 8">
            <a:extLst>
              <a:ext uri="{FF2B5EF4-FFF2-40B4-BE49-F238E27FC236}">
                <a16:creationId xmlns:a16="http://schemas.microsoft.com/office/drawing/2014/main" id="{8012BB33-1936-EA37-34B0-AE0B892EC048}"/>
              </a:ext>
            </a:extLst>
          </p:cNvPr>
          <p:cNvSpPr txBox="1"/>
          <p:nvPr/>
        </p:nvSpPr>
        <p:spPr bwMode="auto">
          <a:xfrm>
            <a:off x="900897" y="2855991"/>
            <a:ext cx="2451903" cy="1938992"/>
          </a:xfrm>
          <a:prstGeom prst="rect">
            <a:avLst/>
          </a:prstGeom>
          <a:noFill/>
          <a:ln w="9525">
            <a:noFill/>
            <a:miter lim="800000"/>
            <a:headEnd/>
            <a:tailEnd/>
          </a:ln>
        </p:spPr>
        <p:txBody>
          <a:bodyPr wrap="square">
            <a:spAutoFit/>
          </a:bodyPr>
          <a:lstStyle/>
          <a:p>
            <a:r>
              <a:rPr lang="en-US" sz="2000" dirty="0">
                <a:latin typeface="+mj-lt"/>
                <a:cs typeface="Calibri"/>
              </a:rPr>
              <a:t>Vape charging unit at the </a:t>
            </a:r>
            <a:r>
              <a:rPr lang="en-US" sz="2000" b="1" dirty="0">
                <a:solidFill>
                  <a:srgbClr val="009A9E"/>
                </a:solidFill>
                <a:latin typeface="+mj-lt"/>
                <a:cs typeface="Calibri"/>
              </a:rPr>
              <a:t>South London and Maudsley NHS Foundation Trust (SLAM)</a:t>
            </a:r>
            <a:endParaRPr lang="en-US" sz="2000" b="1" dirty="0">
              <a:solidFill>
                <a:srgbClr val="009A9E"/>
              </a:solidFill>
              <a:latin typeface="+mj-lt"/>
            </a:endParaRPr>
          </a:p>
        </p:txBody>
      </p:sp>
      <p:sp>
        <p:nvSpPr>
          <p:cNvPr id="3" name="Footer Placeholder 4">
            <a:extLst>
              <a:ext uri="{FF2B5EF4-FFF2-40B4-BE49-F238E27FC236}">
                <a16:creationId xmlns:a16="http://schemas.microsoft.com/office/drawing/2014/main" id="{E1ADAA96-72A5-BC5D-6721-FB3E88D45620}"/>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1066560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52400"/>
            <a:ext cx="7962900" cy="1066800"/>
          </a:xfrm>
        </p:spPr>
        <p:txBody>
          <a:bodyPr/>
          <a:lstStyle/>
          <a:p>
            <a:r>
              <a:rPr lang="en-US" dirty="0"/>
              <a:t>Summary</a:t>
            </a:r>
          </a:p>
        </p:txBody>
      </p:sp>
      <p:sp>
        <p:nvSpPr>
          <p:cNvPr id="3" name="Content Placeholder 2"/>
          <p:cNvSpPr>
            <a:spLocks noGrp="1"/>
          </p:cNvSpPr>
          <p:nvPr>
            <p:ph type="body" idx="12"/>
          </p:nvPr>
        </p:nvSpPr>
        <p:spPr>
          <a:xfrm>
            <a:off x="455431" y="1622155"/>
            <a:ext cx="5393464" cy="3613689"/>
          </a:xfrm>
        </p:spPr>
        <p:txBody>
          <a:bodyPr anchor="ctr"/>
          <a:lstStyle/>
          <a:p>
            <a:pPr>
              <a:lnSpc>
                <a:spcPts val="2500"/>
              </a:lnSpc>
              <a:spcAft>
                <a:spcPts val="1500"/>
              </a:spcAft>
            </a:pPr>
            <a:r>
              <a:rPr lang="en-US" b="1" dirty="0">
                <a:solidFill>
                  <a:srgbClr val="009A9E"/>
                </a:solidFill>
              </a:rPr>
              <a:t>Nicotine vapes</a:t>
            </a:r>
            <a:r>
              <a:rPr lang="en-US" dirty="0">
                <a:solidFill>
                  <a:srgbClr val="009A9E"/>
                </a:solidFill>
              </a:rPr>
              <a:t> </a:t>
            </a:r>
            <a:r>
              <a:rPr lang="en-US" dirty="0"/>
              <a:t>do not contain tobacco or involve combustion (burning) which makes them </a:t>
            </a:r>
            <a:r>
              <a:rPr lang="en-US" b="1" dirty="0">
                <a:solidFill>
                  <a:srgbClr val="009A9E"/>
                </a:solidFill>
              </a:rPr>
              <a:t>significantly less harmful than smoking tobacco</a:t>
            </a:r>
          </a:p>
          <a:p>
            <a:pPr>
              <a:lnSpc>
                <a:spcPts val="2500"/>
              </a:lnSpc>
              <a:spcAft>
                <a:spcPts val="1500"/>
              </a:spcAft>
            </a:pPr>
            <a:r>
              <a:rPr lang="en-US" dirty="0"/>
              <a:t>Nicotine vapes are are now categorised </a:t>
            </a:r>
            <a:br>
              <a:rPr lang="en-US" dirty="0"/>
            </a:br>
            <a:r>
              <a:rPr lang="en-US" dirty="0"/>
              <a:t>as </a:t>
            </a:r>
            <a:r>
              <a:rPr lang="en-US" b="1" dirty="0">
                <a:solidFill>
                  <a:srgbClr val="009A9E"/>
                </a:solidFill>
              </a:rPr>
              <a:t>a first-line tobacco dependence aid </a:t>
            </a:r>
          </a:p>
          <a:p>
            <a:pPr>
              <a:lnSpc>
                <a:spcPts val="2500"/>
              </a:lnSpc>
              <a:spcAft>
                <a:spcPts val="1500"/>
              </a:spcAft>
            </a:pPr>
            <a:r>
              <a:rPr lang="en-US" b="1" dirty="0">
                <a:solidFill>
                  <a:srgbClr val="009A9E"/>
                </a:solidFill>
              </a:rPr>
              <a:t>Switching completely</a:t>
            </a:r>
            <a:r>
              <a:rPr lang="en-US" dirty="0">
                <a:solidFill>
                  <a:srgbClr val="009A9E"/>
                </a:solidFill>
              </a:rPr>
              <a:t> </a:t>
            </a:r>
            <a:r>
              <a:rPr lang="en-US" dirty="0"/>
              <a:t>to vaping is key </a:t>
            </a:r>
            <a:br>
              <a:rPr lang="en-US" dirty="0"/>
            </a:br>
            <a:r>
              <a:rPr lang="en-US" dirty="0"/>
              <a:t>to achieving health benefits </a:t>
            </a:r>
          </a:p>
          <a:p>
            <a:pPr>
              <a:lnSpc>
                <a:spcPts val="2500"/>
              </a:lnSpc>
              <a:spcAft>
                <a:spcPts val="1500"/>
              </a:spcAft>
            </a:pPr>
            <a:r>
              <a:rPr lang="en-US" b="1" dirty="0">
                <a:solidFill>
                  <a:srgbClr val="009A9E"/>
                </a:solidFill>
              </a:rPr>
              <a:t>If you do not smoke, don’t start vaping </a:t>
            </a:r>
          </a:p>
        </p:txBody>
      </p:sp>
      <p:pic>
        <p:nvPicPr>
          <p:cNvPr id="12" name="Picture 11">
            <a:extLst>
              <a:ext uri="{FF2B5EF4-FFF2-40B4-BE49-F238E27FC236}">
                <a16:creationId xmlns:a16="http://schemas.microsoft.com/office/drawing/2014/main" id="{80B03A34-937C-DDB2-EC22-27672FF97D91}"/>
              </a:ext>
            </a:extLst>
          </p:cNvPr>
          <p:cNvPicPr>
            <a:picLocks noChangeAspect="1"/>
          </p:cNvPicPr>
          <p:nvPr/>
        </p:nvPicPr>
        <p:blipFill>
          <a:blip r:embed="rId3"/>
          <a:srcRect/>
          <a:stretch/>
        </p:blipFill>
        <p:spPr>
          <a:xfrm>
            <a:off x="5977748" y="2018643"/>
            <a:ext cx="2556652" cy="3613689"/>
          </a:xfrm>
          <a:prstGeom prst="rect">
            <a:avLst/>
          </a:prstGeom>
          <a:effectLst>
            <a:outerShdw blurRad="254000" dist="63500" dir="5400000" algn="ctr" rotWithShape="0">
              <a:srgbClr val="000000">
                <a:alpha val="25000"/>
              </a:srgbClr>
            </a:outerShdw>
          </a:effectLst>
        </p:spPr>
      </p:pic>
      <p:sp>
        <p:nvSpPr>
          <p:cNvPr id="5" name="Footer Placeholder 4">
            <a:extLst>
              <a:ext uri="{FF2B5EF4-FFF2-40B4-BE49-F238E27FC236}">
                <a16:creationId xmlns:a16="http://schemas.microsoft.com/office/drawing/2014/main" id="{C4C2E290-0E36-6DC3-2307-E910686DF235}"/>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513913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8" y="1309024"/>
            <a:ext cx="7597685" cy="4045403"/>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2800" b="1" dirty="0">
                <a:solidFill>
                  <a:schemeClr val="bg1"/>
                </a:solidFill>
                <a:effectLst>
                  <a:outerShdw blurRad="254000" dist="63500" dir="5400000" algn="ctr" rotWithShape="0">
                    <a:srgbClr val="000000">
                      <a:alpha val="25000"/>
                    </a:srgbClr>
                  </a:outerShdw>
                </a:effectLst>
                <a:latin typeface="+mn-lt"/>
                <a:cs typeface="Segoe UI"/>
              </a:rPr>
              <a:t>Nicotine Replacement Therapy </a:t>
            </a:r>
            <a:r>
              <a:rPr lang="en-US" sz="2800" dirty="0">
                <a:solidFill>
                  <a:schemeClr val="bg1"/>
                </a:solidFill>
                <a:effectLst>
                  <a:outerShdw blurRad="254000" dist="63500" dir="5400000" algn="ctr" rotWithShape="0">
                    <a:srgbClr val="000000">
                      <a:alpha val="25000"/>
                    </a:srgbClr>
                  </a:outerShdw>
                </a:effectLst>
                <a:latin typeface="+mn-lt"/>
                <a:cs typeface="Segoe UI"/>
              </a:rPr>
              <a:t>(NRT)</a:t>
            </a:r>
          </a:p>
        </p:txBody>
      </p:sp>
    </p:spTree>
    <p:extLst>
      <p:ext uri="{BB962C8B-B14F-4D97-AF65-F5344CB8AC3E}">
        <p14:creationId xmlns:p14="http://schemas.microsoft.com/office/powerpoint/2010/main" val="479778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95189-1CE0-2F47-8A1B-91FCC268A5F9}"/>
              </a:ext>
            </a:extLst>
          </p:cNvPr>
          <p:cNvSpPr>
            <a:spLocks noGrp="1"/>
          </p:cNvSpPr>
          <p:nvPr>
            <p:ph type="title"/>
          </p:nvPr>
        </p:nvSpPr>
        <p:spPr/>
        <p:txBody>
          <a:bodyPr/>
          <a:lstStyle/>
          <a:p>
            <a:r>
              <a:rPr lang="en-US" dirty="0"/>
              <a:t>Nicotine replacement therapy: products</a:t>
            </a:r>
          </a:p>
        </p:txBody>
      </p:sp>
      <p:pic>
        <p:nvPicPr>
          <p:cNvPr id="6" name="Picture 5">
            <a:extLst>
              <a:ext uri="{FF2B5EF4-FFF2-40B4-BE49-F238E27FC236}">
                <a16:creationId xmlns:a16="http://schemas.microsoft.com/office/drawing/2014/main" id="{DDFFDAAD-DE62-CE4C-A08C-5E1DF3473D41}"/>
              </a:ext>
            </a:extLst>
          </p:cNvPr>
          <p:cNvPicPr>
            <a:picLocks noChangeAspect="1"/>
          </p:cNvPicPr>
          <p:nvPr/>
        </p:nvPicPr>
        <p:blipFill>
          <a:blip r:embed="rId3"/>
          <a:stretch>
            <a:fillRect/>
          </a:stretch>
        </p:blipFill>
        <p:spPr>
          <a:xfrm>
            <a:off x="544425" y="1723869"/>
            <a:ext cx="1860404" cy="1161737"/>
          </a:xfrm>
          <a:prstGeom prst="rect">
            <a:avLst/>
          </a:prstGeom>
        </p:spPr>
      </p:pic>
      <p:pic>
        <p:nvPicPr>
          <p:cNvPr id="7" name="Picture 6">
            <a:extLst>
              <a:ext uri="{FF2B5EF4-FFF2-40B4-BE49-F238E27FC236}">
                <a16:creationId xmlns:a16="http://schemas.microsoft.com/office/drawing/2014/main" id="{09DFA8A0-D66C-9140-8295-BC07A9956D01}"/>
              </a:ext>
            </a:extLst>
          </p:cNvPr>
          <p:cNvPicPr>
            <a:picLocks noChangeAspect="1"/>
          </p:cNvPicPr>
          <p:nvPr/>
        </p:nvPicPr>
        <p:blipFill>
          <a:blip r:embed="rId4"/>
          <a:srcRect/>
          <a:stretch/>
        </p:blipFill>
        <p:spPr>
          <a:xfrm>
            <a:off x="3482909" y="1708880"/>
            <a:ext cx="2020940" cy="1251678"/>
          </a:xfrm>
          <a:prstGeom prst="rect">
            <a:avLst/>
          </a:prstGeom>
        </p:spPr>
      </p:pic>
      <p:pic>
        <p:nvPicPr>
          <p:cNvPr id="8" name="Picture 7">
            <a:extLst>
              <a:ext uri="{FF2B5EF4-FFF2-40B4-BE49-F238E27FC236}">
                <a16:creationId xmlns:a16="http://schemas.microsoft.com/office/drawing/2014/main" id="{903A1AF4-B8EA-7849-B76A-DA45FAC647C8}"/>
              </a:ext>
            </a:extLst>
          </p:cNvPr>
          <p:cNvPicPr>
            <a:picLocks noChangeAspect="1"/>
          </p:cNvPicPr>
          <p:nvPr/>
        </p:nvPicPr>
        <p:blipFill>
          <a:blip r:embed="rId5"/>
          <a:srcRect/>
          <a:stretch/>
        </p:blipFill>
        <p:spPr>
          <a:xfrm>
            <a:off x="6362428" y="1693889"/>
            <a:ext cx="2031320" cy="1244183"/>
          </a:xfrm>
          <a:prstGeom prst="rect">
            <a:avLst/>
          </a:prstGeom>
        </p:spPr>
      </p:pic>
      <p:pic>
        <p:nvPicPr>
          <p:cNvPr id="9" name="Picture 8">
            <a:extLst>
              <a:ext uri="{FF2B5EF4-FFF2-40B4-BE49-F238E27FC236}">
                <a16:creationId xmlns:a16="http://schemas.microsoft.com/office/drawing/2014/main" id="{59933057-6625-9543-84D2-0B29FEFD494D}"/>
              </a:ext>
            </a:extLst>
          </p:cNvPr>
          <p:cNvPicPr>
            <a:picLocks noChangeAspect="1"/>
          </p:cNvPicPr>
          <p:nvPr/>
        </p:nvPicPr>
        <p:blipFill>
          <a:blip r:embed="rId6"/>
          <a:srcRect/>
          <a:stretch/>
        </p:blipFill>
        <p:spPr>
          <a:xfrm>
            <a:off x="762594" y="3638057"/>
            <a:ext cx="1425971" cy="1523197"/>
          </a:xfrm>
          <a:prstGeom prst="rect">
            <a:avLst/>
          </a:prstGeom>
        </p:spPr>
      </p:pic>
      <p:pic>
        <p:nvPicPr>
          <p:cNvPr id="10" name="Picture 9">
            <a:extLst>
              <a:ext uri="{FF2B5EF4-FFF2-40B4-BE49-F238E27FC236}">
                <a16:creationId xmlns:a16="http://schemas.microsoft.com/office/drawing/2014/main" id="{8D31AB25-BB1A-7F4D-9E24-8FEC0FC6E17C}"/>
              </a:ext>
            </a:extLst>
          </p:cNvPr>
          <p:cNvPicPr>
            <a:picLocks noChangeAspect="1"/>
          </p:cNvPicPr>
          <p:nvPr/>
        </p:nvPicPr>
        <p:blipFill>
          <a:blip r:embed="rId7"/>
          <a:srcRect/>
          <a:stretch/>
        </p:blipFill>
        <p:spPr>
          <a:xfrm>
            <a:off x="2556604" y="4024860"/>
            <a:ext cx="1846145" cy="1034322"/>
          </a:xfrm>
          <a:prstGeom prst="rect">
            <a:avLst/>
          </a:prstGeom>
        </p:spPr>
      </p:pic>
      <p:pic>
        <p:nvPicPr>
          <p:cNvPr id="11" name="Picture 10">
            <a:extLst>
              <a:ext uri="{FF2B5EF4-FFF2-40B4-BE49-F238E27FC236}">
                <a16:creationId xmlns:a16="http://schemas.microsoft.com/office/drawing/2014/main" id="{86B84A50-0DCA-5649-A7E0-9B8D285F36CF}"/>
              </a:ext>
            </a:extLst>
          </p:cNvPr>
          <p:cNvPicPr>
            <a:picLocks noChangeAspect="1"/>
          </p:cNvPicPr>
          <p:nvPr/>
        </p:nvPicPr>
        <p:blipFill>
          <a:blip r:embed="rId8"/>
          <a:srcRect/>
          <a:stretch/>
        </p:blipFill>
        <p:spPr>
          <a:xfrm>
            <a:off x="5117890" y="3822492"/>
            <a:ext cx="971039" cy="1335882"/>
          </a:xfrm>
          <a:prstGeom prst="rect">
            <a:avLst/>
          </a:prstGeom>
        </p:spPr>
      </p:pic>
      <p:pic>
        <p:nvPicPr>
          <p:cNvPr id="12" name="Picture 11">
            <a:extLst>
              <a:ext uri="{FF2B5EF4-FFF2-40B4-BE49-F238E27FC236}">
                <a16:creationId xmlns:a16="http://schemas.microsoft.com/office/drawing/2014/main" id="{53FB5C65-C05B-BC47-9172-4CB71D7C37C1}"/>
              </a:ext>
            </a:extLst>
          </p:cNvPr>
          <p:cNvPicPr>
            <a:picLocks noChangeAspect="1"/>
          </p:cNvPicPr>
          <p:nvPr/>
        </p:nvPicPr>
        <p:blipFill>
          <a:blip r:embed="rId9"/>
          <a:srcRect/>
          <a:stretch/>
        </p:blipFill>
        <p:spPr>
          <a:xfrm>
            <a:off x="6682241" y="4077325"/>
            <a:ext cx="1614092" cy="998602"/>
          </a:xfrm>
          <a:prstGeom prst="rect">
            <a:avLst/>
          </a:prstGeom>
        </p:spPr>
      </p:pic>
      <p:sp>
        <p:nvSpPr>
          <p:cNvPr id="13" name="TextBox 12">
            <a:extLst>
              <a:ext uri="{FF2B5EF4-FFF2-40B4-BE49-F238E27FC236}">
                <a16:creationId xmlns:a16="http://schemas.microsoft.com/office/drawing/2014/main" id="{11DC7949-A92A-8145-AD7B-D31E40010E2B}"/>
              </a:ext>
            </a:extLst>
          </p:cNvPr>
          <p:cNvSpPr txBox="1"/>
          <p:nvPr/>
        </p:nvSpPr>
        <p:spPr>
          <a:xfrm>
            <a:off x="607889" y="3011465"/>
            <a:ext cx="1624272" cy="323165"/>
          </a:xfrm>
          <a:prstGeom prst="rect">
            <a:avLst/>
          </a:prstGeom>
          <a:noFill/>
        </p:spPr>
        <p:txBody>
          <a:bodyPr wrap="square" rtlCol="0">
            <a:spAutoFit/>
          </a:bodyPr>
          <a:lstStyle/>
          <a:p>
            <a:pPr algn="ctr"/>
            <a:r>
              <a:rPr lang="en-US" sz="1500" b="1" dirty="0">
                <a:latin typeface="Arial" panose="020B0604020202020204" pitchFamily="34" charset="0"/>
                <a:cs typeface="Arial" panose="020B0604020202020204" pitchFamily="34" charset="0"/>
              </a:rPr>
              <a:t>Patches</a:t>
            </a:r>
          </a:p>
        </p:txBody>
      </p:sp>
      <p:sp>
        <p:nvSpPr>
          <p:cNvPr id="14" name="TextBox 13">
            <a:extLst>
              <a:ext uri="{FF2B5EF4-FFF2-40B4-BE49-F238E27FC236}">
                <a16:creationId xmlns:a16="http://schemas.microsoft.com/office/drawing/2014/main" id="{A9708BA7-08E7-5B4C-BAEF-B23BC379DF19}"/>
              </a:ext>
            </a:extLst>
          </p:cNvPr>
          <p:cNvSpPr txBox="1"/>
          <p:nvPr/>
        </p:nvSpPr>
        <p:spPr>
          <a:xfrm>
            <a:off x="3636451" y="3011465"/>
            <a:ext cx="1624272" cy="323165"/>
          </a:xfrm>
          <a:prstGeom prst="rect">
            <a:avLst/>
          </a:prstGeom>
          <a:noFill/>
        </p:spPr>
        <p:txBody>
          <a:bodyPr wrap="square" rtlCol="0">
            <a:spAutoFit/>
          </a:bodyPr>
          <a:lstStyle/>
          <a:p>
            <a:pPr algn="ctr"/>
            <a:r>
              <a:rPr lang="en-US" sz="1500" b="1" dirty="0">
                <a:latin typeface="Arial" panose="020B0604020202020204" pitchFamily="34" charset="0"/>
                <a:cs typeface="Arial" panose="020B0604020202020204" pitchFamily="34" charset="0"/>
              </a:rPr>
              <a:t>Gum</a:t>
            </a:r>
          </a:p>
        </p:txBody>
      </p:sp>
      <p:sp>
        <p:nvSpPr>
          <p:cNvPr id="15" name="TextBox 14">
            <a:extLst>
              <a:ext uri="{FF2B5EF4-FFF2-40B4-BE49-F238E27FC236}">
                <a16:creationId xmlns:a16="http://schemas.microsoft.com/office/drawing/2014/main" id="{5348AA9B-F22B-3143-A2E2-7901AD18307A}"/>
              </a:ext>
            </a:extLst>
          </p:cNvPr>
          <p:cNvSpPr txBox="1"/>
          <p:nvPr/>
        </p:nvSpPr>
        <p:spPr>
          <a:xfrm>
            <a:off x="6665013" y="3011465"/>
            <a:ext cx="1624272" cy="323165"/>
          </a:xfrm>
          <a:prstGeom prst="rect">
            <a:avLst/>
          </a:prstGeom>
          <a:noFill/>
        </p:spPr>
        <p:txBody>
          <a:bodyPr wrap="square" rtlCol="0">
            <a:spAutoFit/>
          </a:bodyPr>
          <a:lstStyle/>
          <a:p>
            <a:pPr algn="ctr"/>
            <a:r>
              <a:rPr lang="en-US" sz="1500" b="1" dirty="0">
                <a:latin typeface="Arial" panose="020B0604020202020204" pitchFamily="34" charset="0"/>
                <a:cs typeface="Arial" panose="020B0604020202020204" pitchFamily="34" charset="0"/>
              </a:rPr>
              <a:t>Inhalator</a:t>
            </a:r>
          </a:p>
        </p:txBody>
      </p:sp>
      <p:sp>
        <p:nvSpPr>
          <p:cNvPr id="16" name="TextBox 15">
            <a:extLst>
              <a:ext uri="{FF2B5EF4-FFF2-40B4-BE49-F238E27FC236}">
                <a16:creationId xmlns:a16="http://schemas.microsoft.com/office/drawing/2014/main" id="{5072EB0F-7F67-9049-BF9A-981AE086B391}"/>
              </a:ext>
            </a:extLst>
          </p:cNvPr>
          <p:cNvSpPr txBox="1"/>
          <p:nvPr/>
        </p:nvSpPr>
        <p:spPr>
          <a:xfrm>
            <a:off x="607889" y="5264010"/>
            <a:ext cx="1624272" cy="323165"/>
          </a:xfrm>
          <a:prstGeom prst="rect">
            <a:avLst/>
          </a:prstGeom>
          <a:noFill/>
        </p:spPr>
        <p:txBody>
          <a:bodyPr wrap="square" rtlCol="0">
            <a:spAutoFit/>
          </a:bodyPr>
          <a:lstStyle/>
          <a:p>
            <a:pPr algn="ctr"/>
            <a:r>
              <a:rPr lang="en-US" sz="1500" b="1" dirty="0">
                <a:latin typeface="Arial" panose="020B0604020202020204" pitchFamily="34" charset="0"/>
                <a:cs typeface="Arial" panose="020B0604020202020204" pitchFamily="34" charset="0"/>
              </a:rPr>
              <a:t>Nasal spray</a:t>
            </a:r>
          </a:p>
        </p:txBody>
      </p:sp>
      <p:sp>
        <p:nvSpPr>
          <p:cNvPr id="17" name="TextBox 16">
            <a:extLst>
              <a:ext uri="{FF2B5EF4-FFF2-40B4-BE49-F238E27FC236}">
                <a16:creationId xmlns:a16="http://schemas.microsoft.com/office/drawing/2014/main" id="{0F2475DD-E650-D346-9EC3-51E50B80B056}"/>
              </a:ext>
            </a:extLst>
          </p:cNvPr>
          <p:cNvSpPr txBox="1"/>
          <p:nvPr/>
        </p:nvSpPr>
        <p:spPr>
          <a:xfrm>
            <a:off x="2626930" y="5264010"/>
            <a:ext cx="1624272" cy="323165"/>
          </a:xfrm>
          <a:prstGeom prst="rect">
            <a:avLst/>
          </a:prstGeom>
          <a:noFill/>
        </p:spPr>
        <p:txBody>
          <a:bodyPr wrap="square" rtlCol="0">
            <a:spAutoFit/>
          </a:bodyPr>
          <a:lstStyle/>
          <a:p>
            <a:pPr algn="ctr"/>
            <a:r>
              <a:rPr lang="en-US" sz="1500" b="1" dirty="0">
                <a:latin typeface="Arial" panose="020B0604020202020204" pitchFamily="34" charset="0"/>
                <a:cs typeface="Arial" panose="020B0604020202020204" pitchFamily="34" charset="0"/>
              </a:rPr>
              <a:t>Mouth spray</a:t>
            </a:r>
          </a:p>
        </p:txBody>
      </p:sp>
      <p:sp>
        <p:nvSpPr>
          <p:cNvPr id="18" name="TextBox 17">
            <a:extLst>
              <a:ext uri="{FF2B5EF4-FFF2-40B4-BE49-F238E27FC236}">
                <a16:creationId xmlns:a16="http://schemas.microsoft.com/office/drawing/2014/main" id="{9BAF39DC-F3A0-0045-8DB2-D828B9525F27}"/>
              </a:ext>
            </a:extLst>
          </p:cNvPr>
          <p:cNvSpPr txBox="1"/>
          <p:nvPr/>
        </p:nvSpPr>
        <p:spPr>
          <a:xfrm>
            <a:off x="6665013" y="5264010"/>
            <a:ext cx="1624272" cy="323165"/>
          </a:xfrm>
          <a:prstGeom prst="rect">
            <a:avLst/>
          </a:prstGeom>
          <a:noFill/>
        </p:spPr>
        <p:txBody>
          <a:bodyPr wrap="square" rtlCol="0">
            <a:spAutoFit/>
          </a:bodyPr>
          <a:lstStyle/>
          <a:p>
            <a:pPr algn="ctr"/>
            <a:r>
              <a:rPr lang="en-US" sz="1500" b="1" dirty="0">
                <a:latin typeface="Arial" panose="020B0604020202020204" pitchFamily="34" charset="0"/>
                <a:cs typeface="Arial" panose="020B0604020202020204" pitchFamily="34" charset="0"/>
              </a:rPr>
              <a:t>Microtab</a:t>
            </a:r>
          </a:p>
        </p:txBody>
      </p:sp>
      <p:sp>
        <p:nvSpPr>
          <p:cNvPr id="19" name="TextBox 18">
            <a:extLst>
              <a:ext uri="{FF2B5EF4-FFF2-40B4-BE49-F238E27FC236}">
                <a16:creationId xmlns:a16="http://schemas.microsoft.com/office/drawing/2014/main" id="{F9D35C25-AB37-1F4B-A8C2-0F7D0BE157BD}"/>
              </a:ext>
            </a:extLst>
          </p:cNvPr>
          <p:cNvSpPr txBox="1"/>
          <p:nvPr/>
        </p:nvSpPr>
        <p:spPr>
          <a:xfrm>
            <a:off x="4645971" y="5264010"/>
            <a:ext cx="1624272" cy="553998"/>
          </a:xfrm>
          <a:prstGeom prst="rect">
            <a:avLst/>
          </a:prstGeom>
          <a:noFill/>
        </p:spPr>
        <p:txBody>
          <a:bodyPr wrap="square" rtlCol="0">
            <a:spAutoFit/>
          </a:bodyPr>
          <a:lstStyle/>
          <a:p>
            <a:pPr algn="ctr"/>
            <a:r>
              <a:rPr lang="en-US" sz="1500" b="1" dirty="0">
                <a:latin typeface="Arial" panose="020B0604020202020204" pitchFamily="34" charset="0"/>
                <a:cs typeface="Arial" panose="020B0604020202020204" pitchFamily="34" charset="0"/>
              </a:rPr>
              <a:t>Lozenges &amp; </a:t>
            </a:r>
            <a:br>
              <a:rPr lang="en-US" sz="1500" b="1" dirty="0">
                <a:latin typeface="Arial" panose="020B0604020202020204" pitchFamily="34" charset="0"/>
                <a:cs typeface="Arial" panose="020B0604020202020204" pitchFamily="34" charset="0"/>
              </a:rPr>
            </a:br>
            <a:r>
              <a:rPr lang="en-US" sz="1500" b="1" dirty="0">
                <a:latin typeface="Arial" panose="020B0604020202020204" pitchFamily="34" charset="0"/>
                <a:cs typeface="Arial" panose="020B0604020202020204" pitchFamily="34" charset="0"/>
              </a:rPr>
              <a:t>mini lozenges</a:t>
            </a:r>
          </a:p>
        </p:txBody>
      </p:sp>
      <p:sp>
        <p:nvSpPr>
          <p:cNvPr id="4" name="Footer Placeholder 4">
            <a:extLst>
              <a:ext uri="{FF2B5EF4-FFF2-40B4-BE49-F238E27FC236}">
                <a16:creationId xmlns:a16="http://schemas.microsoft.com/office/drawing/2014/main" id="{13DAB655-B444-AD21-53CE-526EDCA8927E}"/>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201552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F04EA-D882-D14F-8331-65B021A586A7}"/>
              </a:ext>
            </a:extLst>
          </p:cNvPr>
          <p:cNvSpPr>
            <a:spLocks noGrp="1"/>
          </p:cNvSpPr>
          <p:nvPr>
            <p:ph type="title"/>
          </p:nvPr>
        </p:nvSpPr>
        <p:spPr/>
        <p:txBody>
          <a:bodyPr/>
          <a:lstStyle/>
          <a:p>
            <a:r>
              <a:rPr lang="en-US" dirty="0"/>
              <a:t>NRT: action and effectiveness</a:t>
            </a:r>
          </a:p>
        </p:txBody>
      </p:sp>
      <p:sp>
        <p:nvSpPr>
          <p:cNvPr id="6" name="Text Placeholder 3">
            <a:extLst>
              <a:ext uri="{FF2B5EF4-FFF2-40B4-BE49-F238E27FC236}">
                <a16:creationId xmlns:a16="http://schemas.microsoft.com/office/drawing/2014/main" id="{E0CE6AEE-61AF-6543-B37D-D94C6E73F809}"/>
              </a:ext>
            </a:extLst>
          </p:cNvPr>
          <p:cNvSpPr txBox="1">
            <a:spLocks/>
          </p:cNvSpPr>
          <p:nvPr/>
        </p:nvSpPr>
        <p:spPr bwMode="auto">
          <a:xfrm>
            <a:off x="571500" y="5557029"/>
            <a:ext cx="7966604"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00"/>
              </a:lnSpc>
              <a:buNone/>
            </a:pPr>
            <a:r>
              <a:rPr lang="en-US" sz="1100" dirty="0">
                <a:latin typeface="Arial" panose="020B0604020202020204" pitchFamily="34" charset="0"/>
                <a:cs typeface="Arial" panose="020B0604020202020204" pitchFamily="34" charset="0"/>
              </a:rPr>
              <a:t>Source:  Hughes 2002 &amp; Royal College of Physicians, </a:t>
            </a:r>
            <a:r>
              <a:rPr lang="en-US" sz="1100" i="1" dirty="0">
                <a:latin typeface="Arial" panose="020B0604020202020204" pitchFamily="34" charset="0"/>
                <a:cs typeface="Arial" panose="020B0604020202020204" pitchFamily="34" charset="0"/>
              </a:rPr>
              <a:t>Nicotine Addiction in Britain</a:t>
            </a:r>
            <a:r>
              <a:rPr lang="en-US" sz="1100" dirty="0">
                <a:latin typeface="Arial" panose="020B0604020202020204" pitchFamily="34" charset="0"/>
                <a:cs typeface="Arial" panose="020B0604020202020204" pitchFamily="34" charset="0"/>
              </a:rPr>
              <a:t>.</a:t>
            </a:r>
            <a:br>
              <a:rPr lang="en-US" sz="1100" dirty="0">
                <a:latin typeface="Arial" panose="020B0604020202020204" pitchFamily="34" charset="0"/>
                <a:cs typeface="Arial" panose="020B0604020202020204" pitchFamily="34" charset="0"/>
              </a:rPr>
            </a:br>
            <a:r>
              <a:rPr lang="en-US" sz="1100" dirty="0">
                <a:latin typeface="Arial" panose="020B0604020202020204" pitchFamily="34" charset="0"/>
                <a:cs typeface="Arial" panose="020B0604020202020204" pitchFamily="34" charset="0"/>
              </a:rPr>
              <a:t>A report of the Tobacco Advisory Group of the Royal College of Physicians. London, RCP, 2000</a:t>
            </a:r>
          </a:p>
        </p:txBody>
      </p:sp>
      <p:pic>
        <p:nvPicPr>
          <p:cNvPr id="5" name="graph 0">
            <a:extLst>
              <a:ext uri="{FF2B5EF4-FFF2-40B4-BE49-F238E27FC236}">
                <a16:creationId xmlns:a16="http://schemas.microsoft.com/office/drawing/2014/main" id="{06F2AF4A-D541-68BD-4FE8-68B875335B26}"/>
              </a:ext>
            </a:extLst>
          </p:cNvPr>
          <p:cNvPicPr>
            <a:picLocks noChangeAspect="1"/>
          </p:cNvPicPr>
          <p:nvPr/>
        </p:nvPicPr>
        <p:blipFill>
          <a:blip r:embed="rId3"/>
          <a:srcRect/>
          <a:stretch/>
        </p:blipFill>
        <p:spPr>
          <a:xfrm>
            <a:off x="1555698" y="1844326"/>
            <a:ext cx="6032603" cy="3447202"/>
          </a:xfrm>
          <a:prstGeom prst="rect">
            <a:avLst/>
          </a:prstGeom>
        </p:spPr>
      </p:pic>
      <p:pic>
        <p:nvPicPr>
          <p:cNvPr id="7" name="graph 1">
            <a:extLst>
              <a:ext uri="{FF2B5EF4-FFF2-40B4-BE49-F238E27FC236}">
                <a16:creationId xmlns:a16="http://schemas.microsoft.com/office/drawing/2014/main" id="{8E5246C4-4313-0168-CD94-25B0D2C32CA3}"/>
              </a:ext>
            </a:extLst>
          </p:cNvPr>
          <p:cNvPicPr>
            <a:picLocks noChangeAspect="1"/>
          </p:cNvPicPr>
          <p:nvPr/>
        </p:nvPicPr>
        <p:blipFill>
          <a:blip r:embed="rId4"/>
          <a:srcRect/>
          <a:stretch/>
        </p:blipFill>
        <p:spPr>
          <a:xfrm>
            <a:off x="1555698" y="1844326"/>
            <a:ext cx="6032603" cy="3447201"/>
          </a:xfrm>
          <a:prstGeom prst="rect">
            <a:avLst/>
          </a:prstGeom>
        </p:spPr>
      </p:pic>
      <p:pic>
        <p:nvPicPr>
          <p:cNvPr id="9" name="graph 2">
            <a:extLst>
              <a:ext uri="{FF2B5EF4-FFF2-40B4-BE49-F238E27FC236}">
                <a16:creationId xmlns:a16="http://schemas.microsoft.com/office/drawing/2014/main" id="{8653A11C-EC02-1707-9A9D-CCAB6F1F5673}"/>
              </a:ext>
            </a:extLst>
          </p:cNvPr>
          <p:cNvPicPr>
            <a:picLocks noChangeAspect="1"/>
          </p:cNvPicPr>
          <p:nvPr/>
        </p:nvPicPr>
        <p:blipFill>
          <a:blip r:embed="rId5"/>
          <a:srcRect/>
          <a:stretch/>
        </p:blipFill>
        <p:spPr>
          <a:xfrm>
            <a:off x="1555698" y="1844326"/>
            <a:ext cx="6032601" cy="3447201"/>
          </a:xfrm>
          <a:prstGeom prst="rect">
            <a:avLst/>
          </a:prstGeom>
        </p:spPr>
      </p:pic>
      <p:pic>
        <p:nvPicPr>
          <p:cNvPr id="10" name="graph 3">
            <a:extLst>
              <a:ext uri="{FF2B5EF4-FFF2-40B4-BE49-F238E27FC236}">
                <a16:creationId xmlns:a16="http://schemas.microsoft.com/office/drawing/2014/main" id="{0C4EB580-0ED8-5EA6-4033-122BAB704B9A}"/>
              </a:ext>
            </a:extLst>
          </p:cNvPr>
          <p:cNvPicPr>
            <a:picLocks noChangeAspect="1"/>
          </p:cNvPicPr>
          <p:nvPr/>
        </p:nvPicPr>
        <p:blipFill>
          <a:blip r:embed="rId6"/>
          <a:srcRect/>
          <a:stretch/>
        </p:blipFill>
        <p:spPr>
          <a:xfrm>
            <a:off x="1555698" y="1844326"/>
            <a:ext cx="6032601" cy="3447200"/>
          </a:xfrm>
          <a:prstGeom prst="rect">
            <a:avLst/>
          </a:prstGeom>
        </p:spPr>
      </p:pic>
      <p:pic>
        <p:nvPicPr>
          <p:cNvPr id="11" name="graph 4">
            <a:extLst>
              <a:ext uri="{FF2B5EF4-FFF2-40B4-BE49-F238E27FC236}">
                <a16:creationId xmlns:a16="http://schemas.microsoft.com/office/drawing/2014/main" id="{C694EDA0-1894-F4C0-3730-52768E5E9853}"/>
              </a:ext>
            </a:extLst>
          </p:cNvPr>
          <p:cNvPicPr>
            <a:picLocks noChangeAspect="1"/>
          </p:cNvPicPr>
          <p:nvPr/>
        </p:nvPicPr>
        <p:blipFill>
          <a:blip r:embed="rId7"/>
          <a:srcRect/>
          <a:stretch/>
        </p:blipFill>
        <p:spPr>
          <a:xfrm>
            <a:off x="1555698" y="1844326"/>
            <a:ext cx="6032600" cy="3447200"/>
          </a:xfrm>
          <a:prstGeom prst="rect">
            <a:avLst/>
          </a:prstGeom>
        </p:spPr>
      </p:pic>
      <p:sp>
        <p:nvSpPr>
          <p:cNvPr id="8" name="TextBox 7">
            <a:extLst>
              <a:ext uri="{FF2B5EF4-FFF2-40B4-BE49-F238E27FC236}">
                <a16:creationId xmlns:a16="http://schemas.microsoft.com/office/drawing/2014/main" id="{E457EE17-F8CF-E339-A86A-81E3C2A1EDD4}"/>
              </a:ext>
            </a:extLst>
          </p:cNvPr>
          <p:cNvSpPr txBox="1"/>
          <p:nvPr/>
        </p:nvSpPr>
        <p:spPr>
          <a:xfrm>
            <a:off x="4922729" y="1652861"/>
            <a:ext cx="3753448" cy="1049865"/>
          </a:xfrm>
          <a:prstGeom prst="rect">
            <a:avLst/>
          </a:prstGeom>
          <a:noFill/>
        </p:spPr>
        <p:txBody>
          <a:bodyPr wrap="square" lIns="91440" tIns="45720" rIns="91440" bIns="45720" rtlCol="0" anchor="ctr">
            <a:noAutofit/>
          </a:bodyPr>
          <a:lstStyle/>
          <a:p>
            <a:pPr>
              <a:lnSpc>
                <a:spcPts val="1800"/>
              </a:lnSpc>
            </a:pPr>
            <a:r>
              <a:rPr lang="en-US" sz="1600" b="1" dirty="0">
                <a:solidFill>
                  <a:schemeClr val="accent1"/>
                </a:solidFill>
                <a:latin typeface="Arial"/>
                <a:cs typeface="Arial"/>
              </a:rPr>
              <a:t>Single NRT products deliver roughly half the nicotine someone would get from their cigarettes</a:t>
            </a:r>
          </a:p>
        </p:txBody>
      </p:sp>
      <p:sp>
        <p:nvSpPr>
          <p:cNvPr id="4" name="Footer Placeholder 4">
            <a:extLst>
              <a:ext uri="{FF2B5EF4-FFF2-40B4-BE49-F238E27FC236}">
                <a16:creationId xmlns:a16="http://schemas.microsoft.com/office/drawing/2014/main" id="{7709F50B-E216-F2A5-1FD7-1E033F85FCCA}"/>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363101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par>
                          <p:cTn id="23" fill="hold">
                            <p:stCondLst>
                              <p:cond delay="500"/>
                            </p:stCondLst>
                            <p:childTnLst>
                              <p:par>
                                <p:cTn id="24" presetID="10" presetClass="entr" presetSubtype="0" fill="hold" grpId="0" nodeType="afterEffect">
                                  <p:stCondLst>
                                    <p:cond delay="50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C8270-F8DE-0C4A-8E34-AB9ECE0779F9}"/>
              </a:ext>
            </a:extLst>
          </p:cNvPr>
          <p:cNvSpPr>
            <a:spLocks noGrp="1"/>
          </p:cNvSpPr>
          <p:nvPr>
            <p:ph type="title"/>
          </p:nvPr>
        </p:nvSpPr>
        <p:spPr/>
        <p:txBody>
          <a:bodyPr/>
          <a:lstStyle/>
          <a:p>
            <a:r>
              <a:rPr lang="en-US" dirty="0"/>
              <a:t>NRT combination therapy</a:t>
            </a:r>
          </a:p>
        </p:txBody>
      </p:sp>
      <p:sp>
        <p:nvSpPr>
          <p:cNvPr id="6" name="Text Placeholder 3">
            <a:extLst>
              <a:ext uri="{FF2B5EF4-FFF2-40B4-BE49-F238E27FC236}">
                <a16:creationId xmlns:a16="http://schemas.microsoft.com/office/drawing/2014/main" id="{65A46C67-32B6-104A-8ACF-21210C817E95}"/>
              </a:ext>
            </a:extLst>
          </p:cNvPr>
          <p:cNvSpPr txBox="1">
            <a:spLocks/>
          </p:cNvSpPr>
          <p:nvPr/>
        </p:nvSpPr>
        <p:spPr bwMode="auto">
          <a:xfrm>
            <a:off x="588698" y="5373216"/>
            <a:ext cx="7966604" cy="7951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buNone/>
            </a:pPr>
            <a:r>
              <a:rPr lang="en-US" sz="1100" dirty="0">
                <a:latin typeface="Arial" panose="020B0604020202020204" pitchFamily="34" charset="0"/>
                <a:cs typeface="Arial" panose="020B0604020202020204" pitchFamily="34" charset="0"/>
              </a:rPr>
              <a:t>Cahill K, et al. Pharmacological interventions for smoking cessation: an overview and network meta‐analysis. </a:t>
            </a:r>
            <a:br>
              <a:rPr lang="en-US" sz="1100" dirty="0">
                <a:latin typeface="Arial" panose="020B0604020202020204" pitchFamily="34" charset="0"/>
                <a:cs typeface="Arial" panose="020B0604020202020204" pitchFamily="34" charset="0"/>
              </a:rPr>
            </a:br>
            <a:r>
              <a:rPr lang="en-US" sz="1100" dirty="0">
                <a:latin typeface="Arial" panose="020B0604020202020204" pitchFamily="34" charset="0"/>
                <a:cs typeface="Arial" panose="020B0604020202020204" pitchFamily="34" charset="0"/>
              </a:rPr>
              <a:t>Cochrane Database of Systematic Reviews 2013. Lindson N, et al. Different doses, duration, and modes of delivery </a:t>
            </a:r>
            <a:br>
              <a:rPr lang="en-US" sz="1100" dirty="0">
                <a:latin typeface="Arial" panose="020B0604020202020204" pitchFamily="34" charset="0"/>
                <a:cs typeface="Arial" panose="020B0604020202020204" pitchFamily="34" charset="0"/>
              </a:rPr>
            </a:br>
            <a:r>
              <a:rPr lang="en-US" sz="1100" dirty="0">
                <a:latin typeface="Arial" panose="020B0604020202020204" pitchFamily="34" charset="0"/>
                <a:cs typeface="Arial" panose="020B0604020202020204" pitchFamily="34" charset="0"/>
              </a:rPr>
              <a:t>of nicotine replacement therapy for smoking cessation. Cochrane Database Syst Rev. 2019</a:t>
            </a:r>
          </a:p>
        </p:txBody>
      </p:sp>
      <p:sp>
        <p:nvSpPr>
          <p:cNvPr id="7" name="TextBox 6">
            <a:extLst>
              <a:ext uri="{FF2B5EF4-FFF2-40B4-BE49-F238E27FC236}">
                <a16:creationId xmlns:a16="http://schemas.microsoft.com/office/drawing/2014/main" id="{3E702AD6-FF24-4049-90EE-E6EDFC14F9D7}"/>
              </a:ext>
            </a:extLst>
          </p:cNvPr>
          <p:cNvSpPr txBox="1"/>
          <p:nvPr/>
        </p:nvSpPr>
        <p:spPr>
          <a:xfrm>
            <a:off x="1078537" y="1702487"/>
            <a:ext cx="2169731" cy="369332"/>
          </a:xfrm>
          <a:prstGeom prst="rect">
            <a:avLst/>
          </a:prstGeom>
          <a:noFill/>
        </p:spPr>
        <p:txBody>
          <a:bodyPr wrap="square" rtlCol="0">
            <a:spAutoFit/>
          </a:bodyPr>
          <a:lstStyle/>
          <a:p>
            <a:pPr algn="ctr"/>
            <a:r>
              <a:rPr lang="en-US" b="1" dirty="0">
                <a:latin typeface="Arial" panose="020B0604020202020204" pitchFamily="34" charset="0"/>
                <a:cs typeface="Arial" panose="020B0604020202020204" pitchFamily="34" charset="0"/>
              </a:rPr>
              <a:t>NRT patch</a:t>
            </a:r>
          </a:p>
        </p:txBody>
      </p:sp>
      <p:sp>
        <p:nvSpPr>
          <p:cNvPr id="8" name="TextBox 7">
            <a:extLst>
              <a:ext uri="{FF2B5EF4-FFF2-40B4-BE49-F238E27FC236}">
                <a16:creationId xmlns:a16="http://schemas.microsoft.com/office/drawing/2014/main" id="{9A9F330A-912E-6849-9AC8-D125F455EBA7}"/>
              </a:ext>
            </a:extLst>
          </p:cNvPr>
          <p:cNvSpPr txBox="1"/>
          <p:nvPr/>
        </p:nvSpPr>
        <p:spPr>
          <a:xfrm>
            <a:off x="4430364" y="1702487"/>
            <a:ext cx="3887788" cy="369332"/>
          </a:xfrm>
          <a:prstGeom prst="rect">
            <a:avLst/>
          </a:prstGeom>
          <a:noFill/>
        </p:spPr>
        <p:txBody>
          <a:bodyPr wrap="square" rtlCol="0">
            <a:spAutoFit/>
          </a:bodyPr>
          <a:lstStyle/>
          <a:p>
            <a:pPr algn="ctr"/>
            <a:r>
              <a:rPr lang="en-US" b="1" dirty="0">
                <a:latin typeface="Arial" panose="020B0604020202020204" pitchFamily="34" charset="0"/>
                <a:cs typeface="Arial" panose="020B0604020202020204" pitchFamily="34" charset="0"/>
              </a:rPr>
              <a:t>Faster-acting NRT</a:t>
            </a:r>
          </a:p>
        </p:txBody>
      </p:sp>
      <p:pic>
        <p:nvPicPr>
          <p:cNvPr id="9" name="Picture 8">
            <a:extLst>
              <a:ext uri="{FF2B5EF4-FFF2-40B4-BE49-F238E27FC236}">
                <a16:creationId xmlns:a16="http://schemas.microsoft.com/office/drawing/2014/main" id="{96C9E5FA-5ADC-524F-8CEF-FA9504345438}"/>
              </a:ext>
            </a:extLst>
          </p:cNvPr>
          <p:cNvPicPr>
            <a:picLocks noChangeAspect="1"/>
          </p:cNvPicPr>
          <p:nvPr/>
        </p:nvPicPr>
        <p:blipFill>
          <a:blip r:embed="rId3"/>
          <a:stretch>
            <a:fillRect/>
          </a:stretch>
        </p:blipFill>
        <p:spPr>
          <a:xfrm>
            <a:off x="1119085" y="2209840"/>
            <a:ext cx="2088635" cy="1304257"/>
          </a:xfrm>
          <a:prstGeom prst="rect">
            <a:avLst/>
          </a:prstGeom>
        </p:spPr>
      </p:pic>
      <p:pic>
        <p:nvPicPr>
          <p:cNvPr id="10" name="Picture 9">
            <a:extLst>
              <a:ext uri="{FF2B5EF4-FFF2-40B4-BE49-F238E27FC236}">
                <a16:creationId xmlns:a16="http://schemas.microsoft.com/office/drawing/2014/main" id="{9877ED11-F40E-0844-AFF0-20F3B424A488}"/>
              </a:ext>
            </a:extLst>
          </p:cNvPr>
          <p:cNvPicPr>
            <a:picLocks noChangeAspect="1"/>
          </p:cNvPicPr>
          <p:nvPr/>
        </p:nvPicPr>
        <p:blipFill>
          <a:blip r:embed="rId4"/>
          <a:srcRect/>
          <a:stretch/>
        </p:blipFill>
        <p:spPr>
          <a:xfrm>
            <a:off x="4551134" y="2246125"/>
            <a:ext cx="2020940" cy="1251678"/>
          </a:xfrm>
          <a:prstGeom prst="rect">
            <a:avLst/>
          </a:prstGeom>
        </p:spPr>
      </p:pic>
      <p:pic>
        <p:nvPicPr>
          <p:cNvPr id="11" name="Picture 10">
            <a:extLst>
              <a:ext uri="{FF2B5EF4-FFF2-40B4-BE49-F238E27FC236}">
                <a16:creationId xmlns:a16="http://schemas.microsoft.com/office/drawing/2014/main" id="{E7A81044-1138-254E-A2D5-5317C4CA8857}"/>
              </a:ext>
            </a:extLst>
          </p:cNvPr>
          <p:cNvPicPr>
            <a:picLocks noChangeAspect="1"/>
          </p:cNvPicPr>
          <p:nvPr/>
        </p:nvPicPr>
        <p:blipFill>
          <a:blip r:embed="rId5"/>
          <a:srcRect/>
          <a:stretch/>
        </p:blipFill>
        <p:spPr>
          <a:xfrm>
            <a:off x="6593165" y="2254950"/>
            <a:ext cx="1894770" cy="1160546"/>
          </a:xfrm>
          <a:prstGeom prst="rect">
            <a:avLst/>
          </a:prstGeom>
        </p:spPr>
      </p:pic>
      <p:sp>
        <p:nvSpPr>
          <p:cNvPr id="12" name="TextBox 11">
            <a:extLst>
              <a:ext uri="{FF2B5EF4-FFF2-40B4-BE49-F238E27FC236}">
                <a16:creationId xmlns:a16="http://schemas.microsoft.com/office/drawing/2014/main" id="{367AF97D-15AD-B045-A897-A9BB002C09CD}"/>
              </a:ext>
            </a:extLst>
          </p:cNvPr>
          <p:cNvSpPr txBox="1"/>
          <p:nvPr/>
        </p:nvSpPr>
        <p:spPr>
          <a:xfrm>
            <a:off x="404285" y="3745148"/>
            <a:ext cx="3518235" cy="1200588"/>
          </a:xfrm>
          <a:prstGeom prst="rect">
            <a:avLst/>
          </a:prstGeom>
          <a:noFill/>
        </p:spPr>
        <p:txBody>
          <a:bodyPr wrap="square" rtlCol="0">
            <a:noAutofit/>
          </a:bodyPr>
          <a:lstStyle/>
          <a:p>
            <a:pPr algn="ctr">
              <a:lnSpc>
                <a:spcPts val="2100"/>
              </a:lnSpc>
            </a:pPr>
            <a:r>
              <a:rPr lang="en-US" sz="1500" dirty="0">
                <a:latin typeface="Arial" panose="020B0604020202020204" pitchFamily="34" charset="0"/>
                <a:cs typeface="Arial" panose="020B0604020202020204" pitchFamily="34" charset="0"/>
              </a:rPr>
              <a:t>Provides steady dose of nicotine throughout the day to help with withdrawal symptoms and </a:t>
            </a:r>
            <a:br>
              <a:rPr lang="en-US" sz="1500"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‘background’ urges to smoke</a:t>
            </a:r>
          </a:p>
        </p:txBody>
      </p:sp>
      <p:sp>
        <p:nvSpPr>
          <p:cNvPr id="13" name="TextBox 12">
            <a:extLst>
              <a:ext uri="{FF2B5EF4-FFF2-40B4-BE49-F238E27FC236}">
                <a16:creationId xmlns:a16="http://schemas.microsoft.com/office/drawing/2014/main" id="{2F437147-F812-294A-B79D-0ACF79083511}"/>
              </a:ext>
            </a:extLst>
          </p:cNvPr>
          <p:cNvSpPr txBox="1"/>
          <p:nvPr/>
        </p:nvSpPr>
        <p:spPr>
          <a:xfrm>
            <a:off x="4720921" y="3745148"/>
            <a:ext cx="3518235" cy="1012580"/>
          </a:xfrm>
          <a:prstGeom prst="rect">
            <a:avLst/>
          </a:prstGeom>
          <a:noFill/>
        </p:spPr>
        <p:txBody>
          <a:bodyPr wrap="square" rtlCol="0">
            <a:noAutofit/>
          </a:bodyPr>
          <a:lstStyle/>
          <a:p>
            <a:pPr algn="ctr">
              <a:lnSpc>
                <a:spcPts val="2100"/>
              </a:lnSpc>
            </a:pPr>
            <a:r>
              <a:rPr lang="en-US" sz="1500" dirty="0">
                <a:latin typeface="Arial" panose="020B0604020202020204" pitchFamily="34" charset="0"/>
                <a:cs typeface="Arial" panose="020B0604020202020204" pitchFamily="34" charset="0"/>
              </a:rPr>
              <a:t>Provides relief from ‘breakthrough’ urges to smoke and other </a:t>
            </a:r>
            <a:br>
              <a:rPr lang="en-US" sz="1500"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withdrawal symptoms</a:t>
            </a:r>
          </a:p>
          <a:p>
            <a:pPr algn="ctr">
              <a:lnSpc>
                <a:spcPts val="2100"/>
              </a:lnSpc>
            </a:pPr>
            <a:endParaRPr lang="en-US" sz="1500" dirty="0">
              <a:latin typeface="Arial" panose="020B060402020202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360FED0B-07F0-904F-8766-7D89E032CA5D}"/>
              </a:ext>
            </a:extLst>
          </p:cNvPr>
          <p:cNvGrpSpPr/>
          <p:nvPr/>
        </p:nvGrpSpPr>
        <p:grpSpPr>
          <a:xfrm>
            <a:off x="3578589" y="2331606"/>
            <a:ext cx="606751" cy="769441"/>
            <a:chOff x="4142469" y="1950606"/>
            <a:chExt cx="606751" cy="769441"/>
          </a:xfrm>
        </p:grpSpPr>
        <p:sp>
          <p:nvSpPr>
            <p:cNvPr id="15" name="Oval 14">
              <a:extLst>
                <a:ext uri="{FF2B5EF4-FFF2-40B4-BE49-F238E27FC236}">
                  <a16:creationId xmlns:a16="http://schemas.microsoft.com/office/drawing/2014/main" id="{2D67F47A-6B3B-EE4B-AC17-C96FB5DB7814}"/>
                </a:ext>
              </a:extLst>
            </p:cNvPr>
            <p:cNvSpPr/>
            <p:nvPr/>
          </p:nvSpPr>
          <p:spPr bwMode="auto">
            <a:xfrm>
              <a:off x="4142469" y="2042445"/>
              <a:ext cx="606751" cy="606751"/>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4" name="TextBox 13">
              <a:extLst>
                <a:ext uri="{FF2B5EF4-FFF2-40B4-BE49-F238E27FC236}">
                  <a16:creationId xmlns:a16="http://schemas.microsoft.com/office/drawing/2014/main" id="{5473E47A-6862-1B4E-BBAA-08AFCFDCB6C9}"/>
                </a:ext>
              </a:extLst>
            </p:cNvPr>
            <p:cNvSpPr txBox="1"/>
            <p:nvPr/>
          </p:nvSpPr>
          <p:spPr>
            <a:xfrm>
              <a:off x="4226732" y="1950606"/>
              <a:ext cx="438224" cy="769441"/>
            </a:xfrm>
            <a:prstGeom prst="rect">
              <a:avLst/>
            </a:prstGeom>
            <a:noFill/>
          </p:spPr>
          <p:txBody>
            <a:bodyPr wrap="square" lIns="0" tIns="0" rIns="0" bIns="0" rtlCol="0">
              <a:spAutoFit/>
            </a:bodyPr>
            <a:lstStyle/>
            <a:p>
              <a:pPr algn="ctr"/>
              <a:r>
                <a:rPr lang="en-US" sz="5000" dirty="0">
                  <a:solidFill>
                    <a:schemeClr val="bg1"/>
                  </a:solidFill>
                  <a:latin typeface="Century Gothic" panose="020B0502020202020204" pitchFamily="34" charset="0"/>
                </a:rPr>
                <a:t>+</a:t>
              </a:r>
            </a:p>
          </p:txBody>
        </p:sp>
      </p:grpSp>
      <p:sp>
        <p:nvSpPr>
          <p:cNvPr id="4" name="Footer Placeholder 4">
            <a:extLst>
              <a:ext uri="{FF2B5EF4-FFF2-40B4-BE49-F238E27FC236}">
                <a16:creationId xmlns:a16="http://schemas.microsoft.com/office/drawing/2014/main" id="{9BD0B1C1-C84A-2B62-DE73-882FF9C9306E}"/>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446357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A336FC6-32BD-AF7B-A868-822C4A15BDD6}"/>
              </a:ext>
            </a:extLst>
          </p:cNvPr>
          <p:cNvSpPr>
            <a:spLocks noGrp="1"/>
          </p:cNvSpPr>
          <p:nvPr>
            <p:ph type="title"/>
          </p:nvPr>
        </p:nvSpPr>
        <p:spPr/>
        <p:txBody>
          <a:bodyPr/>
          <a:lstStyle/>
          <a:p>
            <a:r>
              <a:rPr lang="en-US" dirty="0"/>
              <a:t>Clinical groups: safety and guidance on NRT</a:t>
            </a:r>
          </a:p>
        </p:txBody>
      </p:sp>
      <p:sp>
        <p:nvSpPr>
          <p:cNvPr id="3" name="Text Placeholder 2">
            <a:extLst>
              <a:ext uri="{FF2B5EF4-FFF2-40B4-BE49-F238E27FC236}">
                <a16:creationId xmlns:a16="http://schemas.microsoft.com/office/drawing/2014/main" id="{3879E6C1-EDBC-F75E-365C-AC0D07FDCC1C}"/>
              </a:ext>
            </a:extLst>
          </p:cNvPr>
          <p:cNvSpPr>
            <a:spLocks noGrp="1"/>
          </p:cNvSpPr>
          <p:nvPr>
            <p:ph type="body" idx="12"/>
          </p:nvPr>
        </p:nvSpPr>
        <p:spPr>
          <a:xfrm>
            <a:off x="571226" y="1556657"/>
            <a:ext cx="7888288" cy="4191000"/>
          </a:xfrm>
        </p:spPr>
        <p:txBody>
          <a:bodyPr/>
          <a:lstStyle/>
          <a:p>
            <a:pPr marL="0" indent="0">
              <a:spcAft>
                <a:spcPts val="0"/>
              </a:spcAft>
              <a:buNone/>
            </a:pPr>
            <a:r>
              <a:rPr lang="en-CA" sz="1600" b="1" dirty="0">
                <a:solidFill>
                  <a:schemeClr val="accent1"/>
                </a:solidFill>
                <a:effectLst/>
                <a:latin typeface="Helvetica" pitchFamily="2" charset="0"/>
              </a:rPr>
              <a:t>Suicidal/</a:t>
            </a:r>
            <a:r>
              <a:rPr lang="en-CA" sz="1600" b="1" dirty="0">
                <a:solidFill>
                  <a:schemeClr val="accent1"/>
                </a:solidFill>
                <a:latin typeface="Helvetica" pitchFamily="2" charset="0"/>
              </a:rPr>
              <a:t>s</a:t>
            </a:r>
            <a:r>
              <a:rPr lang="en-CA" sz="1600" b="1" dirty="0">
                <a:solidFill>
                  <a:schemeClr val="accent1"/>
                </a:solidFill>
                <a:effectLst/>
                <a:latin typeface="Helvetica" pitchFamily="2" charset="0"/>
              </a:rPr>
              <a:t>elf-harm patients </a:t>
            </a:r>
          </a:p>
          <a:p>
            <a:pPr>
              <a:lnSpc>
                <a:spcPts val="2600"/>
              </a:lnSpc>
              <a:spcAft>
                <a:spcPts val="1800"/>
              </a:spcAft>
            </a:pPr>
            <a:r>
              <a:rPr lang="en-CA" sz="1600" dirty="0">
                <a:solidFill>
                  <a:srgbClr val="3F3F3F"/>
                </a:solidFill>
                <a:effectLst/>
                <a:latin typeface="Helvetica" pitchFamily="2" charset="0"/>
              </a:rPr>
              <a:t>NRT is safe to use, but some patients can misuse NRT products, such as swallowing mouth/nasal spray containers or using broken plastic inhalators to cause skin lacerations/bleeding. Appropriate risk assessment and supervised use of NRT products for high-risk patients is recommended</a:t>
            </a:r>
          </a:p>
          <a:p>
            <a:pPr marL="0" indent="0">
              <a:lnSpc>
                <a:spcPts val="2600"/>
              </a:lnSpc>
              <a:spcAft>
                <a:spcPts val="0"/>
              </a:spcAft>
              <a:buNone/>
            </a:pPr>
            <a:r>
              <a:rPr lang="en-US" sz="1600" b="1" dirty="0">
                <a:solidFill>
                  <a:schemeClr val="accent1"/>
                </a:solidFill>
              </a:rPr>
              <a:t>Body weight</a:t>
            </a:r>
          </a:p>
          <a:p>
            <a:pPr marL="285750" indent="-285750">
              <a:lnSpc>
                <a:spcPts val="2600"/>
              </a:lnSpc>
              <a:spcAft>
                <a:spcPts val="1800"/>
              </a:spcAft>
            </a:pPr>
            <a:r>
              <a:rPr lang="en-US" sz="1600" dirty="0"/>
              <a:t>Can affect efficacy and side effects experienced</a:t>
            </a:r>
          </a:p>
          <a:p>
            <a:pPr marL="0" indent="0">
              <a:lnSpc>
                <a:spcPts val="2600"/>
              </a:lnSpc>
              <a:spcAft>
                <a:spcPts val="0"/>
              </a:spcAft>
              <a:buNone/>
            </a:pPr>
            <a:r>
              <a:rPr lang="en-US" sz="1600" b="1" dirty="0">
                <a:solidFill>
                  <a:schemeClr val="accent1"/>
                </a:solidFill>
              </a:rPr>
              <a:t>Pregnant and breastfeeding women</a:t>
            </a:r>
            <a:r>
              <a:rPr lang="en-US" sz="1600" dirty="0"/>
              <a:t> </a:t>
            </a:r>
          </a:p>
          <a:p>
            <a:pPr marL="285750" indent="-285750">
              <a:lnSpc>
                <a:spcPts val="2600"/>
              </a:lnSpc>
              <a:spcAft>
                <a:spcPts val="200"/>
              </a:spcAft>
            </a:pPr>
            <a:r>
              <a:rPr lang="en-US" sz="1600" dirty="0"/>
              <a:t>Combination NRT recommended </a:t>
            </a:r>
          </a:p>
          <a:p>
            <a:pPr marL="285750" indent="-285750">
              <a:lnSpc>
                <a:spcPts val="2600"/>
              </a:lnSpc>
              <a:spcAft>
                <a:spcPts val="1200"/>
              </a:spcAft>
            </a:pPr>
            <a:r>
              <a:rPr lang="en-US" sz="1600" dirty="0"/>
              <a:t>16-hour patch (remove at night) plus faster-acting product</a:t>
            </a:r>
            <a:endParaRPr lang="en-US" sz="1600" b="1" dirty="0">
              <a:solidFill>
                <a:schemeClr val="accent1"/>
              </a:solidFill>
            </a:endParaRPr>
          </a:p>
        </p:txBody>
      </p:sp>
      <p:sp>
        <p:nvSpPr>
          <p:cNvPr id="4" name="Footer Placeholder 4">
            <a:extLst>
              <a:ext uri="{FF2B5EF4-FFF2-40B4-BE49-F238E27FC236}">
                <a16:creationId xmlns:a16="http://schemas.microsoft.com/office/drawing/2014/main" id="{49BA77A6-30A1-BFF6-BEE4-16000B78880E}"/>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989535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A19E287-332B-B432-C540-1FBEA7C91B8E}"/>
              </a:ext>
            </a:extLst>
          </p:cNvPr>
          <p:cNvSpPr>
            <a:spLocks noGrp="1"/>
          </p:cNvSpPr>
          <p:nvPr>
            <p:ph type="body" sz="quarter" idx="10"/>
          </p:nvPr>
        </p:nvSpPr>
        <p:spPr/>
        <p:txBody>
          <a:bodyPr/>
          <a:lstStyle/>
          <a:p>
            <a:r>
              <a:rPr lang="en-US" b="1" dirty="0">
                <a:solidFill>
                  <a:schemeClr val="bg2"/>
                </a:solidFill>
              </a:rPr>
              <a:t>Engaging patients in treatment </a:t>
            </a:r>
          </a:p>
          <a:p>
            <a:r>
              <a:rPr lang="en-US" b="0" dirty="0">
                <a:solidFill>
                  <a:schemeClr val="bg2"/>
                </a:solidFill>
              </a:rPr>
              <a:t>Specialist assessment and treatment plan</a:t>
            </a:r>
          </a:p>
          <a:p>
            <a:endParaRPr lang="en-GB" dirty="0"/>
          </a:p>
        </p:txBody>
      </p:sp>
    </p:spTree>
    <p:extLst>
      <p:ext uri="{BB962C8B-B14F-4D97-AF65-F5344CB8AC3E}">
        <p14:creationId xmlns:p14="http://schemas.microsoft.com/office/powerpoint/2010/main" val="35993286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F9550CD-49E7-41A7-D01D-72BB8E7B67F4}"/>
              </a:ext>
            </a:extLst>
          </p:cNvPr>
          <p:cNvSpPr/>
          <p:nvPr/>
        </p:nvSpPr>
        <p:spPr bwMode="auto">
          <a:xfrm>
            <a:off x="0" y="2013358"/>
            <a:ext cx="9144000" cy="4012951"/>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TextBox 1">
            <a:extLst>
              <a:ext uri="{FF2B5EF4-FFF2-40B4-BE49-F238E27FC236}">
                <a16:creationId xmlns:a16="http://schemas.microsoft.com/office/drawing/2014/main" id="{BAC9225D-04E1-B763-9FEF-D213CE428260}"/>
              </a:ext>
            </a:extLst>
          </p:cNvPr>
          <p:cNvSpPr txBox="1"/>
          <p:nvPr/>
        </p:nvSpPr>
        <p:spPr bwMode="auto">
          <a:xfrm>
            <a:off x="773158" y="525664"/>
            <a:ext cx="7597685" cy="981170"/>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3000" b="1" dirty="0">
                <a:solidFill>
                  <a:schemeClr val="bg1"/>
                </a:solidFill>
                <a:effectLst>
                  <a:outerShdw blurRad="254000" dist="63500" dir="5400000" algn="ctr" rotWithShape="0">
                    <a:srgbClr val="000000">
                      <a:alpha val="25000"/>
                    </a:srgbClr>
                  </a:outerShdw>
                </a:effectLst>
                <a:latin typeface="+mn-lt"/>
                <a:cs typeface="Segoe UI"/>
              </a:rPr>
              <a:t>NRT products</a:t>
            </a:r>
          </a:p>
        </p:txBody>
      </p:sp>
      <p:pic>
        <p:nvPicPr>
          <p:cNvPr id="3" name="Picture 2" descr="A close-up of various medicines&#10;&#10;Description automatically generated">
            <a:extLst>
              <a:ext uri="{FF2B5EF4-FFF2-40B4-BE49-F238E27FC236}">
                <a16:creationId xmlns:a16="http://schemas.microsoft.com/office/drawing/2014/main" id="{B3F9EC95-1BBA-04AE-89E4-0E9716889F05}"/>
              </a:ext>
            </a:extLst>
          </p:cNvPr>
          <p:cNvPicPr>
            <a:picLocks noChangeAspect="1"/>
          </p:cNvPicPr>
          <p:nvPr/>
        </p:nvPicPr>
        <p:blipFill>
          <a:blip r:embed="rId3"/>
          <a:stretch>
            <a:fillRect/>
          </a:stretch>
        </p:blipFill>
        <p:spPr>
          <a:xfrm>
            <a:off x="807820" y="2080469"/>
            <a:ext cx="7494805" cy="3761282"/>
          </a:xfrm>
          <a:prstGeom prst="rect">
            <a:avLst/>
          </a:prstGeom>
        </p:spPr>
      </p:pic>
    </p:spTree>
    <p:extLst>
      <p:ext uri="{BB962C8B-B14F-4D97-AF65-F5344CB8AC3E}">
        <p14:creationId xmlns:p14="http://schemas.microsoft.com/office/powerpoint/2010/main" val="369506317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70E64-9B6D-4092-F750-55CAB75C4A60}"/>
            </a:ext>
          </a:extLst>
        </p:cNvPr>
        <p:cNvGrpSpPr/>
        <p:nvPr/>
      </p:nvGrpSpPr>
      <p:grpSpPr>
        <a:xfrm>
          <a:off x="0" y="0"/>
          <a:ext cx="0" cy="0"/>
          <a:chOff x="0" y="0"/>
          <a:chExt cx="0" cy="0"/>
        </a:xfrm>
      </p:grpSpPr>
      <p:pic>
        <p:nvPicPr>
          <p:cNvPr id="11" name="Content Placeholder 6">
            <a:extLst>
              <a:ext uri="{FF2B5EF4-FFF2-40B4-BE49-F238E27FC236}">
                <a16:creationId xmlns:a16="http://schemas.microsoft.com/office/drawing/2014/main" id="{72C6DA20-27E9-A955-4CF9-985D3FDAB8CE}"/>
              </a:ext>
            </a:extLst>
          </p:cNvPr>
          <p:cNvPicPr>
            <a:picLocks noChangeAspect="1"/>
          </p:cNvPicPr>
          <p:nvPr/>
        </p:nvPicPr>
        <p:blipFill>
          <a:blip r:embed="rId3"/>
          <a:srcRect/>
          <a:stretch/>
        </p:blipFill>
        <p:spPr bwMode="auto">
          <a:xfrm>
            <a:off x="2702982" y="1753830"/>
            <a:ext cx="2910539" cy="4158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Graphical user interface, application&#10;&#10;Description automatically generated">
            <a:extLst>
              <a:ext uri="{FF2B5EF4-FFF2-40B4-BE49-F238E27FC236}">
                <a16:creationId xmlns:a16="http://schemas.microsoft.com/office/drawing/2014/main" id="{3186E380-1A84-621E-6E08-9D04D0BA2E5A}"/>
              </a:ext>
            </a:extLst>
          </p:cNvPr>
          <p:cNvPicPr>
            <a:picLocks noChangeAspect="1"/>
          </p:cNvPicPr>
          <p:nvPr/>
        </p:nvPicPr>
        <p:blipFill>
          <a:blip r:embed="rId4"/>
          <a:stretch>
            <a:fillRect/>
          </a:stretch>
        </p:blipFill>
        <p:spPr>
          <a:xfrm>
            <a:off x="5883191" y="1753830"/>
            <a:ext cx="2910539" cy="4158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0">
            <a:schemeClr val="dk1"/>
          </a:lnRef>
          <a:fillRef idx="3">
            <a:schemeClr val="dk1"/>
          </a:fillRef>
          <a:effectRef idx="3">
            <a:schemeClr val="dk1"/>
          </a:effectRef>
          <a:fontRef idx="minor">
            <a:schemeClr val="lt1"/>
          </a:fontRef>
        </p:style>
      </p:pic>
      <p:sp>
        <p:nvSpPr>
          <p:cNvPr id="5" name="Title 1">
            <a:extLst>
              <a:ext uri="{FF2B5EF4-FFF2-40B4-BE49-F238E27FC236}">
                <a16:creationId xmlns:a16="http://schemas.microsoft.com/office/drawing/2014/main" id="{9ED693E4-A023-61C8-7C81-F889E3BAF9B6}"/>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1"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b="1" dirty="0"/>
              <a:t>Tobacco Dependence Aids: Quick </a:t>
            </a:r>
            <a:r>
              <a:rPr lang="en-US" dirty="0"/>
              <a:t>R</a:t>
            </a:r>
            <a:r>
              <a:rPr lang="en-US" b="1" dirty="0"/>
              <a:t>eference</a:t>
            </a:r>
            <a:endParaRPr lang="en-US" dirty="0"/>
          </a:p>
        </p:txBody>
      </p:sp>
      <p:sp>
        <p:nvSpPr>
          <p:cNvPr id="8" name="Footer Placeholder 4">
            <a:extLst>
              <a:ext uri="{FF2B5EF4-FFF2-40B4-BE49-F238E27FC236}">
                <a16:creationId xmlns:a16="http://schemas.microsoft.com/office/drawing/2014/main" id="{582C2B74-30BE-CC06-7636-7B4ED544F182}"/>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
        <p:nvSpPr>
          <p:cNvPr id="2" name="TextBox 1">
            <a:extLst>
              <a:ext uri="{FF2B5EF4-FFF2-40B4-BE49-F238E27FC236}">
                <a16:creationId xmlns:a16="http://schemas.microsoft.com/office/drawing/2014/main" id="{4EFDCEE4-6446-FCAE-A63C-FD954074200F}"/>
              </a:ext>
            </a:extLst>
          </p:cNvPr>
          <p:cNvSpPr txBox="1"/>
          <p:nvPr/>
        </p:nvSpPr>
        <p:spPr bwMode="auto">
          <a:xfrm>
            <a:off x="455431" y="1753830"/>
            <a:ext cx="1960088" cy="12242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1</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3</a:t>
            </a:r>
          </a:p>
        </p:txBody>
      </p:sp>
    </p:spTree>
    <p:extLst>
      <p:ext uri="{BB962C8B-B14F-4D97-AF65-F5344CB8AC3E}">
        <p14:creationId xmlns:p14="http://schemas.microsoft.com/office/powerpoint/2010/main" val="3358015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867017-4924-56AE-E3E8-1A5B675C5C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998267-0112-B059-DA9B-61BE7ECD926A}"/>
              </a:ext>
            </a:extLst>
          </p:cNvPr>
          <p:cNvSpPr>
            <a:spLocks noGrp="1"/>
          </p:cNvSpPr>
          <p:nvPr>
            <p:ph type="title"/>
          </p:nvPr>
        </p:nvSpPr>
        <p:spPr/>
        <p:txBody>
          <a:bodyPr/>
          <a:lstStyle/>
          <a:p>
            <a:r>
              <a:rPr lang="en-US" dirty="0"/>
              <a:t>Tobacco dependence aids: groups and questions</a:t>
            </a:r>
          </a:p>
        </p:txBody>
      </p:sp>
      <p:graphicFrame>
        <p:nvGraphicFramePr>
          <p:cNvPr id="8" name="Table 7">
            <a:extLst>
              <a:ext uri="{FF2B5EF4-FFF2-40B4-BE49-F238E27FC236}">
                <a16:creationId xmlns:a16="http://schemas.microsoft.com/office/drawing/2014/main" id="{E25BB65B-FDAA-E871-C6AD-35DF4A9051A4}"/>
              </a:ext>
            </a:extLst>
          </p:cNvPr>
          <p:cNvGraphicFramePr>
            <a:graphicFrameLocks noGrp="1"/>
          </p:cNvGraphicFramePr>
          <p:nvPr>
            <p:extLst>
              <p:ext uri="{D42A27DB-BD31-4B8C-83A1-F6EECF244321}">
                <p14:modId xmlns:p14="http://schemas.microsoft.com/office/powerpoint/2010/main" val="2548450392"/>
              </p:ext>
            </p:extLst>
          </p:nvPr>
        </p:nvGraphicFramePr>
        <p:xfrm>
          <a:off x="945002" y="3006498"/>
          <a:ext cx="5370454" cy="2987868"/>
        </p:xfrm>
        <a:graphic>
          <a:graphicData uri="http://schemas.openxmlformats.org/drawingml/2006/table">
            <a:tbl>
              <a:tblPr>
                <a:tableStyleId>{9DCAF9ED-07DC-4A11-8D7F-57B35C25682E}</a:tableStyleId>
              </a:tblPr>
              <a:tblGrid>
                <a:gridCol w="1153429">
                  <a:extLst>
                    <a:ext uri="{9D8B030D-6E8A-4147-A177-3AD203B41FA5}">
                      <a16:colId xmlns:a16="http://schemas.microsoft.com/office/drawing/2014/main" val="3136363467"/>
                    </a:ext>
                  </a:extLst>
                </a:gridCol>
                <a:gridCol w="2508904">
                  <a:extLst>
                    <a:ext uri="{9D8B030D-6E8A-4147-A177-3AD203B41FA5}">
                      <a16:colId xmlns:a16="http://schemas.microsoft.com/office/drawing/2014/main" val="1108254513"/>
                    </a:ext>
                  </a:extLst>
                </a:gridCol>
                <a:gridCol w="1708121">
                  <a:extLst>
                    <a:ext uri="{9D8B030D-6E8A-4147-A177-3AD203B41FA5}">
                      <a16:colId xmlns:a16="http://schemas.microsoft.com/office/drawing/2014/main" val="1433948520"/>
                    </a:ext>
                  </a:extLst>
                </a:gridCol>
              </a:tblGrid>
              <a:tr h="497978">
                <a:tc>
                  <a:txBody>
                    <a:bodyPr/>
                    <a:lstStyle/>
                    <a:p>
                      <a:pPr algn="l" fontAlgn="b"/>
                      <a:r>
                        <a:rPr lang="en-GB" sz="1600" b="1" u="none" strike="noStrike" dirty="0">
                          <a:effectLst/>
                          <a:latin typeface="Arial" panose="020B0604020202020204" pitchFamily="34" charset="0"/>
                          <a:cs typeface="Arial" panose="020B0604020202020204" pitchFamily="34" charset="0"/>
                        </a:rPr>
                        <a:t>Group 1</a:t>
                      </a:r>
                      <a:endParaRPr lang="en-GB" sz="1600" b="1" i="0" u="none" strike="noStrike" dirty="0">
                        <a:solidFill>
                          <a:srgbClr val="000000"/>
                        </a:solidFill>
                        <a:effectLst/>
                        <a:latin typeface="Arial" panose="020B0604020202020204" pitchFamily="34" charset="0"/>
                        <a:cs typeface="Arial" panose="020B0604020202020204" pitchFamily="34" charset="0"/>
                      </a:endParaRPr>
                    </a:p>
                  </a:txBody>
                  <a:tcPr anchor="ctr"/>
                </a:tc>
                <a:tc>
                  <a:txBody>
                    <a:bodyPr/>
                    <a:lstStyle/>
                    <a:p>
                      <a:pPr algn="l" fontAlgn="b"/>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b"/>
                      <a:r>
                        <a:rPr lang="en-GB" sz="1600" b="1" u="none" strike="noStrike" dirty="0">
                          <a:solidFill>
                            <a:srgbClr val="009A9E"/>
                          </a:solidFill>
                          <a:effectLst/>
                          <a:latin typeface="Arial" panose="020B0604020202020204" pitchFamily="34" charset="0"/>
                          <a:cs typeface="Arial" panose="020B0604020202020204" pitchFamily="34" charset="0"/>
                        </a:rPr>
                        <a:t>Patch</a:t>
                      </a:r>
                      <a:endParaRPr lang="en-GB" sz="1600" b="1" i="0" u="none" strike="noStrike" dirty="0">
                        <a:solidFill>
                          <a:srgbClr val="009A9E"/>
                        </a:solidFill>
                        <a:effectLst/>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400436688"/>
                  </a:ext>
                </a:extLst>
              </a:tr>
              <a:tr h="497978">
                <a:tc>
                  <a:txBody>
                    <a:bodyPr/>
                    <a:lstStyle/>
                    <a:p>
                      <a:pPr algn="l" fontAlgn="b"/>
                      <a:r>
                        <a:rPr lang="en-GB" sz="1600" b="1" u="none" strike="noStrike" dirty="0">
                          <a:effectLst/>
                          <a:latin typeface="Arial" panose="020B0604020202020204" pitchFamily="34" charset="0"/>
                          <a:cs typeface="Arial" panose="020B0604020202020204" pitchFamily="34" charset="0"/>
                        </a:rPr>
                        <a:t>Group 2</a:t>
                      </a:r>
                      <a:endParaRPr lang="en-GB" sz="1600" b="1" i="0" u="none" strike="noStrike" dirty="0">
                        <a:solidFill>
                          <a:srgbClr val="000000"/>
                        </a:solidFill>
                        <a:effectLst/>
                        <a:latin typeface="Arial" panose="020B0604020202020204" pitchFamily="34" charset="0"/>
                        <a:cs typeface="Arial" panose="020B0604020202020204" pitchFamily="34" charset="0"/>
                      </a:endParaRPr>
                    </a:p>
                  </a:txBody>
                  <a:tcPr anchor="ctr"/>
                </a:tc>
                <a:tc>
                  <a:txBody>
                    <a:bodyPr/>
                    <a:lstStyle/>
                    <a:p>
                      <a:pPr algn="l" fontAlgn="b"/>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lvl="0" algn="l">
                        <a:buNone/>
                      </a:pPr>
                      <a:r>
                        <a:rPr lang="en-GB" sz="1600" b="1" u="none" strike="noStrike" dirty="0">
                          <a:solidFill>
                            <a:srgbClr val="009A9E"/>
                          </a:solidFill>
                          <a:effectLst/>
                          <a:latin typeface="Arial"/>
                          <a:cs typeface="Arial"/>
                        </a:rPr>
                        <a:t>Mouth spray</a:t>
                      </a:r>
                      <a:endParaRPr lang="en-US" sz="1600" dirty="0">
                        <a:solidFill>
                          <a:srgbClr val="009A9E"/>
                        </a:solidFill>
                      </a:endParaRPr>
                    </a:p>
                  </a:txBody>
                  <a:tcPr anchor="ctr"/>
                </a:tc>
                <a:extLst>
                  <a:ext uri="{0D108BD9-81ED-4DB2-BD59-A6C34878D82A}">
                    <a16:rowId xmlns:a16="http://schemas.microsoft.com/office/drawing/2014/main" val="127623582"/>
                  </a:ext>
                </a:extLst>
              </a:tr>
              <a:tr h="497978">
                <a:tc>
                  <a:txBody>
                    <a:bodyPr/>
                    <a:lstStyle/>
                    <a:p>
                      <a:pPr algn="l" fontAlgn="b"/>
                      <a:r>
                        <a:rPr lang="en-GB" sz="1600" b="1" u="none" strike="noStrike" dirty="0">
                          <a:effectLst/>
                          <a:latin typeface="Arial" panose="020B0604020202020204" pitchFamily="34" charset="0"/>
                          <a:cs typeface="Arial" panose="020B0604020202020204" pitchFamily="34" charset="0"/>
                        </a:rPr>
                        <a:t>Group 3</a:t>
                      </a:r>
                      <a:endParaRPr lang="en-GB" sz="1600" b="1" i="0" u="none" strike="noStrike" dirty="0">
                        <a:solidFill>
                          <a:srgbClr val="000000"/>
                        </a:solidFill>
                        <a:effectLst/>
                        <a:latin typeface="Arial" panose="020B0604020202020204" pitchFamily="34" charset="0"/>
                        <a:cs typeface="Arial" panose="020B0604020202020204" pitchFamily="34" charset="0"/>
                      </a:endParaRPr>
                    </a:p>
                  </a:txBody>
                  <a:tcPr anchor="ctr"/>
                </a:tc>
                <a:tc>
                  <a:txBody>
                    <a:bodyPr/>
                    <a:lstStyle/>
                    <a:p>
                      <a:pPr algn="l" fontAlgn="b"/>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lvl="0" algn="l">
                        <a:buNone/>
                      </a:pPr>
                      <a:r>
                        <a:rPr lang="en-GB" sz="1600" b="1" i="0" u="none" strike="noStrike" dirty="0">
                          <a:solidFill>
                            <a:srgbClr val="009A9E"/>
                          </a:solidFill>
                          <a:effectLst/>
                          <a:latin typeface="Arial"/>
                          <a:cs typeface="Arial"/>
                        </a:rPr>
                        <a:t>Inhalator</a:t>
                      </a:r>
                      <a:endParaRPr lang="en-GB" sz="1600" b="1" i="0" u="none" strike="noStrike" dirty="0">
                        <a:solidFill>
                          <a:srgbClr val="009A9E"/>
                        </a:solidFill>
                        <a:effectLst/>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737118084"/>
                  </a:ext>
                </a:extLst>
              </a:tr>
              <a:tr h="497978">
                <a:tc>
                  <a:txBody>
                    <a:bodyPr/>
                    <a:lstStyle/>
                    <a:p>
                      <a:pPr algn="l" fontAlgn="b"/>
                      <a:r>
                        <a:rPr lang="en-GB" sz="1600" b="1" u="none" strike="noStrike" dirty="0">
                          <a:effectLst/>
                          <a:latin typeface="Arial" panose="020B0604020202020204" pitchFamily="34" charset="0"/>
                          <a:cs typeface="Arial" panose="020B0604020202020204" pitchFamily="34" charset="0"/>
                        </a:rPr>
                        <a:t>Group 4</a:t>
                      </a:r>
                      <a:endParaRPr lang="en-GB" sz="1600" b="1" i="0" u="none" strike="noStrike" dirty="0">
                        <a:solidFill>
                          <a:srgbClr val="000000"/>
                        </a:solidFill>
                        <a:effectLst/>
                        <a:latin typeface="Arial" panose="020B0604020202020204" pitchFamily="34" charset="0"/>
                        <a:cs typeface="Arial" panose="020B0604020202020204" pitchFamily="34" charset="0"/>
                      </a:endParaRPr>
                    </a:p>
                  </a:txBody>
                  <a:tcPr anchor="ctr"/>
                </a:tc>
                <a:tc>
                  <a:txBody>
                    <a:bodyPr/>
                    <a:lstStyle/>
                    <a:p>
                      <a:pPr algn="l" fontAlgn="b"/>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lvl="0" algn="l">
                        <a:buNone/>
                      </a:pPr>
                      <a:r>
                        <a:rPr lang="en-GB" sz="1600" b="1" u="none" strike="noStrike" dirty="0">
                          <a:solidFill>
                            <a:srgbClr val="009A9E"/>
                          </a:solidFill>
                          <a:effectLst/>
                          <a:latin typeface="Arial"/>
                          <a:cs typeface="Arial"/>
                        </a:rPr>
                        <a:t>Gum</a:t>
                      </a:r>
                    </a:p>
                  </a:txBody>
                  <a:tcPr anchor="ctr"/>
                </a:tc>
                <a:extLst>
                  <a:ext uri="{0D108BD9-81ED-4DB2-BD59-A6C34878D82A}">
                    <a16:rowId xmlns:a16="http://schemas.microsoft.com/office/drawing/2014/main" val="2481620357"/>
                  </a:ext>
                </a:extLst>
              </a:tr>
              <a:tr h="497978">
                <a:tc>
                  <a:txBody>
                    <a:bodyPr/>
                    <a:lstStyle/>
                    <a:p>
                      <a:pPr lvl="0" algn="l">
                        <a:buNone/>
                      </a:pPr>
                      <a:r>
                        <a:rPr lang="en-GB" sz="1600" b="1" u="none" strike="noStrike" dirty="0">
                          <a:effectLst/>
                          <a:latin typeface="Arial"/>
                          <a:cs typeface="Arial"/>
                        </a:rPr>
                        <a:t>Group 5</a:t>
                      </a:r>
                      <a:endParaRPr lang="en-GB" sz="1600" b="1" i="0" u="none" strike="noStrike" dirty="0">
                        <a:solidFill>
                          <a:srgbClr val="000000"/>
                        </a:solidFill>
                        <a:effectLst/>
                        <a:latin typeface="Arial"/>
                        <a:cs typeface="Arial"/>
                      </a:endParaRPr>
                    </a:p>
                  </a:txBody>
                  <a:tcPr anchor="ctr"/>
                </a:tc>
                <a:tc>
                  <a:txBody>
                    <a:bodyPr/>
                    <a:lstStyle/>
                    <a:p>
                      <a:pPr lvl="0" algn="l">
                        <a:buNone/>
                      </a:pPr>
                      <a:endParaRPr lang="en-GB" sz="1600" b="0" i="0" u="none" strike="noStrike" dirty="0">
                        <a:solidFill>
                          <a:srgbClr val="000000"/>
                        </a:solidFill>
                        <a:effectLst/>
                        <a:latin typeface="Arial"/>
                        <a:cs typeface="Arial"/>
                      </a:endParaRPr>
                    </a:p>
                  </a:txBody>
                  <a:tcPr marL="9525" marR="9525" marT="9525" marB="0" anchor="ctr"/>
                </a:tc>
                <a:tc>
                  <a:txBody>
                    <a:bodyPr/>
                    <a:lstStyle/>
                    <a:p>
                      <a:pPr lvl="0" algn="l">
                        <a:buNone/>
                      </a:pPr>
                      <a:r>
                        <a:rPr lang="en-GB" sz="1600" b="1" u="none" strike="noStrike" dirty="0">
                          <a:solidFill>
                            <a:srgbClr val="009A9E"/>
                          </a:solidFill>
                          <a:effectLst/>
                          <a:latin typeface="Arial"/>
                          <a:cs typeface="Arial"/>
                        </a:rPr>
                        <a:t>Nasal spray</a:t>
                      </a:r>
                      <a:endParaRPr lang="en-US" sz="1600" dirty="0"/>
                    </a:p>
                  </a:txBody>
                  <a:tcPr anchor="ctr"/>
                </a:tc>
                <a:extLst>
                  <a:ext uri="{0D108BD9-81ED-4DB2-BD59-A6C34878D82A}">
                    <a16:rowId xmlns:a16="http://schemas.microsoft.com/office/drawing/2014/main" val="941615169"/>
                  </a:ext>
                </a:extLst>
              </a:tr>
              <a:tr h="497978">
                <a:tc>
                  <a:txBody>
                    <a:bodyPr/>
                    <a:lstStyle/>
                    <a:p>
                      <a:pPr lvl="0" algn="l">
                        <a:buNone/>
                      </a:pPr>
                      <a:r>
                        <a:rPr lang="en-GB" sz="1600" b="1" u="none" strike="noStrike" dirty="0">
                          <a:effectLst/>
                          <a:latin typeface="Arial"/>
                          <a:cs typeface="Arial"/>
                        </a:rPr>
                        <a:t>Group 6</a:t>
                      </a:r>
                      <a:endParaRPr lang="en-GB" sz="1600" b="1" i="0" u="none" strike="noStrike" dirty="0">
                        <a:solidFill>
                          <a:srgbClr val="000000"/>
                        </a:solidFill>
                        <a:effectLst/>
                        <a:latin typeface="Arial"/>
                        <a:cs typeface="Arial"/>
                      </a:endParaRPr>
                    </a:p>
                  </a:txBody>
                  <a:tcPr anchor="ctr"/>
                </a:tc>
                <a:tc>
                  <a:txBody>
                    <a:bodyPr/>
                    <a:lstStyle/>
                    <a:p>
                      <a:pPr lvl="0" algn="l">
                        <a:buNone/>
                      </a:pPr>
                      <a:endParaRPr lang="en-GB" sz="1600" b="0" i="0" u="none" strike="noStrike" dirty="0">
                        <a:solidFill>
                          <a:srgbClr val="000000"/>
                        </a:solidFill>
                        <a:effectLst/>
                        <a:latin typeface="Arial"/>
                        <a:cs typeface="Arial"/>
                      </a:endParaRPr>
                    </a:p>
                  </a:txBody>
                  <a:tcPr marL="9525" marR="9525" marT="9525" marB="0" anchor="ctr"/>
                </a:tc>
                <a:tc>
                  <a:txBody>
                    <a:bodyPr/>
                    <a:lstStyle/>
                    <a:p>
                      <a:pPr lvl="0" algn="l">
                        <a:buNone/>
                      </a:pPr>
                      <a:r>
                        <a:rPr lang="en-GB" sz="1600" b="1" u="none" strike="noStrike" dirty="0">
                          <a:solidFill>
                            <a:srgbClr val="009A9E"/>
                          </a:solidFill>
                          <a:effectLst/>
                          <a:latin typeface="Arial"/>
                          <a:cs typeface="Arial"/>
                        </a:rPr>
                        <a:t>Vape</a:t>
                      </a:r>
                      <a:endParaRPr lang="en-US" sz="1600" dirty="0"/>
                    </a:p>
                  </a:txBody>
                  <a:tcPr anchor="ctr"/>
                </a:tc>
                <a:extLst>
                  <a:ext uri="{0D108BD9-81ED-4DB2-BD59-A6C34878D82A}">
                    <a16:rowId xmlns:a16="http://schemas.microsoft.com/office/drawing/2014/main" val="4150121835"/>
                  </a:ext>
                </a:extLst>
              </a:tr>
            </a:tbl>
          </a:graphicData>
        </a:graphic>
      </p:graphicFrame>
      <p:sp>
        <p:nvSpPr>
          <p:cNvPr id="7" name="Text Placeholder 3">
            <a:extLst>
              <a:ext uri="{FF2B5EF4-FFF2-40B4-BE49-F238E27FC236}">
                <a16:creationId xmlns:a16="http://schemas.microsoft.com/office/drawing/2014/main" id="{D1859BC4-602F-232C-223E-82C90FF30C10}"/>
              </a:ext>
            </a:extLst>
          </p:cNvPr>
          <p:cNvSpPr txBox="1">
            <a:spLocks/>
          </p:cNvSpPr>
          <p:nvPr/>
        </p:nvSpPr>
        <p:spPr bwMode="auto">
          <a:xfrm>
            <a:off x="619785" y="1536302"/>
            <a:ext cx="7866330" cy="169627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0" fontAlgn="base" latinLnBrk="0" hangingPunct="0">
              <a:lnSpc>
                <a:spcPts val="2800"/>
              </a:lnSpc>
              <a:spcBef>
                <a:spcPts val="1200"/>
              </a:spcBef>
              <a:spcAft>
                <a:spcPts val="1200"/>
              </a:spcAft>
              <a:buClr>
                <a:srgbClr val="00BCBF"/>
              </a:buClr>
              <a:buSzPct val="120000"/>
              <a:buFont typeface="Century Gothic" panose="020B0502020202020204" pitchFamily="34" charset="0"/>
              <a:buChar char="■"/>
              <a:tabLst/>
              <a:defRPr/>
            </a:pPr>
            <a:r>
              <a:rPr kumimoji="0" lang="en-US"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How would you present this product to a patient with SMI?</a:t>
            </a:r>
          </a:p>
          <a:p>
            <a:pPr marL="342900" marR="0" lvl="0" indent="-342900" algn="l" defTabSz="457200" rtl="0" eaLnBrk="0" fontAlgn="base" latinLnBrk="0" hangingPunct="0">
              <a:lnSpc>
                <a:spcPts val="2800"/>
              </a:lnSpc>
              <a:spcBef>
                <a:spcPts val="1200"/>
              </a:spcBef>
              <a:spcAft>
                <a:spcPts val="1200"/>
              </a:spcAft>
              <a:buClr>
                <a:srgbClr val="00BCBF"/>
              </a:buClr>
              <a:buSzPct val="120000"/>
              <a:buFont typeface="Century Gothic" panose="020B0502020202020204" pitchFamily="34" charset="0"/>
              <a:buChar char="■"/>
              <a:tabLst/>
              <a:defRPr/>
            </a:pPr>
            <a:r>
              <a:rPr kumimoji="0" lang="en-US"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What considerations might there be for a patient with SMI to using this product?</a:t>
            </a:r>
          </a:p>
        </p:txBody>
      </p:sp>
      <p:sp>
        <p:nvSpPr>
          <p:cNvPr id="3" name="Footer Placeholder 4">
            <a:extLst>
              <a:ext uri="{FF2B5EF4-FFF2-40B4-BE49-F238E27FC236}">
                <a16:creationId xmlns:a16="http://schemas.microsoft.com/office/drawing/2014/main" id="{5398039A-1D3F-A440-939C-C99669224B32}"/>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
        <p:nvSpPr>
          <p:cNvPr id="4" name="TextBox 3">
            <a:extLst>
              <a:ext uri="{FF2B5EF4-FFF2-40B4-BE49-F238E27FC236}">
                <a16:creationId xmlns:a16="http://schemas.microsoft.com/office/drawing/2014/main" id="{7DDFE757-5C41-3FE5-9386-E3A65360A828}"/>
              </a:ext>
            </a:extLst>
          </p:cNvPr>
          <p:cNvSpPr txBox="1"/>
          <p:nvPr/>
        </p:nvSpPr>
        <p:spPr bwMode="auto">
          <a:xfrm>
            <a:off x="6709941" y="3006498"/>
            <a:ext cx="1960088" cy="1509434"/>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1</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Handouts 3 and 4</a:t>
            </a:r>
          </a:p>
        </p:txBody>
      </p:sp>
    </p:spTree>
    <p:extLst>
      <p:ext uri="{BB962C8B-B14F-4D97-AF65-F5344CB8AC3E}">
        <p14:creationId xmlns:p14="http://schemas.microsoft.com/office/powerpoint/2010/main" val="1239174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dirty="0"/>
              <a:t>Nicotine patches</a:t>
            </a:r>
          </a:p>
        </p:txBody>
      </p:sp>
      <p:pic>
        <p:nvPicPr>
          <p:cNvPr id="13" name="Picture 12">
            <a:extLst>
              <a:ext uri="{FF2B5EF4-FFF2-40B4-BE49-F238E27FC236}">
                <a16:creationId xmlns:a16="http://schemas.microsoft.com/office/drawing/2014/main" id="{F80F0B87-DCB1-7E41-B9C7-A07E554FB18F}"/>
              </a:ext>
            </a:extLst>
          </p:cNvPr>
          <p:cNvPicPr>
            <a:picLocks noChangeAspect="1"/>
          </p:cNvPicPr>
          <p:nvPr/>
        </p:nvPicPr>
        <p:blipFill>
          <a:blip r:embed="rId3"/>
          <a:stretch>
            <a:fillRect/>
          </a:stretch>
        </p:blipFill>
        <p:spPr>
          <a:xfrm>
            <a:off x="858573" y="3886200"/>
            <a:ext cx="3076566" cy="1921175"/>
          </a:xfrm>
          <a:prstGeom prst="rect">
            <a:avLst/>
          </a:prstGeom>
        </p:spPr>
      </p:pic>
      <p:sp>
        <p:nvSpPr>
          <p:cNvPr id="11" name="Text Placeholder 3">
            <a:extLst>
              <a:ext uri="{FF2B5EF4-FFF2-40B4-BE49-F238E27FC236}">
                <a16:creationId xmlns:a16="http://schemas.microsoft.com/office/drawing/2014/main" id="{8D7D3190-F78A-404A-B0B7-0230568F588C}"/>
              </a:ext>
            </a:extLst>
          </p:cNvPr>
          <p:cNvSpPr txBox="1">
            <a:spLocks/>
          </p:cNvSpPr>
          <p:nvPr/>
        </p:nvSpPr>
        <p:spPr bwMode="auto">
          <a:xfrm>
            <a:off x="571500" y="1637623"/>
            <a:ext cx="4205600" cy="216376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dirty="0">
                <a:solidFill>
                  <a:srgbClr val="009A9E"/>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buNone/>
            </a:pPr>
            <a:r>
              <a:rPr lang="en-US" sz="1600" b="1" dirty="0">
                <a:latin typeface="Arial" panose="020B0604020202020204" pitchFamily="34" charset="0"/>
                <a:cs typeface="Arial" panose="020B0604020202020204" pitchFamily="34" charset="0"/>
              </a:rPr>
              <a:t>16-hour skin patches: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25mg, 15mg &amp; 10mg</a:t>
            </a:r>
          </a:p>
          <a:p>
            <a:pPr marL="223838" indent="-223838">
              <a:lnSpc>
                <a:spcPts val="2200"/>
              </a:lnSpc>
              <a:spcBef>
                <a:spcPts val="400"/>
              </a:spcBef>
              <a:spcAft>
                <a:spcPts val="400"/>
              </a:spcAft>
              <a:buClr>
                <a:schemeClr val="accent1"/>
              </a:buClr>
              <a:buNone/>
            </a:pPr>
            <a:r>
              <a:rPr lang="en-US" sz="1600" b="1" dirty="0">
                <a:latin typeface="Arial" panose="020B0604020202020204" pitchFamily="34" charset="0"/>
                <a:cs typeface="Arial" panose="020B0604020202020204" pitchFamily="34" charset="0"/>
              </a:rPr>
              <a:t>24-hour skin patches: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21mg, 14mg &amp; 7mg</a:t>
            </a:r>
          </a:p>
        </p:txBody>
      </p:sp>
      <p:sp>
        <p:nvSpPr>
          <p:cNvPr id="7" name="Text Placeholder 3">
            <a:extLst>
              <a:ext uri="{FF2B5EF4-FFF2-40B4-BE49-F238E27FC236}">
                <a16:creationId xmlns:a16="http://schemas.microsoft.com/office/drawing/2014/main" id="{2AF92AB8-DA71-E24B-8DD8-1A0927472D88}"/>
              </a:ext>
            </a:extLst>
          </p:cNvPr>
          <p:cNvSpPr>
            <a:spLocks noGrp="1"/>
          </p:cNvSpPr>
          <p:nvPr>
            <p:ph type="body" idx="12"/>
          </p:nvPr>
        </p:nvSpPr>
        <p:spPr>
          <a:xfrm>
            <a:off x="4582841" y="1637623"/>
            <a:ext cx="4319859" cy="2846262"/>
          </a:xfrm>
        </p:spPr>
        <p:txBody>
          <a:bodyPr/>
          <a:lstStyle/>
          <a:p>
            <a:pPr marL="223838" indent="-223838">
              <a:lnSpc>
                <a:spcPts val="2200"/>
              </a:lnSpc>
              <a:buNone/>
            </a:pPr>
            <a:r>
              <a:rPr lang="en-US" sz="1700" b="1" dirty="0">
                <a:solidFill>
                  <a:srgbClr val="009A9E"/>
                </a:solidFill>
              </a:rPr>
              <a:t>How it is used</a:t>
            </a:r>
          </a:p>
          <a:p>
            <a:pPr marL="223838" indent="-223838">
              <a:lnSpc>
                <a:spcPts val="2200"/>
              </a:lnSpc>
            </a:pPr>
            <a:r>
              <a:rPr lang="en-US" sz="1600" dirty="0"/>
              <a:t>Apply to clean, dry, non-hairy area</a:t>
            </a:r>
          </a:p>
          <a:p>
            <a:pPr marL="223838" indent="-223838">
              <a:lnSpc>
                <a:spcPts val="2200"/>
              </a:lnSpc>
            </a:pPr>
            <a:r>
              <a:rPr lang="en-US" sz="1600" dirty="0"/>
              <a:t>Ensure sticks well to skin </a:t>
            </a:r>
          </a:p>
          <a:p>
            <a:pPr marL="223838" indent="-223838">
              <a:lnSpc>
                <a:spcPts val="2200"/>
              </a:lnSpc>
            </a:pPr>
            <a:r>
              <a:rPr lang="en-US" sz="1600" dirty="0"/>
              <a:t>Replace every 24 hours, rotate site daily</a:t>
            </a:r>
          </a:p>
          <a:p>
            <a:pPr marL="223838" indent="-223838">
              <a:lnSpc>
                <a:spcPts val="2200"/>
              </a:lnSpc>
            </a:pPr>
            <a:r>
              <a:rPr lang="en-US" sz="1600" dirty="0"/>
              <a:t>Use 16-hour patch and remove at bedtime if possible (to improve sleep quality)</a:t>
            </a:r>
          </a:p>
          <a:p>
            <a:pPr marL="223838" indent="-223838">
              <a:lnSpc>
                <a:spcPts val="2200"/>
              </a:lnSpc>
            </a:pPr>
            <a:r>
              <a:rPr lang="en-US" sz="1600" dirty="0"/>
              <a:t>Rash from adhesive is common; </a:t>
            </a:r>
            <a:br>
              <a:rPr lang="en-US" sz="1600" dirty="0"/>
            </a:br>
            <a:r>
              <a:rPr lang="en-US" sz="1600" dirty="0"/>
              <a:t>topical creams may be applied; hypoallergenic patches are available for  people with sensitive skin (specialty order)</a:t>
            </a:r>
          </a:p>
          <a:p>
            <a:pPr marL="223838" indent="-223838">
              <a:lnSpc>
                <a:spcPts val="2200"/>
              </a:lnSpc>
            </a:pPr>
            <a:endParaRPr lang="en-US" sz="1700" dirty="0"/>
          </a:p>
        </p:txBody>
      </p:sp>
      <p:sp>
        <p:nvSpPr>
          <p:cNvPr id="4" name="Footer Placeholder 4">
            <a:extLst>
              <a:ext uri="{FF2B5EF4-FFF2-40B4-BE49-F238E27FC236}">
                <a16:creationId xmlns:a16="http://schemas.microsoft.com/office/drawing/2014/main" id="{23CDCB6B-0473-1F90-C3FF-A39CD2E9FBB9}"/>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88819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500"/>
                                        <p:tgtEl>
                                          <p:spTgt spid="7">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fade">
                                      <p:cBhvr>
                                        <p:cTn id="20" dur="500"/>
                                        <p:tgtEl>
                                          <p:spTgt spid="7">
                                            <p:txEl>
                                              <p:pRg st="1" end="1"/>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500"/>
                                        <p:tgtEl>
                                          <p:spTgt spid="7">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xEl>
                                              <p:pRg st="3" end="3"/>
                                            </p:txEl>
                                          </p:spTgt>
                                        </p:tgtEl>
                                        <p:attrNameLst>
                                          <p:attrName>style.visibility</p:attrName>
                                        </p:attrNameLst>
                                      </p:cBhvr>
                                      <p:to>
                                        <p:strVal val="visible"/>
                                      </p:to>
                                    </p:set>
                                    <p:animEffect transition="in" filter="fade">
                                      <p:cBhvr>
                                        <p:cTn id="26" dur="500"/>
                                        <p:tgtEl>
                                          <p:spTgt spid="7">
                                            <p:txEl>
                                              <p:pRg st="3" end="3"/>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xEl>
                                              <p:pRg st="4" end="4"/>
                                            </p:txEl>
                                          </p:spTgt>
                                        </p:tgtEl>
                                        <p:attrNameLst>
                                          <p:attrName>style.visibility</p:attrName>
                                        </p:attrNameLst>
                                      </p:cBhvr>
                                      <p:to>
                                        <p:strVal val="visible"/>
                                      </p:to>
                                    </p:set>
                                    <p:animEffect transition="in" filter="fade">
                                      <p:cBhvr>
                                        <p:cTn id="29" dur="500"/>
                                        <p:tgtEl>
                                          <p:spTgt spid="7">
                                            <p:txEl>
                                              <p:pRg st="4" end="4"/>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108F03-146B-8249-A4C6-D7813DCB4790}"/>
              </a:ext>
            </a:extLst>
          </p:cNvPr>
          <p:cNvSpPr>
            <a:spLocks noGrp="1"/>
          </p:cNvSpPr>
          <p:nvPr>
            <p:ph type="title"/>
          </p:nvPr>
        </p:nvSpPr>
        <p:spPr/>
        <p:txBody>
          <a:bodyPr/>
          <a:lstStyle/>
          <a:p>
            <a:r>
              <a:rPr lang="en-US" dirty="0"/>
              <a:t>Oral products</a:t>
            </a:r>
          </a:p>
        </p:txBody>
      </p:sp>
      <p:grpSp>
        <p:nvGrpSpPr>
          <p:cNvPr id="22" name="Group 21">
            <a:extLst>
              <a:ext uri="{FF2B5EF4-FFF2-40B4-BE49-F238E27FC236}">
                <a16:creationId xmlns:a16="http://schemas.microsoft.com/office/drawing/2014/main" id="{5A287B0E-80B1-4349-B7EE-8B1C5E3960DD}"/>
              </a:ext>
            </a:extLst>
          </p:cNvPr>
          <p:cNvGrpSpPr/>
          <p:nvPr/>
        </p:nvGrpSpPr>
        <p:grpSpPr>
          <a:xfrm>
            <a:off x="689963" y="3197712"/>
            <a:ext cx="4855432" cy="1223869"/>
            <a:chOff x="689963" y="3140968"/>
            <a:chExt cx="4855432" cy="1223869"/>
          </a:xfrm>
        </p:grpSpPr>
        <p:pic>
          <p:nvPicPr>
            <p:cNvPr id="5" name="Graphic 4" descr="Watch outline">
              <a:extLst>
                <a:ext uri="{FF2B5EF4-FFF2-40B4-BE49-F238E27FC236}">
                  <a16:creationId xmlns:a16="http://schemas.microsoft.com/office/drawing/2014/main" id="{8A0D4C55-940C-6F40-B8DE-99BB5950322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4127" y="3348486"/>
              <a:ext cx="808832" cy="808832"/>
            </a:xfrm>
            <a:prstGeom prst="rect">
              <a:avLst/>
            </a:prstGeom>
          </p:spPr>
        </p:pic>
        <p:sp>
          <p:nvSpPr>
            <p:cNvPr id="12" name="Text Placeholder 3">
              <a:extLst>
                <a:ext uri="{FF2B5EF4-FFF2-40B4-BE49-F238E27FC236}">
                  <a16:creationId xmlns:a16="http://schemas.microsoft.com/office/drawing/2014/main" id="{17DE7A65-1178-194A-8076-555D5D0FF249}"/>
                </a:ext>
              </a:extLst>
            </p:cNvPr>
            <p:cNvSpPr txBox="1">
              <a:spLocks/>
            </p:cNvSpPr>
            <p:nvPr/>
          </p:nvSpPr>
          <p:spPr bwMode="auto">
            <a:xfrm>
              <a:off x="1828799" y="3233022"/>
              <a:ext cx="3352801" cy="103976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None/>
              </a:pPr>
              <a:r>
                <a:rPr lang="en-US" sz="1700" b="1" dirty="0">
                  <a:latin typeface="Arial" panose="020B0604020202020204" pitchFamily="34" charset="0"/>
                  <a:cs typeface="Arial" panose="020B0604020202020204" pitchFamily="34" charset="0"/>
                </a:rPr>
                <a:t>Usage: </a:t>
              </a:r>
              <a:br>
                <a:rPr lang="en-US" sz="1700" b="1" dirty="0">
                  <a:latin typeface="Arial" panose="020B0604020202020204" pitchFamily="34" charset="0"/>
                  <a:cs typeface="Arial" panose="020B0604020202020204" pitchFamily="34" charset="0"/>
                </a:rPr>
              </a:br>
              <a:r>
                <a:rPr lang="en-US" sz="1700" dirty="0">
                  <a:latin typeface="Arial" panose="020B0604020202020204" pitchFamily="34" charset="0"/>
                  <a:cs typeface="Arial" panose="020B0604020202020204" pitchFamily="34" charset="0"/>
                </a:rPr>
                <a:t>Use on the hour, every hour</a:t>
              </a:r>
            </a:p>
          </p:txBody>
        </p:sp>
        <p:sp>
          <p:nvSpPr>
            <p:cNvPr id="13" name="Rectangle 12">
              <a:extLst>
                <a:ext uri="{FF2B5EF4-FFF2-40B4-BE49-F238E27FC236}">
                  <a16:creationId xmlns:a16="http://schemas.microsoft.com/office/drawing/2014/main" id="{F5D4B6C4-0A35-A147-844C-86CA24066E0F}"/>
                </a:ext>
              </a:extLst>
            </p:cNvPr>
            <p:cNvSpPr/>
            <p:nvPr/>
          </p:nvSpPr>
          <p:spPr bwMode="auto">
            <a:xfrm>
              <a:off x="689963" y="3140968"/>
              <a:ext cx="4855432" cy="1223869"/>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grpSp>
        <p:nvGrpSpPr>
          <p:cNvPr id="23" name="Group 22">
            <a:extLst>
              <a:ext uri="{FF2B5EF4-FFF2-40B4-BE49-F238E27FC236}">
                <a16:creationId xmlns:a16="http://schemas.microsoft.com/office/drawing/2014/main" id="{50012DAE-006C-1344-8CAB-ADAC03E92123}"/>
              </a:ext>
            </a:extLst>
          </p:cNvPr>
          <p:cNvGrpSpPr/>
          <p:nvPr/>
        </p:nvGrpSpPr>
        <p:grpSpPr>
          <a:xfrm>
            <a:off x="689963" y="4620456"/>
            <a:ext cx="4855432" cy="1223869"/>
            <a:chOff x="689963" y="4581128"/>
            <a:chExt cx="4855432" cy="1223869"/>
          </a:xfrm>
        </p:grpSpPr>
        <p:pic>
          <p:nvPicPr>
            <p:cNvPr id="6" name="Graphic 5" descr="Bubble Tea outline">
              <a:extLst>
                <a:ext uri="{FF2B5EF4-FFF2-40B4-BE49-F238E27FC236}">
                  <a16:creationId xmlns:a16="http://schemas.microsoft.com/office/drawing/2014/main" id="{2EF60973-DBD3-C540-BD49-4EDE4ACC08A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4630" y="4759149"/>
              <a:ext cx="867826" cy="867826"/>
            </a:xfrm>
            <a:prstGeom prst="rect">
              <a:avLst/>
            </a:prstGeom>
          </p:spPr>
        </p:pic>
        <p:sp>
          <p:nvSpPr>
            <p:cNvPr id="14" name="Text Placeholder 3">
              <a:extLst>
                <a:ext uri="{FF2B5EF4-FFF2-40B4-BE49-F238E27FC236}">
                  <a16:creationId xmlns:a16="http://schemas.microsoft.com/office/drawing/2014/main" id="{DEA13316-D7F8-C04C-B4A0-79527D39F6DE}"/>
                </a:ext>
              </a:extLst>
            </p:cNvPr>
            <p:cNvSpPr txBox="1">
              <a:spLocks/>
            </p:cNvSpPr>
            <p:nvPr/>
          </p:nvSpPr>
          <p:spPr bwMode="auto">
            <a:xfrm>
              <a:off x="1828799" y="4673182"/>
              <a:ext cx="3618272" cy="103976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None/>
              </a:pPr>
              <a:r>
                <a:rPr lang="en-US" sz="1700" b="1" dirty="0">
                  <a:latin typeface="Arial" panose="020B0604020202020204" pitchFamily="34" charset="0"/>
                  <a:cs typeface="Arial" panose="020B0604020202020204" pitchFamily="34" charset="0"/>
                </a:rPr>
                <a:t>Absorption: </a:t>
              </a:r>
              <a:br>
                <a:rPr lang="en-US" sz="1700" b="1" dirty="0">
                  <a:latin typeface="Arial" panose="020B0604020202020204" pitchFamily="34" charset="0"/>
                  <a:cs typeface="Arial" panose="020B0604020202020204" pitchFamily="34" charset="0"/>
                </a:rPr>
              </a:br>
              <a:r>
                <a:rPr lang="en-US" sz="1700" dirty="0">
                  <a:latin typeface="Arial" panose="020B0604020202020204" pitchFamily="34" charset="0"/>
                  <a:cs typeface="Arial" panose="020B0604020202020204" pitchFamily="34" charset="0"/>
                </a:rPr>
                <a:t>Avoid drinking fruit juice for </a:t>
              </a:r>
              <a:br>
                <a:rPr lang="en-US" sz="1700" dirty="0">
                  <a:latin typeface="Arial" panose="020B0604020202020204" pitchFamily="34" charset="0"/>
                  <a:cs typeface="Arial" panose="020B0604020202020204" pitchFamily="34" charset="0"/>
                </a:rPr>
              </a:br>
              <a:r>
                <a:rPr lang="en-US" sz="1700" dirty="0">
                  <a:latin typeface="Arial" panose="020B0604020202020204" pitchFamily="34" charset="0"/>
                  <a:cs typeface="Arial" panose="020B0604020202020204" pitchFamily="34" charset="0"/>
                </a:rPr>
                <a:t>15 minutes before or during use</a:t>
              </a:r>
              <a:endParaRPr lang="en-US" sz="1700" b="1" dirty="0">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9DF4CF55-AFB0-8349-8CCD-E834BFE78513}"/>
                </a:ext>
              </a:extLst>
            </p:cNvPr>
            <p:cNvSpPr/>
            <p:nvPr/>
          </p:nvSpPr>
          <p:spPr bwMode="auto">
            <a:xfrm>
              <a:off x="689963" y="4581128"/>
              <a:ext cx="4855432" cy="1223869"/>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grpSp>
        <p:nvGrpSpPr>
          <p:cNvPr id="27" name="Group 26">
            <a:extLst>
              <a:ext uri="{FF2B5EF4-FFF2-40B4-BE49-F238E27FC236}">
                <a16:creationId xmlns:a16="http://schemas.microsoft.com/office/drawing/2014/main" id="{225AB304-74B0-B649-81FF-10205D86F1B0}"/>
              </a:ext>
            </a:extLst>
          </p:cNvPr>
          <p:cNvGrpSpPr/>
          <p:nvPr/>
        </p:nvGrpSpPr>
        <p:grpSpPr>
          <a:xfrm>
            <a:off x="689963" y="1774968"/>
            <a:ext cx="4855432" cy="1223869"/>
            <a:chOff x="689963" y="1774968"/>
            <a:chExt cx="4855432" cy="1223869"/>
          </a:xfrm>
        </p:grpSpPr>
        <p:pic>
          <p:nvPicPr>
            <p:cNvPr id="7" name="Graphic 6" descr="Lips outline">
              <a:extLst>
                <a:ext uri="{FF2B5EF4-FFF2-40B4-BE49-F238E27FC236}">
                  <a16:creationId xmlns:a16="http://schemas.microsoft.com/office/drawing/2014/main" id="{46BE7116-C725-6441-9720-C96E1EF28CD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6879" y="1975238"/>
              <a:ext cx="823329" cy="823329"/>
            </a:xfrm>
            <a:prstGeom prst="rect">
              <a:avLst/>
            </a:prstGeom>
          </p:spPr>
        </p:pic>
        <p:sp>
          <p:nvSpPr>
            <p:cNvPr id="10" name="Rectangle 9">
              <a:extLst>
                <a:ext uri="{FF2B5EF4-FFF2-40B4-BE49-F238E27FC236}">
                  <a16:creationId xmlns:a16="http://schemas.microsoft.com/office/drawing/2014/main" id="{1F68CDDB-165E-5F4F-9DE8-C12D3DEC55A4}"/>
                </a:ext>
              </a:extLst>
            </p:cNvPr>
            <p:cNvSpPr/>
            <p:nvPr/>
          </p:nvSpPr>
          <p:spPr bwMode="auto">
            <a:xfrm>
              <a:off x="689963" y="1774968"/>
              <a:ext cx="4855432" cy="1223869"/>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8" name="Text Placeholder 3">
              <a:extLst>
                <a:ext uri="{FF2B5EF4-FFF2-40B4-BE49-F238E27FC236}">
                  <a16:creationId xmlns:a16="http://schemas.microsoft.com/office/drawing/2014/main" id="{A4408574-B2BA-894B-AD9B-C9A7B55AA25B}"/>
                </a:ext>
              </a:extLst>
            </p:cNvPr>
            <p:cNvSpPr txBox="1">
              <a:spLocks/>
            </p:cNvSpPr>
            <p:nvPr/>
          </p:nvSpPr>
          <p:spPr bwMode="auto">
            <a:xfrm>
              <a:off x="1828799" y="1867022"/>
              <a:ext cx="3352801" cy="103976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None/>
              </a:pPr>
              <a:r>
                <a:rPr lang="en-US" sz="1700" b="1" dirty="0">
                  <a:latin typeface="Arial" panose="020B0604020202020204" pitchFamily="34" charset="0"/>
                  <a:cs typeface="Arial" panose="020B0604020202020204" pitchFamily="34" charset="0"/>
                </a:rPr>
                <a:t>Nicotine absorption: </a:t>
              </a:r>
              <a:r>
                <a:rPr lang="en-US" sz="1700" dirty="0">
                  <a:latin typeface="Arial" panose="020B0604020202020204" pitchFamily="34" charset="0"/>
                  <a:cs typeface="Arial" panose="020B0604020202020204" pitchFamily="34" charset="0"/>
                </a:rPr>
                <a:t>bloodstream via the buccal mucosa (mouth and throat)</a:t>
              </a:r>
            </a:p>
          </p:txBody>
        </p:sp>
      </p:grpSp>
      <p:grpSp>
        <p:nvGrpSpPr>
          <p:cNvPr id="29" name="Group 28">
            <a:extLst>
              <a:ext uri="{FF2B5EF4-FFF2-40B4-BE49-F238E27FC236}">
                <a16:creationId xmlns:a16="http://schemas.microsoft.com/office/drawing/2014/main" id="{8E415B2A-2F5A-3D49-A236-1D3B4C2506CB}"/>
              </a:ext>
            </a:extLst>
          </p:cNvPr>
          <p:cNvGrpSpPr/>
          <p:nvPr/>
        </p:nvGrpSpPr>
        <p:grpSpPr>
          <a:xfrm>
            <a:off x="5925902" y="1774968"/>
            <a:ext cx="2533886" cy="4071399"/>
            <a:chOff x="5822535" y="1774968"/>
            <a:chExt cx="2533886" cy="4071399"/>
          </a:xfrm>
        </p:grpSpPr>
        <p:sp>
          <p:nvSpPr>
            <p:cNvPr id="11" name="Text Placeholder 3">
              <a:extLst>
                <a:ext uri="{FF2B5EF4-FFF2-40B4-BE49-F238E27FC236}">
                  <a16:creationId xmlns:a16="http://schemas.microsoft.com/office/drawing/2014/main" id="{43BE41CC-9843-BF42-85B2-70A25CA41216}"/>
                </a:ext>
              </a:extLst>
            </p:cNvPr>
            <p:cNvSpPr txBox="1">
              <a:spLocks/>
            </p:cNvSpPr>
            <p:nvPr/>
          </p:nvSpPr>
          <p:spPr bwMode="auto">
            <a:xfrm>
              <a:off x="6057958" y="2028025"/>
              <a:ext cx="2007780" cy="355927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Clr>
                  <a:schemeClr val="accent1"/>
                </a:buClr>
                <a:buNone/>
              </a:pPr>
              <a:r>
                <a:rPr lang="en-US" sz="1700" b="1" dirty="0">
                  <a:latin typeface="Arial" panose="020B0604020202020204" pitchFamily="34" charset="0"/>
                  <a:cs typeface="Arial" panose="020B0604020202020204" pitchFamily="34" charset="0"/>
                </a:rPr>
                <a:t>Common </a:t>
              </a:r>
              <a:br>
                <a:rPr lang="en-US" sz="1700" b="1" dirty="0">
                  <a:latin typeface="Arial" panose="020B0604020202020204" pitchFamily="34" charset="0"/>
                  <a:cs typeface="Arial" panose="020B0604020202020204" pitchFamily="34" charset="0"/>
                </a:rPr>
              </a:br>
              <a:r>
                <a:rPr lang="en-US" sz="1700" b="1" dirty="0">
                  <a:latin typeface="Arial" panose="020B0604020202020204" pitchFamily="34" charset="0"/>
                  <a:cs typeface="Arial" panose="020B0604020202020204" pitchFamily="34" charset="0"/>
                </a:rPr>
                <a:t>side effects:</a:t>
              </a:r>
            </a:p>
            <a:p>
              <a:pPr marL="285750" indent="-285750">
                <a:lnSpc>
                  <a:spcPts val="2400"/>
                </a:lnSpc>
                <a:buClr>
                  <a:schemeClr val="accent1"/>
                </a:buClr>
              </a:pPr>
              <a:r>
                <a:rPr lang="en-US" sz="1700" dirty="0">
                  <a:latin typeface="Arial" panose="020B0604020202020204" pitchFamily="34" charset="0"/>
                  <a:cs typeface="Arial" panose="020B0604020202020204" pitchFamily="34" charset="0"/>
                </a:rPr>
                <a:t>Taste</a:t>
              </a:r>
            </a:p>
            <a:p>
              <a:pPr marL="285750" indent="-285750">
                <a:lnSpc>
                  <a:spcPts val="2400"/>
                </a:lnSpc>
                <a:buClr>
                  <a:schemeClr val="accent1"/>
                </a:buClr>
              </a:pPr>
              <a:r>
                <a:rPr lang="en-US" sz="1700" dirty="0">
                  <a:latin typeface="Arial" panose="020B0604020202020204" pitchFamily="34" charset="0"/>
                  <a:cs typeface="Arial" panose="020B0604020202020204" pitchFamily="34" charset="0"/>
                </a:rPr>
                <a:t>Mouth and </a:t>
              </a:r>
              <a:br>
                <a:rPr lang="en-US" sz="1700" dirty="0">
                  <a:latin typeface="Arial" panose="020B0604020202020204" pitchFamily="34" charset="0"/>
                  <a:cs typeface="Arial" panose="020B0604020202020204" pitchFamily="34" charset="0"/>
                </a:rPr>
              </a:br>
              <a:r>
                <a:rPr lang="en-US" sz="1700" dirty="0">
                  <a:latin typeface="Arial" panose="020B0604020202020204" pitchFamily="34" charset="0"/>
                  <a:cs typeface="Arial" panose="020B0604020202020204" pitchFamily="34" charset="0"/>
                </a:rPr>
                <a:t>throat irritation</a:t>
              </a:r>
            </a:p>
            <a:p>
              <a:pPr marL="285750" indent="-285750">
                <a:lnSpc>
                  <a:spcPts val="2400"/>
                </a:lnSpc>
                <a:buClr>
                  <a:schemeClr val="accent1"/>
                </a:buClr>
              </a:pPr>
              <a:r>
                <a:rPr lang="en-US" sz="1700" dirty="0">
                  <a:latin typeface="Arial" panose="020B0604020202020204" pitchFamily="34" charset="0"/>
                  <a:cs typeface="Arial" panose="020B0604020202020204" pitchFamily="34" charset="0"/>
                </a:rPr>
                <a:t>Hiccups</a:t>
              </a:r>
            </a:p>
            <a:p>
              <a:pPr marL="285750" indent="-285750">
                <a:lnSpc>
                  <a:spcPts val="2400"/>
                </a:lnSpc>
                <a:buClr>
                  <a:schemeClr val="accent1"/>
                </a:buClr>
              </a:pPr>
              <a:r>
                <a:rPr lang="en-US" sz="1700" dirty="0">
                  <a:latin typeface="Arial" panose="020B0604020202020204" pitchFamily="34" charset="0"/>
                  <a:cs typeface="Arial" panose="020B0604020202020204" pitchFamily="34" charset="0"/>
                </a:rPr>
                <a:t>Nausea</a:t>
              </a:r>
            </a:p>
            <a:p>
              <a:pPr marL="285750" indent="-285750">
                <a:lnSpc>
                  <a:spcPts val="2400"/>
                </a:lnSpc>
                <a:buClr>
                  <a:schemeClr val="accent1"/>
                </a:buClr>
              </a:pPr>
              <a:r>
                <a:rPr lang="en-US" sz="1700" dirty="0">
                  <a:latin typeface="Arial" panose="020B0604020202020204" pitchFamily="34" charset="0"/>
                  <a:cs typeface="Arial" panose="020B0604020202020204" pitchFamily="34" charset="0"/>
                </a:rPr>
                <a:t>Headache</a:t>
              </a:r>
              <a:endParaRPr lang="en-US" sz="1700" b="1" dirty="0">
                <a:latin typeface="Arial" panose="020B0604020202020204" pitchFamily="34" charset="0"/>
                <a:cs typeface="Arial" panose="020B0604020202020204" pitchFamily="34" charset="0"/>
              </a:endParaRPr>
            </a:p>
          </p:txBody>
        </p:sp>
        <p:sp>
          <p:nvSpPr>
            <p:cNvPr id="25" name="Rectangle 24">
              <a:extLst>
                <a:ext uri="{FF2B5EF4-FFF2-40B4-BE49-F238E27FC236}">
                  <a16:creationId xmlns:a16="http://schemas.microsoft.com/office/drawing/2014/main" id="{99A72B4D-0020-1E46-A937-845635860F1A}"/>
                </a:ext>
              </a:extLst>
            </p:cNvPr>
            <p:cNvSpPr/>
            <p:nvPr/>
          </p:nvSpPr>
          <p:spPr bwMode="auto">
            <a:xfrm>
              <a:off x="5822535" y="1774968"/>
              <a:ext cx="2533886" cy="4071399"/>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4" name="Footer Placeholder 4">
            <a:extLst>
              <a:ext uri="{FF2B5EF4-FFF2-40B4-BE49-F238E27FC236}">
                <a16:creationId xmlns:a16="http://schemas.microsoft.com/office/drawing/2014/main" id="{27F7D195-2F36-EA8B-A2E3-FB65120551DA}"/>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67597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F2146-BB3E-0B05-F8DD-AAFB1CCDE393}"/>
              </a:ext>
            </a:extLst>
          </p:cNvPr>
          <p:cNvSpPr>
            <a:spLocks noGrp="1"/>
          </p:cNvSpPr>
          <p:nvPr>
            <p:ph type="title"/>
          </p:nvPr>
        </p:nvSpPr>
        <p:spPr>
          <a:xfrm>
            <a:off x="571500" y="152400"/>
            <a:ext cx="7962900" cy="1066800"/>
          </a:xfrm>
        </p:spPr>
        <p:txBody>
          <a:bodyPr/>
          <a:lstStyle/>
          <a:p>
            <a:r>
              <a:rPr lang="en-US" dirty="0"/>
              <a:t>Nicotine mouth spray</a:t>
            </a:r>
          </a:p>
        </p:txBody>
      </p:sp>
      <p:sp>
        <p:nvSpPr>
          <p:cNvPr id="16" name="Graphic 14">
            <a:extLst>
              <a:ext uri="{FF2B5EF4-FFF2-40B4-BE49-F238E27FC236}">
                <a16:creationId xmlns:a16="http://schemas.microsoft.com/office/drawing/2014/main" id="{58CF2815-5F3E-07D1-2CEB-6D427D3BCE07}"/>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dirty="0"/>
          </a:p>
        </p:txBody>
      </p:sp>
      <p:sp>
        <p:nvSpPr>
          <p:cNvPr id="9" name="TextBox 8">
            <a:extLst>
              <a:ext uri="{FF2B5EF4-FFF2-40B4-BE49-F238E27FC236}">
                <a16:creationId xmlns:a16="http://schemas.microsoft.com/office/drawing/2014/main" id="{E5207743-25C7-C18D-FFDF-EDC968526173}"/>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30 sec – 2 mins</a:t>
            </a:r>
          </a:p>
          <a:p>
            <a:pPr algn="ctr">
              <a:spcBef>
                <a:spcPts val="0"/>
              </a:spcBef>
              <a:spcAft>
                <a:spcPts val="100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16 mins</a:t>
            </a:r>
          </a:p>
          <a:p>
            <a:pPr algn="ctr">
              <a:spcBef>
                <a:spcPts val="0"/>
              </a:spcBef>
              <a:spcAft>
                <a:spcPts val="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dirty="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5" name="Text Placeholder 3">
            <a:extLst>
              <a:ext uri="{FF2B5EF4-FFF2-40B4-BE49-F238E27FC236}">
                <a16:creationId xmlns:a16="http://schemas.microsoft.com/office/drawing/2014/main" id="{44E18582-B864-91B5-05A4-24BF4D10782A}"/>
              </a:ext>
            </a:extLst>
          </p:cNvPr>
          <p:cNvSpPr txBox="1">
            <a:spLocks/>
          </p:cNvSpPr>
          <p:nvPr/>
        </p:nvSpPr>
        <p:spPr bwMode="auto">
          <a:xfrm>
            <a:off x="571500" y="1627796"/>
            <a:ext cx="5147376" cy="156803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dirty="0">
                <a:solidFill>
                  <a:srgbClr val="009A9E"/>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A 1mg/spray mouth spray  </a:t>
            </a:r>
          </a:p>
          <a:p>
            <a:pPr marL="223838" indent="-223838">
              <a:lnSpc>
                <a:spcPts val="2200"/>
              </a:lnSpc>
              <a:spcBef>
                <a:spcPts val="400"/>
              </a:spcBef>
              <a:spcAft>
                <a:spcPts val="0"/>
              </a:spcAft>
              <a:buClr>
                <a:schemeClr val="accent1"/>
              </a:buClr>
            </a:pPr>
            <a:r>
              <a:rPr lang="en-US" sz="1600" dirty="0">
                <a:latin typeface="Arial" panose="020B0604020202020204" pitchFamily="34" charset="0"/>
                <a:cs typeface="Arial" panose="020B0604020202020204" pitchFamily="34" charset="0"/>
              </a:rPr>
              <a:t>Brand name QuickMist </a:t>
            </a:r>
          </a:p>
          <a:p>
            <a:pPr marL="0" indent="0">
              <a:lnSpc>
                <a:spcPts val="2200"/>
              </a:lnSpc>
              <a:spcBef>
                <a:spcPts val="400"/>
              </a:spcBef>
              <a:spcAft>
                <a:spcPts val="0"/>
              </a:spcAft>
              <a:buClr>
                <a:schemeClr val="accent1"/>
              </a:buClr>
              <a:buNone/>
            </a:pPr>
            <a:r>
              <a:rPr lang="en-US" sz="1600" dirty="0">
                <a:latin typeface="Arial" panose="020B0604020202020204" pitchFamily="34" charset="0"/>
                <a:cs typeface="Arial" panose="020B0604020202020204" pitchFamily="34" charset="0"/>
              </a:rPr>
              <a:t>    (Fresh mint, Cool Berry)</a:t>
            </a:r>
          </a:p>
        </p:txBody>
      </p:sp>
      <p:sp>
        <p:nvSpPr>
          <p:cNvPr id="6" name="Text Placeholder 3">
            <a:extLst>
              <a:ext uri="{FF2B5EF4-FFF2-40B4-BE49-F238E27FC236}">
                <a16:creationId xmlns:a16="http://schemas.microsoft.com/office/drawing/2014/main" id="{F0245E9B-0B32-59B0-28AC-096C36ED3AA5}"/>
              </a:ext>
            </a:extLst>
          </p:cNvPr>
          <p:cNvSpPr txBox="1">
            <a:spLocks/>
          </p:cNvSpPr>
          <p:nvPr/>
        </p:nvSpPr>
        <p:spPr bwMode="auto">
          <a:xfrm>
            <a:off x="4095745" y="1627796"/>
            <a:ext cx="4207235" cy="419991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dirty="0">
                <a:solidFill>
                  <a:srgbClr val="009A9E"/>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Child-proof lock (push lever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and slide up or down)</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First use: </a:t>
            </a:r>
            <a:r>
              <a:rPr lang="en-US" sz="1600" b="1" dirty="0">
                <a:solidFill>
                  <a:srgbClr val="009A9E"/>
                </a:solidFill>
                <a:latin typeface="Arial" panose="020B0604020202020204" pitchFamily="34" charset="0"/>
                <a:cs typeface="Arial" panose="020B0604020202020204" pitchFamily="34" charset="0"/>
              </a:rPr>
              <a:t>prime the pump </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Point and spray (firmly) inside of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mouth against the cheek, repeat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on other side of mouth</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1 to 2 sprays every 30 minutes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to an hour  </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Hold spray in the mouth and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avoid swallowing for a few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seconds after spraying</a:t>
            </a:r>
          </a:p>
          <a:p>
            <a:pPr marL="223838" indent="-223838">
              <a:lnSpc>
                <a:spcPts val="2200"/>
              </a:lnSpc>
              <a:spcBef>
                <a:spcPts val="600"/>
              </a:spcBef>
              <a:spcAft>
                <a:spcPts val="600"/>
              </a:spcAft>
              <a:buClr>
                <a:schemeClr val="accent1"/>
              </a:buClr>
            </a:pPr>
            <a:endParaRPr lang="en-US" sz="1600" dirty="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2061003F-FE66-38D2-0BA7-1E1C820DE9A6}"/>
              </a:ext>
            </a:extLst>
          </p:cNvPr>
          <p:cNvPicPr>
            <a:picLocks noChangeAspect="1"/>
          </p:cNvPicPr>
          <p:nvPr/>
        </p:nvPicPr>
        <p:blipFill>
          <a:blip r:embed="rId3"/>
          <a:srcRect/>
          <a:stretch/>
        </p:blipFill>
        <p:spPr>
          <a:xfrm rot="493706">
            <a:off x="464966" y="3725693"/>
            <a:ext cx="3242892" cy="1816864"/>
          </a:xfrm>
          <a:prstGeom prst="rect">
            <a:avLst/>
          </a:prstGeom>
        </p:spPr>
      </p:pic>
      <p:sp>
        <p:nvSpPr>
          <p:cNvPr id="3" name="Footer Placeholder 4">
            <a:extLst>
              <a:ext uri="{FF2B5EF4-FFF2-40B4-BE49-F238E27FC236}">
                <a16:creationId xmlns:a16="http://schemas.microsoft.com/office/drawing/2014/main" id="{6446E374-76DB-FA7F-552D-56274A223064}"/>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886350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500"/>
                            </p:stCondLst>
                            <p:childTnLst>
                              <p:par>
                                <p:cTn id="24" presetID="10" presetClass="entr" presetSubtype="0" fill="hold" grpId="0" nodeType="after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9" grpId="0"/>
      <p:bldP spid="5" grpId="0"/>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a:xfrm>
            <a:off x="571500" y="152400"/>
            <a:ext cx="7962900" cy="1066800"/>
          </a:xfrm>
        </p:spPr>
        <p:txBody>
          <a:bodyPr/>
          <a:lstStyle/>
          <a:p>
            <a:r>
              <a:rPr lang="en-US" dirty="0"/>
              <a:t>Nicotine inhalator</a:t>
            </a:r>
          </a:p>
        </p:txBody>
      </p:sp>
      <p:sp>
        <p:nvSpPr>
          <p:cNvPr id="6" name="Text Placeholder 3">
            <a:extLst>
              <a:ext uri="{FF2B5EF4-FFF2-40B4-BE49-F238E27FC236}">
                <a16:creationId xmlns:a16="http://schemas.microsoft.com/office/drawing/2014/main" id="{2C3D9EC5-8B53-5244-9EC8-C90434493967}"/>
              </a:ext>
            </a:extLst>
          </p:cNvPr>
          <p:cNvSpPr txBox="1">
            <a:spLocks/>
          </p:cNvSpPr>
          <p:nvPr/>
        </p:nvSpPr>
        <p:spPr bwMode="auto">
          <a:xfrm>
            <a:off x="571500" y="1627797"/>
            <a:ext cx="5609844" cy="18012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dirty="0">
                <a:solidFill>
                  <a:srgbClr val="009A9E"/>
                </a:solidFill>
                <a:latin typeface="Arial" panose="020B0604020202020204" pitchFamily="34" charset="0"/>
                <a:cs typeface="Arial" panose="020B0604020202020204" pitchFamily="34" charset="0"/>
              </a:rPr>
              <a:t>How it works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Plastic holder containing cartridge impregnated with 15mg nicotine and menthol</a:t>
            </a:r>
          </a:p>
          <a:p>
            <a:pPr marL="223838" indent="-223838">
              <a:lnSpc>
                <a:spcPts val="2200"/>
              </a:lnSpc>
              <a:spcBef>
                <a:spcPts val="400"/>
              </a:spcBef>
              <a:spcAft>
                <a:spcPts val="400"/>
              </a:spcAft>
              <a:buClr>
                <a:schemeClr val="accent1"/>
              </a:buClr>
            </a:pPr>
            <a:r>
              <a:rPr lang="en-US" sz="1600" b="1" dirty="0">
                <a:solidFill>
                  <a:srgbClr val="009A9E"/>
                </a:solidFill>
                <a:latin typeface="Arial" panose="020B0604020202020204" pitchFamily="34" charset="0"/>
                <a:cs typeface="Arial" panose="020B0604020202020204" pitchFamily="34" charset="0"/>
              </a:rPr>
              <a:t>Average amount of nicotine absorbed</a:t>
            </a:r>
            <a:r>
              <a:rPr lang="en-US" sz="1600" dirty="0">
                <a:latin typeface="Arial" panose="020B0604020202020204" pitchFamily="34" charset="0"/>
                <a:cs typeface="Arial" panose="020B0604020202020204" pitchFamily="34" charset="0"/>
              </a:rPr>
              <a:t>:</a:t>
            </a:r>
            <a:r>
              <a:rPr lang="en-US" sz="1600" b="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20 minutes</a:t>
            </a:r>
            <a:r>
              <a:rPr lang="en-US" sz="1600" b="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puffing for 1mg nicotine</a:t>
            </a:r>
            <a:endParaRPr lang="en-US" sz="1600" b="1"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7517968D-51AA-294A-B0C6-F579EEF69EDC}"/>
              </a:ext>
            </a:extLst>
          </p:cNvPr>
          <p:cNvPicPr>
            <a:picLocks noChangeAspect="1"/>
          </p:cNvPicPr>
          <p:nvPr/>
        </p:nvPicPr>
        <p:blipFill>
          <a:blip r:embed="rId3"/>
          <a:srcRect/>
          <a:stretch/>
        </p:blipFill>
        <p:spPr>
          <a:xfrm>
            <a:off x="5063553" y="3675888"/>
            <a:ext cx="3549281" cy="2173934"/>
          </a:xfrm>
          <a:prstGeom prst="rect">
            <a:avLst/>
          </a:prstGeom>
        </p:spPr>
      </p:pic>
      <p:sp>
        <p:nvSpPr>
          <p:cNvPr id="12" name="Text Placeholder 3">
            <a:extLst>
              <a:ext uri="{FF2B5EF4-FFF2-40B4-BE49-F238E27FC236}">
                <a16:creationId xmlns:a16="http://schemas.microsoft.com/office/drawing/2014/main" id="{87D13C02-9E5B-7380-0398-4FF4AA10DF49}"/>
              </a:ext>
            </a:extLst>
          </p:cNvPr>
          <p:cNvSpPr txBox="1">
            <a:spLocks/>
          </p:cNvSpPr>
          <p:nvPr/>
        </p:nvSpPr>
        <p:spPr bwMode="auto">
          <a:xfrm>
            <a:off x="571500" y="3665154"/>
            <a:ext cx="4151577" cy="226085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dirty="0">
                <a:solidFill>
                  <a:srgbClr val="009A9E"/>
                </a:solidFill>
                <a:latin typeface="Arial" panose="020B0604020202020204" pitchFamily="34" charset="0"/>
                <a:cs typeface="Arial" panose="020B0604020202020204" pitchFamily="34" charset="0"/>
              </a:rPr>
              <a:t>How it is used</a:t>
            </a:r>
          </a:p>
          <a:p>
            <a:pPr marL="223838" indent="-223838">
              <a:lnSpc>
                <a:spcPts val="2200"/>
              </a:lnSpc>
              <a:spcBef>
                <a:spcPts val="400"/>
              </a:spcBef>
              <a:spcAft>
                <a:spcPts val="400"/>
              </a:spcAft>
              <a:buClr>
                <a:schemeClr val="accent1"/>
              </a:buClr>
            </a:pPr>
            <a:r>
              <a:rPr lang="en-GB" sz="1600" dirty="0">
                <a:latin typeface="Arial" panose="020B0604020202020204" pitchFamily="34" charset="0"/>
                <a:cs typeface="Arial" panose="020B0604020202020204" pitchFamily="34" charset="0"/>
              </a:rPr>
              <a:t>Line up ridges of plastic holder to open </a:t>
            </a:r>
          </a:p>
          <a:p>
            <a:pPr marL="223838" indent="-223838">
              <a:lnSpc>
                <a:spcPts val="2200"/>
              </a:lnSpc>
              <a:spcBef>
                <a:spcPts val="400"/>
              </a:spcBef>
              <a:spcAft>
                <a:spcPts val="400"/>
              </a:spcAft>
              <a:buClr>
                <a:schemeClr val="accent1"/>
              </a:buClr>
            </a:pPr>
            <a:r>
              <a:rPr lang="en-GB" sz="1600" dirty="0">
                <a:latin typeface="Arial" panose="020B0604020202020204" pitchFamily="34" charset="0"/>
                <a:cs typeface="Arial" panose="020B0604020202020204" pitchFamily="34" charset="0"/>
              </a:rPr>
              <a:t>Special puffing technique – </a:t>
            </a:r>
            <a:r>
              <a:rPr lang="en-GB" sz="1600" b="1" dirty="0">
                <a:solidFill>
                  <a:srgbClr val="009A9E"/>
                </a:solidFill>
                <a:latin typeface="Arial" panose="020B0604020202020204" pitchFamily="34" charset="0"/>
                <a:cs typeface="Arial" panose="020B0604020202020204" pitchFamily="34" charset="0"/>
              </a:rPr>
              <a:t>take slow shallow puffs to avoid throat burn</a:t>
            </a:r>
          </a:p>
          <a:p>
            <a:pPr marL="223838" indent="-223838">
              <a:lnSpc>
                <a:spcPts val="2200"/>
              </a:lnSpc>
              <a:spcBef>
                <a:spcPts val="400"/>
              </a:spcBef>
              <a:spcAft>
                <a:spcPts val="400"/>
              </a:spcAft>
              <a:buClr>
                <a:schemeClr val="accent1"/>
              </a:buClr>
            </a:pPr>
            <a:r>
              <a:rPr lang="en-GB" sz="1600" dirty="0">
                <a:latin typeface="Arial" panose="020B0604020202020204" pitchFamily="34" charset="0"/>
                <a:cs typeface="Arial" panose="020B0604020202020204" pitchFamily="34" charset="0"/>
              </a:rPr>
              <a:t>Use every hour for about 20 minutes, puff as needed to manage cravings </a:t>
            </a:r>
          </a:p>
        </p:txBody>
      </p:sp>
      <p:sp>
        <p:nvSpPr>
          <p:cNvPr id="7" name="Graphic 14">
            <a:extLst>
              <a:ext uri="{FF2B5EF4-FFF2-40B4-BE49-F238E27FC236}">
                <a16:creationId xmlns:a16="http://schemas.microsoft.com/office/drawing/2014/main" id="{4A240292-80EF-8AB2-6E25-923EDF8A7937}"/>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dirty="0"/>
          </a:p>
        </p:txBody>
      </p:sp>
      <p:sp>
        <p:nvSpPr>
          <p:cNvPr id="8" name="TextBox 7">
            <a:extLst>
              <a:ext uri="{FF2B5EF4-FFF2-40B4-BE49-F238E27FC236}">
                <a16:creationId xmlns:a16="http://schemas.microsoft.com/office/drawing/2014/main" id="{FDA3F7B8-65C1-5150-50BA-12359728429D}"/>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2 – 3 mins</a:t>
            </a:r>
          </a:p>
          <a:p>
            <a:pPr algn="ctr">
              <a:spcBef>
                <a:spcPts val="0"/>
              </a:spcBef>
              <a:spcAft>
                <a:spcPts val="100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15 – 20 mins</a:t>
            </a:r>
          </a:p>
          <a:p>
            <a:pPr algn="ctr">
              <a:spcBef>
                <a:spcPts val="0"/>
              </a:spcBef>
              <a:spcAft>
                <a:spcPts val="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dirty="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4" name="Footer Placeholder 4">
            <a:extLst>
              <a:ext uri="{FF2B5EF4-FFF2-40B4-BE49-F238E27FC236}">
                <a16:creationId xmlns:a16="http://schemas.microsoft.com/office/drawing/2014/main" id="{8570F52E-1B79-6124-4811-53A7C751A9D0}"/>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267015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500"/>
                            </p:stCondLst>
                            <p:childTnLst>
                              <p:par>
                                <p:cTn id="24" presetID="10" presetClass="entr" presetSubtype="0" fill="hold" grpId="0" nodeType="afterEffect">
                                  <p:stCondLst>
                                    <p:cond delay="50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7" grpId="0" animBg="1"/>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8E3A8EC-5B55-B720-7E8C-05DBD498E10D}"/>
              </a:ext>
            </a:extLst>
          </p:cNvPr>
          <p:cNvPicPr>
            <a:picLocks noChangeAspect="1"/>
          </p:cNvPicPr>
          <p:nvPr/>
        </p:nvPicPr>
        <p:blipFill>
          <a:blip r:embed="rId3"/>
          <a:srcRect/>
          <a:stretch/>
        </p:blipFill>
        <p:spPr>
          <a:xfrm>
            <a:off x="5610080" y="2437370"/>
            <a:ext cx="2319516" cy="3191015"/>
          </a:xfrm>
          <a:prstGeom prst="rect">
            <a:avLst/>
          </a:prstGeom>
        </p:spPr>
      </p:pic>
      <p:sp>
        <p:nvSpPr>
          <p:cNvPr id="2" name="Title 1">
            <a:extLst>
              <a:ext uri="{FF2B5EF4-FFF2-40B4-BE49-F238E27FC236}">
                <a16:creationId xmlns:a16="http://schemas.microsoft.com/office/drawing/2014/main" id="{54AF2146-BB3E-0B05-F8DD-AAFB1CCDE393}"/>
              </a:ext>
            </a:extLst>
          </p:cNvPr>
          <p:cNvSpPr>
            <a:spLocks noGrp="1"/>
          </p:cNvSpPr>
          <p:nvPr>
            <p:ph type="title"/>
          </p:nvPr>
        </p:nvSpPr>
        <p:spPr>
          <a:xfrm>
            <a:off x="571500" y="152400"/>
            <a:ext cx="7962900" cy="1066800"/>
          </a:xfrm>
        </p:spPr>
        <p:txBody>
          <a:bodyPr/>
          <a:lstStyle/>
          <a:p>
            <a:r>
              <a:rPr lang="en-US" dirty="0"/>
              <a:t>Nicotine lozenges and mini lozenges</a:t>
            </a:r>
          </a:p>
        </p:txBody>
      </p:sp>
      <p:sp>
        <p:nvSpPr>
          <p:cNvPr id="16" name="Graphic 14">
            <a:extLst>
              <a:ext uri="{FF2B5EF4-FFF2-40B4-BE49-F238E27FC236}">
                <a16:creationId xmlns:a16="http://schemas.microsoft.com/office/drawing/2014/main" id="{58CF2815-5F3E-07D1-2CEB-6D427D3BCE07}"/>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dirty="0"/>
          </a:p>
        </p:txBody>
      </p:sp>
      <p:sp>
        <p:nvSpPr>
          <p:cNvPr id="9" name="TextBox 8">
            <a:extLst>
              <a:ext uri="{FF2B5EF4-FFF2-40B4-BE49-F238E27FC236}">
                <a16:creationId xmlns:a16="http://schemas.microsoft.com/office/drawing/2014/main" id="{E5207743-25C7-C18D-FFDF-EDC968526173}"/>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2 – 5 mins</a:t>
            </a:r>
          </a:p>
          <a:p>
            <a:pPr algn="ctr">
              <a:spcBef>
                <a:spcPts val="0"/>
              </a:spcBef>
              <a:spcAft>
                <a:spcPts val="100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30 mins</a:t>
            </a:r>
          </a:p>
          <a:p>
            <a:pPr algn="ctr">
              <a:spcBef>
                <a:spcPts val="0"/>
              </a:spcBef>
              <a:spcAft>
                <a:spcPts val="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dirty="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3" name="Text Placeholder 3">
            <a:extLst>
              <a:ext uri="{FF2B5EF4-FFF2-40B4-BE49-F238E27FC236}">
                <a16:creationId xmlns:a16="http://schemas.microsoft.com/office/drawing/2014/main" id="{5388C581-8A62-5A53-407C-C362CBCF80CE}"/>
              </a:ext>
            </a:extLst>
          </p:cNvPr>
          <p:cNvSpPr txBox="1">
            <a:spLocks/>
          </p:cNvSpPr>
          <p:nvPr/>
        </p:nvSpPr>
        <p:spPr bwMode="auto">
          <a:xfrm>
            <a:off x="571500" y="1627796"/>
            <a:ext cx="4205600" cy="144081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dirty="0">
                <a:solidFill>
                  <a:srgbClr val="009A9E"/>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Sugar-free tablet</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Lozenges 1mg, 1.5mg, 2mg &amp; 4mg</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(Original and mini)</a:t>
            </a:r>
          </a:p>
        </p:txBody>
      </p:sp>
      <p:sp>
        <p:nvSpPr>
          <p:cNvPr id="6" name="Text Placeholder 3">
            <a:extLst>
              <a:ext uri="{FF2B5EF4-FFF2-40B4-BE49-F238E27FC236}">
                <a16:creationId xmlns:a16="http://schemas.microsoft.com/office/drawing/2014/main" id="{11D7FD83-2AFD-35D7-45A8-DE704D664BFB}"/>
              </a:ext>
            </a:extLst>
          </p:cNvPr>
          <p:cNvSpPr txBox="1">
            <a:spLocks/>
          </p:cNvSpPr>
          <p:nvPr/>
        </p:nvSpPr>
        <p:spPr bwMode="auto">
          <a:xfrm>
            <a:off x="571500" y="3495749"/>
            <a:ext cx="4207235" cy="20223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dirty="0">
                <a:solidFill>
                  <a:srgbClr val="009A9E"/>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1 lozenge every hour or as required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to manage cravings/urges to smoke</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Placed in mouth, allow to dissolve by moving around mouth periodically;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avoid crushing or chewing</a:t>
            </a:r>
          </a:p>
        </p:txBody>
      </p:sp>
      <p:sp>
        <p:nvSpPr>
          <p:cNvPr id="4" name="Footer Placeholder 4">
            <a:extLst>
              <a:ext uri="{FF2B5EF4-FFF2-40B4-BE49-F238E27FC236}">
                <a16:creationId xmlns:a16="http://schemas.microsoft.com/office/drawing/2014/main" id="{BE8AB22E-B6E5-1C81-3637-6CB05A2D8F82}"/>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511314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500"/>
                            </p:stCondLst>
                            <p:childTnLst>
                              <p:par>
                                <p:cTn id="24" presetID="10" presetClass="entr" presetSubtype="0" fill="hold" grpId="0" nodeType="after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9" grpId="0"/>
      <p:bldP spid="3" grpId="0"/>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ACC7226-DB87-4D4F-9F01-465A3CE79AFB}"/>
              </a:ext>
            </a:extLst>
          </p:cNvPr>
          <p:cNvPicPr>
            <a:picLocks noChangeAspect="1"/>
          </p:cNvPicPr>
          <p:nvPr/>
        </p:nvPicPr>
        <p:blipFill>
          <a:blip r:embed="rId3"/>
          <a:srcRect/>
          <a:stretch/>
        </p:blipFill>
        <p:spPr>
          <a:xfrm>
            <a:off x="5051480" y="2921867"/>
            <a:ext cx="3482920" cy="2154804"/>
          </a:xfrm>
          <a:prstGeom prst="rect">
            <a:avLst/>
          </a:prstGeom>
        </p:spPr>
      </p:pic>
      <p:sp>
        <p:nvSpPr>
          <p:cNvPr id="2" name="Title 1">
            <a:extLst>
              <a:ext uri="{FF2B5EF4-FFF2-40B4-BE49-F238E27FC236}">
                <a16:creationId xmlns:a16="http://schemas.microsoft.com/office/drawing/2014/main" id="{54AF2146-BB3E-0B05-F8DD-AAFB1CCDE393}"/>
              </a:ext>
            </a:extLst>
          </p:cNvPr>
          <p:cNvSpPr>
            <a:spLocks noGrp="1"/>
          </p:cNvSpPr>
          <p:nvPr>
            <p:ph type="title"/>
          </p:nvPr>
        </p:nvSpPr>
        <p:spPr>
          <a:xfrm>
            <a:off x="571500" y="152400"/>
            <a:ext cx="7962900" cy="1066800"/>
          </a:xfrm>
        </p:spPr>
        <p:txBody>
          <a:bodyPr/>
          <a:lstStyle/>
          <a:p>
            <a:r>
              <a:rPr lang="en-US" dirty="0"/>
              <a:t>Nicotine sublingual tablet (microtab)</a:t>
            </a:r>
          </a:p>
        </p:txBody>
      </p:sp>
      <p:sp>
        <p:nvSpPr>
          <p:cNvPr id="16" name="Graphic 14">
            <a:extLst>
              <a:ext uri="{FF2B5EF4-FFF2-40B4-BE49-F238E27FC236}">
                <a16:creationId xmlns:a16="http://schemas.microsoft.com/office/drawing/2014/main" id="{58CF2815-5F3E-07D1-2CEB-6D427D3BCE07}"/>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dirty="0"/>
          </a:p>
        </p:txBody>
      </p:sp>
      <p:sp>
        <p:nvSpPr>
          <p:cNvPr id="9" name="TextBox 8">
            <a:extLst>
              <a:ext uri="{FF2B5EF4-FFF2-40B4-BE49-F238E27FC236}">
                <a16:creationId xmlns:a16="http://schemas.microsoft.com/office/drawing/2014/main" id="{E5207743-25C7-C18D-FFDF-EDC968526173}"/>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2 – 5 mins</a:t>
            </a:r>
          </a:p>
          <a:p>
            <a:pPr algn="ctr">
              <a:spcBef>
                <a:spcPts val="0"/>
              </a:spcBef>
              <a:spcAft>
                <a:spcPts val="100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30 mins</a:t>
            </a:r>
          </a:p>
          <a:p>
            <a:pPr algn="ctr">
              <a:spcBef>
                <a:spcPts val="0"/>
              </a:spcBef>
              <a:spcAft>
                <a:spcPts val="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dirty="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3" name="Text Placeholder 3">
            <a:extLst>
              <a:ext uri="{FF2B5EF4-FFF2-40B4-BE49-F238E27FC236}">
                <a16:creationId xmlns:a16="http://schemas.microsoft.com/office/drawing/2014/main" id="{38FA0466-EC04-AAEA-2017-36E75E20F1FE}"/>
              </a:ext>
            </a:extLst>
          </p:cNvPr>
          <p:cNvSpPr txBox="1">
            <a:spLocks/>
          </p:cNvSpPr>
          <p:nvPr/>
        </p:nvSpPr>
        <p:spPr bwMode="auto">
          <a:xfrm>
            <a:off x="571500" y="1627796"/>
            <a:ext cx="5255864" cy="144081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dirty="0">
                <a:solidFill>
                  <a:srgbClr val="009A9E"/>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Nicorette: small white tablet – 2mg nicotine </a:t>
            </a:r>
          </a:p>
        </p:txBody>
      </p:sp>
      <p:sp>
        <p:nvSpPr>
          <p:cNvPr id="6" name="Text Placeholder 3">
            <a:extLst>
              <a:ext uri="{FF2B5EF4-FFF2-40B4-BE49-F238E27FC236}">
                <a16:creationId xmlns:a16="http://schemas.microsoft.com/office/drawing/2014/main" id="{6C471A1C-DB8E-8130-4D44-7253C46BC9C7}"/>
              </a:ext>
            </a:extLst>
          </p:cNvPr>
          <p:cNvSpPr txBox="1">
            <a:spLocks/>
          </p:cNvSpPr>
          <p:nvPr/>
        </p:nvSpPr>
        <p:spPr bwMode="auto">
          <a:xfrm>
            <a:off x="571500" y="2921867"/>
            <a:ext cx="4572569" cy="21548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dirty="0">
                <a:solidFill>
                  <a:srgbClr val="009A9E"/>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Used sub-lingually: held until dissolved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(30 minutes); should not be chewed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or swallowed whole</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Use 1 – 2 per hour; 16 – 40  tablets a day</a:t>
            </a:r>
          </a:p>
          <a:p>
            <a:pPr marL="223838" indent="-223838">
              <a:lnSpc>
                <a:spcPts val="2200"/>
              </a:lnSpc>
              <a:spcBef>
                <a:spcPts val="600"/>
              </a:spcBef>
              <a:spcAft>
                <a:spcPts val="600"/>
              </a:spcAft>
              <a:buClr>
                <a:schemeClr val="accent1"/>
              </a:buClr>
            </a:pPr>
            <a:endParaRPr lang="en-US" sz="1600" dirty="0">
              <a:latin typeface="Arial" panose="020B0604020202020204" pitchFamily="34" charset="0"/>
              <a:cs typeface="Arial" panose="020B0604020202020204" pitchFamily="34" charset="0"/>
            </a:endParaRPr>
          </a:p>
        </p:txBody>
      </p:sp>
      <p:sp>
        <p:nvSpPr>
          <p:cNvPr id="4" name="Footer Placeholder 4">
            <a:extLst>
              <a:ext uri="{FF2B5EF4-FFF2-40B4-BE49-F238E27FC236}">
                <a16:creationId xmlns:a16="http://schemas.microsoft.com/office/drawing/2014/main" id="{05D6B941-4AF7-A37A-D68E-F3CE22294D1C}"/>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976315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500"/>
                            </p:stCondLst>
                            <p:childTnLst>
                              <p:par>
                                <p:cTn id="24" presetID="10" presetClass="entr" presetSubtype="0" fill="hold" grpId="0" nodeType="after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9" grpId="0"/>
      <p:bldP spid="3" grpId="0"/>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dirty="0"/>
              <a:t>Nicotine chewing gum</a:t>
            </a:r>
          </a:p>
        </p:txBody>
      </p:sp>
      <p:sp>
        <p:nvSpPr>
          <p:cNvPr id="11" name="Text Placeholder 3">
            <a:extLst>
              <a:ext uri="{FF2B5EF4-FFF2-40B4-BE49-F238E27FC236}">
                <a16:creationId xmlns:a16="http://schemas.microsoft.com/office/drawing/2014/main" id="{8D7D3190-F78A-404A-B0B7-0230568F588C}"/>
              </a:ext>
            </a:extLst>
          </p:cNvPr>
          <p:cNvSpPr txBox="1">
            <a:spLocks/>
          </p:cNvSpPr>
          <p:nvPr/>
        </p:nvSpPr>
        <p:spPr bwMode="auto">
          <a:xfrm>
            <a:off x="571499" y="1627796"/>
            <a:ext cx="4205600" cy="156803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dirty="0">
                <a:solidFill>
                  <a:srgbClr val="009A9E"/>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2mg and 4mg</a:t>
            </a:r>
          </a:p>
          <a:p>
            <a:pPr marL="223838" indent="-223838">
              <a:lnSpc>
                <a:spcPts val="2200"/>
              </a:lnSpc>
              <a:spcBef>
                <a:spcPts val="400"/>
              </a:spcBef>
              <a:spcAft>
                <a:spcPts val="400"/>
              </a:spcAft>
              <a:buClr>
                <a:schemeClr val="accent1"/>
              </a:buClr>
            </a:pPr>
            <a:r>
              <a:rPr lang="en-US" sz="1600" b="1" dirty="0">
                <a:solidFill>
                  <a:srgbClr val="009A9E"/>
                </a:solidFill>
                <a:latin typeface="Arial" panose="020B0604020202020204" pitchFamily="34" charset="0"/>
                <a:cs typeface="Arial" panose="020B0604020202020204" pitchFamily="34" charset="0"/>
              </a:rPr>
              <a:t>Flavours: </a:t>
            </a:r>
            <a:br>
              <a:rPr lang="en-US" sz="1600" b="1" dirty="0">
                <a:solidFill>
                  <a:schemeClr val="accent4">
                    <a:lumMod val="75000"/>
                    <a:lumOff val="25000"/>
                  </a:schemeClr>
                </a:solidFill>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plain, fruit, mint, icy white</a:t>
            </a:r>
          </a:p>
          <a:p>
            <a:pPr marL="223838" indent="-223838">
              <a:lnSpc>
                <a:spcPts val="2200"/>
              </a:lnSpc>
              <a:spcBef>
                <a:spcPts val="400"/>
              </a:spcBef>
              <a:spcAft>
                <a:spcPts val="400"/>
              </a:spcAft>
              <a:buClr>
                <a:schemeClr val="accent1"/>
              </a:buClr>
            </a:pPr>
            <a:endParaRPr lang="en-US" sz="1600"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313F5B82-58AA-7543-ACAC-D4EE69B9CC98}"/>
              </a:ext>
            </a:extLst>
          </p:cNvPr>
          <p:cNvPicPr>
            <a:picLocks noChangeAspect="1"/>
          </p:cNvPicPr>
          <p:nvPr/>
        </p:nvPicPr>
        <p:blipFill>
          <a:blip r:embed="rId3"/>
          <a:srcRect/>
          <a:stretch/>
        </p:blipFill>
        <p:spPr>
          <a:xfrm>
            <a:off x="426327" y="3902052"/>
            <a:ext cx="3159212" cy="1956672"/>
          </a:xfrm>
          <a:prstGeom prst="rect">
            <a:avLst/>
          </a:prstGeom>
        </p:spPr>
      </p:pic>
      <p:sp>
        <p:nvSpPr>
          <p:cNvPr id="3" name="Graphic 14">
            <a:extLst>
              <a:ext uri="{FF2B5EF4-FFF2-40B4-BE49-F238E27FC236}">
                <a16:creationId xmlns:a16="http://schemas.microsoft.com/office/drawing/2014/main" id="{5BCD90A6-5E45-9A09-A6C3-196743B52A08}"/>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dirty="0"/>
          </a:p>
        </p:txBody>
      </p:sp>
      <p:sp>
        <p:nvSpPr>
          <p:cNvPr id="4" name="TextBox 3">
            <a:extLst>
              <a:ext uri="{FF2B5EF4-FFF2-40B4-BE49-F238E27FC236}">
                <a16:creationId xmlns:a16="http://schemas.microsoft.com/office/drawing/2014/main" id="{A48FC7E0-8121-72A5-CDEA-1423823216CD}"/>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5 – 7 mins</a:t>
            </a:r>
          </a:p>
          <a:p>
            <a:pPr algn="ctr">
              <a:spcBef>
                <a:spcPts val="0"/>
              </a:spcBef>
              <a:spcAft>
                <a:spcPts val="100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30 mins</a:t>
            </a:r>
          </a:p>
          <a:p>
            <a:pPr algn="ctr">
              <a:spcBef>
                <a:spcPts val="0"/>
              </a:spcBef>
              <a:spcAft>
                <a:spcPts val="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dirty="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5" name="Text Placeholder 3">
            <a:extLst>
              <a:ext uri="{FF2B5EF4-FFF2-40B4-BE49-F238E27FC236}">
                <a16:creationId xmlns:a16="http://schemas.microsoft.com/office/drawing/2014/main" id="{E131C8EC-CB07-47E0-6AFE-D26F648CAC8B}"/>
              </a:ext>
            </a:extLst>
          </p:cNvPr>
          <p:cNvSpPr txBox="1">
            <a:spLocks/>
          </p:cNvSpPr>
          <p:nvPr/>
        </p:nvSpPr>
        <p:spPr bwMode="auto">
          <a:xfrm>
            <a:off x="4095745" y="1627796"/>
            <a:ext cx="3960734" cy="419991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dirty="0">
                <a:solidFill>
                  <a:srgbClr val="009A9E"/>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Special chewing technique: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t>
            </a:r>
            <a:r>
              <a:rPr lang="en-US" sz="1600" b="1" dirty="0">
                <a:solidFill>
                  <a:srgbClr val="009A9E"/>
                </a:solidFill>
                <a:latin typeface="Arial" panose="020B0604020202020204" pitchFamily="34" charset="0"/>
                <a:cs typeface="Arial" panose="020B0604020202020204" pitchFamily="34" charset="0"/>
              </a:rPr>
              <a:t>chew and park</a:t>
            </a:r>
            <a:r>
              <a:rPr lang="en-US" sz="1600" dirty="0">
                <a:latin typeface="Arial" panose="020B0604020202020204" pitchFamily="34" charset="0"/>
                <a:cs typeface="Arial" panose="020B0604020202020204" pitchFamily="34" charset="0"/>
              </a:rPr>
              <a:t>”</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Use for about 30 minutes</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Use one piece per hour</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Maximum of 15 pieces per day</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Sticks to dentures; not appropriate for people with complicated dental work</a:t>
            </a:r>
          </a:p>
        </p:txBody>
      </p:sp>
      <p:sp>
        <p:nvSpPr>
          <p:cNvPr id="7" name="Footer Placeholder 4">
            <a:extLst>
              <a:ext uri="{FF2B5EF4-FFF2-40B4-BE49-F238E27FC236}">
                <a16:creationId xmlns:a16="http://schemas.microsoft.com/office/drawing/2014/main" id="{88EEE617-51AA-6A63-3EC5-467BF3B0586C}"/>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088876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p:stCondLst>
                              <p:cond delay="500"/>
                            </p:stCondLst>
                            <p:childTnLst>
                              <p:par>
                                <p:cTn id="19" presetID="10" presetClass="entr" presetSubtype="0" fill="hold" grpId="0" nodeType="afterEffect">
                                  <p:stCondLst>
                                    <p:cond delay="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animBg="1"/>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84C7561-C957-C879-D955-EA824476E553}"/>
              </a:ext>
            </a:extLst>
          </p:cNvPr>
          <p:cNvSpPr/>
          <p:nvPr/>
        </p:nvSpPr>
        <p:spPr bwMode="auto">
          <a:xfrm>
            <a:off x="1890" y="0"/>
            <a:ext cx="9144000" cy="683904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sp>
        <p:nvSpPr>
          <p:cNvPr id="16" name="Title 1">
            <a:extLst>
              <a:ext uri="{FF2B5EF4-FFF2-40B4-BE49-F238E27FC236}">
                <a16:creationId xmlns:a16="http://schemas.microsoft.com/office/drawing/2014/main" id="{746F9B01-E0D9-A18E-5FE9-B8A602E2FF68}"/>
              </a:ext>
            </a:extLst>
          </p:cNvPr>
          <p:cNvSpPr txBox="1">
            <a:spLocks/>
          </p:cNvSpPr>
          <p:nvPr/>
        </p:nvSpPr>
        <p:spPr bwMode="auto">
          <a:xfrm>
            <a:off x="699589" y="399782"/>
            <a:ext cx="7200900" cy="50256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marL="355600" indent="-355600" algn="l" defTabSz="457200" rtl="0" eaLnBrk="0" fontAlgn="base" hangingPunct="0">
              <a:spcBef>
                <a:spcPct val="0"/>
              </a:spcBef>
              <a:spcAft>
                <a:spcPct val="0"/>
              </a:spcAft>
              <a:defRPr sz="2400" b="0" i="0" kern="1200">
                <a:solidFill>
                  <a:srgbClr val="00D5D9"/>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defRPr/>
            </a:pPr>
            <a:r>
              <a:rPr kumimoji="0" lang="en-US" sz="2400" b="1" i="0" u="none" strike="noStrike" kern="1200" cap="none" spc="0" normalizeH="0" baseline="0" noProof="0" dirty="0">
                <a:ln>
                  <a:noFill/>
                </a:ln>
                <a:solidFill>
                  <a:schemeClr val="accent5"/>
                </a:solidFill>
                <a:effectLst/>
                <a:uLnTx/>
                <a:uFillTx/>
                <a:latin typeface="Arial" panose="020B0604020202020204"/>
              </a:rPr>
              <a:t>BEST PRACTICES FOR SMI</a:t>
            </a:r>
            <a:r>
              <a:rPr lang="en-US" b="1" dirty="0">
                <a:solidFill>
                  <a:schemeClr val="accent5"/>
                </a:solidFill>
                <a:effectLst/>
                <a:latin typeface="Arial" panose="020B0604020202020204"/>
              </a:rPr>
              <a:t> </a:t>
            </a:r>
            <a:endParaRPr lang="en-US" sz="2400" b="1" i="0" u="none" strike="noStrike" kern="1200" cap="none" spc="0" normalizeH="0" baseline="0" noProof="0" dirty="0">
              <a:ln>
                <a:noFill/>
              </a:ln>
              <a:solidFill>
                <a:schemeClr val="accent5"/>
              </a:solidFill>
              <a:effectLst/>
              <a:uLnTx/>
              <a:uFillTx/>
              <a:latin typeface="Arial" panose="020B0604020202020204"/>
            </a:endParaRPr>
          </a:p>
        </p:txBody>
      </p:sp>
      <p:grpSp>
        <p:nvGrpSpPr>
          <p:cNvPr id="12" name="triangle">
            <a:extLst>
              <a:ext uri="{FF2B5EF4-FFF2-40B4-BE49-F238E27FC236}">
                <a16:creationId xmlns:a16="http://schemas.microsoft.com/office/drawing/2014/main" id="{FE9C02D5-3645-2F40-6844-8C1E52647AB8}"/>
              </a:ext>
            </a:extLst>
          </p:cNvPr>
          <p:cNvGrpSpPr/>
          <p:nvPr/>
        </p:nvGrpSpPr>
        <p:grpSpPr>
          <a:xfrm rot="2700000">
            <a:off x="7237746" y="-59291"/>
            <a:ext cx="1910821" cy="1947663"/>
            <a:chOff x="6983483" y="332469"/>
            <a:chExt cx="1910821" cy="1947663"/>
          </a:xfrm>
        </p:grpSpPr>
        <p:sp>
          <p:nvSpPr>
            <p:cNvPr id="13" name="Right Triangle 12">
              <a:extLst>
                <a:ext uri="{FF2B5EF4-FFF2-40B4-BE49-F238E27FC236}">
                  <a16:creationId xmlns:a16="http://schemas.microsoft.com/office/drawing/2014/main" id="{1F18337F-03BB-65F8-3DAE-461FDAB3D0E5}"/>
                </a:ext>
              </a:extLst>
            </p:cNvPr>
            <p:cNvSpPr/>
            <p:nvPr/>
          </p:nvSpPr>
          <p:spPr bwMode="auto">
            <a:xfrm rot="8100000">
              <a:off x="6983483" y="378046"/>
              <a:ext cx="1902086" cy="1902086"/>
            </a:xfrm>
            <a:prstGeom prst="rtTriangle">
              <a:avLst/>
            </a:prstGeom>
            <a:solidFill>
              <a:schemeClr val="accent5"/>
            </a:solidFill>
            <a:ln w="9525">
              <a:noFill/>
              <a:miter lim="800000"/>
              <a:headEnd/>
              <a:tailEnd/>
            </a:ln>
            <a:effectLst>
              <a:outerShdw blurRad="317500" dist="76200" dir="5400000" algn="ctr" rotWithShape="0">
                <a:srgbClr val="000000">
                  <a:alpha val="20000"/>
                </a:srgbClr>
              </a:outerShdw>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sp>
          <p:nvSpPr>
            <p:cNvPr id="14" name="Text Placeholder 3">
              <a:extLst>
                <a:ext uri="{FF2B5EF4-FFF2-40B4-BE49-F238E27FC236}">
                  <a16:creationId xmlns:a16="http://schemas.microsoft.com/office/drawing/2014/main" id="{A6B23844-88FA-3202-37DA-458CEFD4BC1D}"/>
                </a:ext>
              </a:extLst>
            </p:cNvPr>
            <p:cNvSpPr txBox="1">
              <a:spLocks/>
            </p:cNvSpPr>
            <p:nvPr/>
          </p:nvSpPr>
          <p:spPr>
            <a:xfrm>
              <a:off x="6985991" y="332469"/>
              <a:ext cx="1908313" cy="998172"/>
            </a:xfrm>
            <a:prstGeom prst="rect">
              <a:avLst/>
            </a:prstGeom>
          </p:spPr>
          <p:txBody>
            <a:bodyPr t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0" fontAlgn="base" latinLnBrk="0" hangingPunct="0">
                <a:lnSpc>
                  <a:spcPts val="2000"/>
                </a:lnSpc>
                <a:spcBef>
                  <a:spcPts val="0"/>
                </a:spcBef>
                <a:spcAft>
                  <a:spcPts val="0"/>
                </a:spcAft>
                <a:buClr>
                  <a:srgbClr val="00D5D9"/>
                </a:buClr>
                <a:buSzPct val="120000"/>
                <a:buFont typeface="Lucida Grande" panose="020B0600040502020204" pitchFamily="34" charset="0"/>
                <a:buNone/>
                <a:tabLst/>
                <a:defRPr/>
              </a:pPr>
              <a:r>
                <a:rPr kumimoji="0" lang="en-US" sz="1900" b="1" i="0" u="none" strike="noStrike" kern="1200" cap="none" spc="0" normalizeH="0" baseline="0" noProof="0" dirty="0">
                  <a:ln>
                    <a:noFill/>
                  </a:ln>
                  <a:solidFill>
                    <a:srgbClr val="FFFFFF"/>
                  </a:solidFill>
                  <a:effectLst/>
                  <a:uLnTx/>
                  <a:uFillTx/>
                  <a:latin typeface="Century Gothic" panose="020B0502020202020204" pitchFamily="34" charset="0"/>
                </a:rPr>
                <a:t>BEST</a:t>
              </a:r>
            </a:p>
            <a:p>
              <a:pPr marL="0" marR="0" lvl="0" indent="0" algn="ctr" defTabSz="457200" rtl="0" eaLnBrk="0" fontAlgn="base" latinLnBrk="0" hangingPunct="0">
                <a:lnSpc>
                  <a:spcPts val="2000"/>
                </a:lnSpc>
                <a:spcBef>
                  <a:spcPts val="0"/>
                </a:spcBef>
                <a:spcAft>
                  <a:spcPts val="0"/>
                </a:spcAft>
                <a:buClr>
                  <a:srgbClr val="00D5D9"/>
                </a:buClr>
                <a:buSzPct val="120000"/>
                <a:buFont typeface="Lucida Grande" panose="020B0600040502020204" pitchFamily="34" charset="0"/>
                <a:buNone/>
                <a:tabLst/>
                <a:defRPr/>
              </a:pPr>
              <a:r>
                <a:rPr kumimoji="0" lang="en-US" sz="1900" b="1" i="0" u="none" strike="noStrike" kern="1200" cap="none" spc="0" normalizeH="0" baseline="0" noProof="0" dirty="0">
                  <a:ln>
                    <a:noFill/>
                  </a:ln>
                  <a:solidFill>
                    <a:srgbClr val="FFFFFF"/>
                  </a:solidFill>
                  <a:effectLst/>
                  <a:uLnTx/>
                  <a:uFillTx/>
                  <a:latin typeface="Century Gothic" panose="020B0502020202020204" pitchFamily="34" charset="0"/>
                </a:rPr>
                <a:t>PRACTICES</a:t>
              </a:r>
            </a:p>
          </p:txBody>
        </p:sp>
      </p:grpSp>
      <p:sp>
        <p:nvSpPr>
          <p:cNvPr id="8" name="Footer Placeholder 3">
            <a:extLst>
              <a:ext uri="{FF2B5EF4-FFF2-40B4-BE49-F238E27FC236}">
                <a16:creationId xmlns:a16="http://schemas.microsoft.com/office/drawing/2014/main" id="{F076B356-8FA7-4693-DDF5-01A520771E4A}"/>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marL="0" marR="0" lvl="0" indent="0" algn="l" defTabSz="457200" rtl="0" eaLnBrk="1" fontAlgn="base" latinLnBrk="0" hangingPunct="1">
              <a:lnSpc>
                <a:spcPct val="100000"/>
              </a:lnSpc>
              <a:spcBef>
                <a:spcPct val="0"/>
              </a:spcBef>
              <a:spcAft>
                <a:spcPts val="600"/>
              </a:spcAft>
              <a:buClrTx/>
              <a:buSzTx/>
              <a:buFontTx/>
              <a:buNone/>
              <a:tabLst/>
              <a:defRPr/>
            </a:pPr>
            <a:r>
              <a:rPr kumimoji="0" lang="en-US" sz="1000" b="0" i="1" u="none" strike="noStrike" kern="1200" cap="none" spc="0" normalizeH="0" baseline="0" noProof="0" dirty="0">
                <a:ln>
                  <a:noFill/>
                </a:ln>
                <a:solidFill>
                  <a:srgbClr val="005EB8"/>
                </a:solidFill>
                <a:effectLst/>
                <a:uLnTx/>
                <a:uFillTx/>
                <a:latin typeface="Century Gothic" panose="020B0502020202020204" pitchFamily="34" charset="0"/>
              </a:rPr>
              <a:t>Inpatient Tobacco Dependence Treatment Training Programme</a:t>
            </a:r>
          </a:p>
        </p:txBody>
      </p:sp>
      <p:pic>
        <p:nvPicPr>
          <p:cNvPr id="3" name="Picture 2">
            <a:extLst>
              <a:ext uri="{FF2B5EF4-FFF2-40B4-BE49-F238E27FC236}">
                <a16:creationId xmlns:a16="http://schemas.microsoft.com/office/drawing/2014/main" id="{9337124A-4DFB-B91B-0A9B-C65D568FF2AD}"/>
              </a:ext>
            </a:extLst>
          </p:cNvPr>
          <p:cNvPicPr>
            <a:picLocks noChangeAspect="1"/>
          </p:cNvPicPr>
          <p:nvPr/>
        </p:nvPicPr>
        <p:blipFill>
          <a:blip r:embed="rId3"/>
          <a:srcRect/>
          <a:stretch/>
        </p:blipFill>
        <p:spPr>
          <a:xfrm>
            <a:off x="603348" y="2168492"/>
            <a:ext cx="814012" cy="820960"/>
          </a:xfrm>
          <a:prstGeom prst="rect">
            <a:avLst/>
          </a:prstGeom>
          <a:effectLst>
            <a:outerShdw blurRad="254000" dist="63500" dir="5400000" algn="ctr" rotWithShape="0">
              <a:srgbClr val="000000">
                <a:alpha val="20000"/>
              </a:srgbClr>
            </a:outerShdw>
          </a:effectLst>
        </p:spPr>
      </p:pic>
      <p:sp>
        <p:nvSpPr>
          <p:cNvPr id="4" name="Text Placeholder 2">
            <a:extLst>
              <a:ext uri="{FF2B5EF4-FFF2-40B4-BE49-F238E27FC236}">
                <a16:creationId xmlns:a16="http://schemas.microsoft.com/office/drawing/2014/main" id="{027F3AA3-C2B5-24E3-0C4C-EAAE00F8AD01}"/>
              </a:ext>
            </a:extLst>
          </p:cNvPr>
          <p:cNvSpPr txBox="1">
            <a:spLocks/>
          </p:cNvSpPr>
          <p:nvPr/>
        </p:nvSpPr>
        <p:spPr bwMode="auto">
          <a:xfrm>
            <a:off x="1664963" y="2167413"/>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lnSpc>
                <a:spcPts val="1800"/>
              </a:lnSpc>
              <a:spcBef>
                <a:spcPts val="0"/>
              </a:spcBef>
              <a:spcAft>
                <a:spcPts val="200"/>
              </a:spcAft>
              <a:buClr>
                <a:srgbClr val="00B0F0"/>
              </a:buClr>
              <a:tabLst>
                <a:tab pos="309563" algn="l"/>
              </a:tabLst>
            </a:pPr>
            <a:r>
              <a:rPr lang="en-US" b="1" dirty="0">
                <a:solidFill>
                  <a:schemeClr val="accent1"/>
                </a:solidFill>
                <a:latin typeface="Arial"/>
              </a:rPr>
              <a:t>Longer lead in time, slower pace of stopping, and harm reduction</a:t>
            </a:r>
          </a:p>
          <a:p>
            <a:pPr marL="0" indent="0">
              <a:lnSpc>
                <a:spcPts val="1800"/>
              </a:lnSpc>
              <a:spcBef>
                <a:spcPts val="0"/>
              </a:spcBef>
              <a:spcAft>
                <a:spcPts val="200"/>
              </a:spcAft>
              <a:buClr>
                <a:srgbClr val="00B0F0"/>
              </a:buClr>
              <a:buNone/>
              <a:tabLst>
                <a:tab pos="309563" algn="l"/>
              </a:tabLst>
            </a:pPr>
            <a:r>
              <a:rPr lang="en-US" sz="1500" dirty="0"/>
              <a:t>‘Cut Down and Then Stop’, progressive goals, engaging in treatment</a:t>
            </a:r>
            <a:endParaRPr lang="en-US" sz="1500" dirty="0">
              <a:solidFill>
                <a:schemeClr val="accent1"/>
              </a:solidFill>
            </a:endParaRPr>
          </a:p>
        </p:txBody>
      </p:sp>
      <p:pic>
        <p:nvPicPr>
          <p:cNvPr id="9" name="Picture 8">
            <a:extLst>
              <a:ext uri="{FF2B5EF4-FFF2-40B4-BE49-F238E27FC236}">
                <a16:creationId xmlns:a16="http://schemas.microsoft.com/office/drawing/2014/main" id="{ABC3FA16-7056-D619-3FFC-BF8C66EFEF8A}"/>
              </a:ext>
            </a:extLst>
          </p:cNvPr>
          <p:cNvPicPr>
            <a:picLocks noChangeAspect="1"/>
          </p:cNvPicPr>
          <p:nvPr/>
        </p:nvPicPr>
        <p:blipFill>
          <a:blip r:embed="rId4"/>
          <a:srcRect/>
          <a:stretch/>
        </p:blipFill>
        <p:spPr>
          <a:xfrm>
            <a:off x="610296" y="4175867"/>
            <a:ext cx="807063" cy="800115"/>
          </a:xfrm>
          <a:prstGeom prst="rect">
            <a:avLst/>
          </a:prstGeom>
          <a:effectLst>
            <a:outerShdw blurRad="254000" dist="63500" dir="5400000" algn="ctr" rotWithShape="0">
              <a:srgbClr val="000000">
                <a:alpha val="20000"/>
              </a:srgbClr>
            </a:outerShdw>
          </a:effectLst>
        </p:spPr>
      </p:pic>
      <p:sp>
        <p:nvSpPr>
          <p:cNvPr id="10" name="Text Placeholder 2">
            <a:extLst>
              <a:ext uri="{FF2B5EF4-FFF2-40B4-BE49-F238E27FC236}">
                <a16:creationId xmlns:a16="http://schemas.microsoft.com/office/drawing/2014/main" id="{1A87DBCC-5AE0-96EB-4F7F-C0910DAC8394}"/>
              </a:ext>
            </a:extLst>
          </p:cNvPr>
          <p:cNvSpPr txBox="1">
            <a:spLocks/>
          </p:cNvSpPr>
          <p:nvPr/>
        </p:nvSpPr>
        <p:spPr bwMode="auto">
          <a:xfrm>
            <a:off x="1642838" y="4285481"/>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lnSpc>
                <a:spcPts val="1800"/>
              </a:lnSpc>
              <a:spcBef>
                <a:spcPts val="0"/>
              </a:spcBef>
              <a:spcAft>
                <a:spcPts val="200"/>
              </a:spcAft>
              <a:buClr>
                <a:srgbClr val="00B0F0"/>
              </a:buClr>
              <a:tabLst>
                <a:tab pos="309563" algn="l"/>
              </a:tabLst>
            </a:pPr>
            <a:r>
              <a:rPr lang="en-US" b="1" dirty="0">
                <a:solidFill>
                  <a:schemeClr val="accent1"/>
                </a:solidFill>
                <a:latin typeface="Arial"/>
              </a:rPr>
              <a:t>Expect set-backs, maintain engagement</a:t>
            </a:r>
            <a:endParaRPr lang="en-US" sz="1500" dirty="0">
              <a:solidFill>
                <a:schemeClr val="accent1"/>
              </a:solidFill>
              <a:latin typeface="Arial"/>
            </a:endParaRPr>
          </a:p>
          <a:p>
            <a:pPr>
              <a:lnSpc>
                <a:spcPts val="1800"/>
              </a:lnSpc>
              <a:spcBef>
                <a:spcPts val="0"/>
              </a:spcBef>
              <a:spcAft>
                <a:spcPts val="200"/>
              </a:spcAft>
              <a:buClr>
                <a:srgbClr val="00B0F0"/>
              </a:buClr>
              <a:tabLst>
                <a:tab pos="309563" algn="l"/>
              </a:tabLst>
            </a:pPr>
            <a:r>
              <a:rPr lang="en-US" sz="1600" dirty="0">
                <a:latin typeface="Arial"/>
              </a:rPr>
              <a:t>Flexibility with relapse, "breaks" (start and stop)</a:t>
            </a:r>
          </a:p>
          <a:p>
            <a:pPr>
              <a:lnSpc>
                <a:spcPts val="1800"/>
              </a:lnSpc>
              <a:spcBef>
                <a:spcPts val="0"/>
              </a:spcBef>
              <a:spcAft>
                <a:spcPts val="200"/>
              </a:spcAft>
              <a:tabLst>
                <a:tab pos="309563" algn="l"/>
              </a:tabLst>
            </a:pPr>
            <a:endParaRPr lang="en-US" sz="1500" dirty="0">
              <a:solidFill>
                <a:srgbClr val="414141"/>
              </a:solidFill>
              <a:latin typeface="Arial"/>
            </a:endParaRPr>
          </a:p>
        </p:txBody>
      </p:sp>
      <p:pic>
        <p:nvPicPr>
          <p:cNvPr id="17" name="Picture 16">
            <a:extLst>
              <a:ext uri="{FF2B5EF4-FFF2-40B4-BE49-F238E27FC236}">
                <a16:creationId xmlns:a16="http://schemas.microsoft.com/office/drawing/2014/main" id="{3FF0A41B-26BB-82C9-2AB1-57DAA6D8C12E}"/>
              </a:ext>
            </a:extLst>
          </p:cNvPr>
          <p:cNvPicPr>
            <a:picLocks noChangeAspect="1"/>
          </p:cNvPicPr>
          <p:nvPr/>
        </p:nvPicPr>
        <p:blipFill>
          <a:blip r:embed="rId5"/>
          <a:srcRect/>
          <a:stretch/>
        </p:blipFill>
        <p:spPr>
          <a:xfrm>
            <a:off x="609352" y="5074317"/>
            <a:ext cx="807064" cy="814012"/>
          </a:xfrm>
          <a:prstGeom prst="rect">
            <a:avLst/>
          </a:prstGeom>
          <a:effectLst>
            <a:outerShdw blurRad="254000" dist="63500" dir="5400000" algn="ctr" rotWithShape="0">
              <a:srgbClr val="000000">
                <a:alpha val="20000"/>
              </a:srgbClr>
            </a:outerShdw>
          </a:effectLst>
        </p:spPr>
      </p:pic>
      <p:sp>
        <p:nvSpPr>
          <p:cNvPr id="18" name="Text Placeholder 2">
            <a:extLst>
              <a:ext uri="{FF2B5EF4-FFF2-40B4-BE49-F238E27FC236}">
                <a16:creationId xmlns:a16="http://schemas.microsoft.com/office/drawing/2014/main" id="{0F0DCB66-A40A-BD56-5B87-C70C6B7CF273}"/>
              </a:ext>
            </a:extLst>
          </p:cNvPr>
          <p:cNvSpPr txBox="1">
            <a:spLocks/>
          </p:cNvSpPr>
          <p:nvPr/>
        </p:nvSpPr>
        <p:spPr bwMode="auto">
          <a:xfrm>
            <a:off x="1601149" y="1476711"/>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lnSpc>
                <a:spcPts val="1800"/>
              </a:lnSpc>
              <a:spcBef>
                <a:spcPts val="0"/>
              </a:spcBef>
              <a:spcAft>
                <a:spcPts val="200"/>
              </a:spcAft>
              <a:buClr>
                <a:srgbClr val="00B0F0"/>
              </a:buClr>
              <a:tabLst>
                <a:tab pos="309563" algn="l"/>
              </a:tabLst>
            </a:pPr>
            <a:r>
              <a:rPr lang="en-US" b="1" dirty="0">
                <a:solidFill>
                  <a:schemeClr val="accent1"/>
                </a:solidFill>
                <a:latin typeface="Arial"/>
              </a:rPr>
              <a:t>Support from trained practitioner</a:t>
            </a:r>
            <a:endParaRPr lang="en-US" sz="1500" b="1" spc="-30" dirty="0">
              <a:solidFill>
                <a:schemeClr val="accent1"/>
              </a:solidFill>
            </a:endParaRPr>
          </a:p>
          <a:p>
            <a:pPr>
              <a:lnSpc>
                <a:spcPts val="1800"/>
              </a:lnSpc>
              <a:spcBef>
                <a:spcPts val="0"/>
              </a:spcBef>
              <a:spcAft>
                <a:spcPts val="200"/>
              </a:spcAft>
              <a:buClr>
                <a:srgbClr val="00B0F0"/>
              </a:buClr>
              <a:tabLst>
                <a:tab pos="309563" algn="l"/>
              </a:tabLst>
            </a:pPr>
            <a:r>
              <a:rPr lang="en-US" sz="1600" dirty="0">
                <a:latin typeface="Arial"/>
              </a:rPr>
              <a:t>More frequent contacts and extended support</a:t>
            </a:r>
            <a:endParaRPr lang="en-US" sz="1600" spc="-30" dirty="0"/>
          </a:p>
          <a:p>
            <a:pPr marL="285750" indent="-285750">
              <a:lnSpc>
                <a:spcPts val="1800"/>
              </a:lnSpc>
              <a:spcBef>
                <a:spcPts val="0"/>
              </a:spcBef>
              <a:spcAft>
                <a:spcPts val="200"/>
              </a:spcAft>
              <a:buClr>
                <a:srgbClr val="00B0F0"/>
              </a:buClr>
              <a:buFont typeface="Wingdings"/>
              <a:buChar char="§"/>
              <a:tabLst>
                <a:tab pos="309563" algn="l"/>
              </a:tabLst>
            </a:pPr>
            <a:endParaRPr lang="en-US" b="1" dirty="0">
              <a:solidFill>
                <a:schemeClr val="accent1"/>
              </a:solidFill>
              <a:latin typeface="Arial"/>
            </a:endParaRPr>
          </a:p>
          <a:p>
            <a:pPr>
              <a:lnSpc>
                <a:spcPts val="1800"/>
              </a:lnSpc>
              <a:spcBef>
                <a:spcPts val="0"/>
              </a:spcBef>
              <a:spcAft>
                <a:spcPts val="200"/>
              </a:spcAft>
              <a:buClr>
                <a:srgbClr val="00B0F0"/>
              </a:buClr>
              <a:tabLst>
                <a:tab pos="309563" algn="l"/>
              </a:tabLst>
            </a:pPr>
            <a:endParaRPr lang="en-US" sz="1500" dirty="0">
              <a:solidFill>
                <a:srgbClr val="414141"/>
              </a:solidFill>
            </a:endParaRPr>
          </a:p>
        </p:txBody>
      </p:sp>
      <p:pic>
        <p:nvPicPr>
          <p:cNvPr id="19" name="Picture 18">
            <a:extLst>
              <a:ext uri="{FF2B5EF4-FFF2-40B4-BE49-F238E27FC236}">
                <a16:creationId xmlns:a16="http://schemas.microsoft.com/office/drawing/2014/main" id="{7CADBA3D-577E-C368-C229-61A13F472CCA}"/>
              </a:ext>
            </a:extLst>
          </p:cNvPr>
          <p:cNvPicPr>
            <a:picLocks noChangeAspect="1"/>
          </p:cNvPicPr>
          <p:nvPr/>
        </p:nvPicPr>
        <p:blipFill>
          <a:blip r:embed="rId6"/>
          <a:srcRect/>
          <a:stretch/>
        </p:blipFill>
        <p:spPr>
          <a:xfrm>
            <a:off x="603347" y="1234017"/>
            <a:ext cx="772322" cy="772322"/>
          </a:xfrm>
          <a:prstGeom prst="rect">
            <a:avLst/>
          </a:prstGeom>
          <a:effectLst>
            <a:outerShdw blurRad="254000" dist="63500" dir="5400000" algn="ctr" rotWithShape="0">
              <a:srgbClr val="000000">
                <a:alpha val="20000"/>
              </a:srgbClr>
            </a:outerShdw>
          </a:effectLst>
        </p:spPr>
      </p:pic>
      <p:sp>
        <p:nvSpPr>
          <p:cNvPr id="20" name="Text Placeholder 2">
            <a:extLst>
              <a:ext uri="{FF2B5EF4-FFF2-40B4-BE49-F238E27FC236}">
                <a16:creationId xmlns:a16="http://schemas.microsoft.com/office/drawing/2014/main" id="{627EE9EB-A728-6020-A898-BB9A0AC61116}"/>
              </a:ext>
            </a:extLst>
          </p:cNvPr>
          <p:cNvSpPr txBox="1">
            <a:spLocks/>
          </p:cNvSpPr>
          <p:nvPr/>
        </p:nvSpPr>
        <p:spPr bwMode="auto">
          <a:xfrm>
            <a:off x="1652956" y="3178376"/>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lnSpc>
                <a:spcPts val="1800"/>
              </a:lnSpc>
              <a:spcBef>
                <a:spcPts val="0"/>
              </a:spcBef>
              <a:spcAft>
                <a:spcPts val="200"/>
              </a:spcAft>
              <a:buClr>
                <a:srgbClr val="00B0F0"/>
              </a:buClr>
              <a:tabLst>
                <a:tab pos="309563" algn="l"/>
              </a:tabLst>
            </a:pPr>
            <a:r>
              <a:rPr lang="en-US" b="1" dirty="0">
                <a:solidFill>
                  <a:schemeClr val="accent1"/>
                </a:solidFill>
                <a:latin typeface="Arial"/>
              </a:rPr>
              <a:t>Higher doses and extended us of tobacco dependence aids</a:t>
            </a:r>
            <a:endParaRPr lang="en-US" dirty="0">
              <a:solidFill>
                <a:schemeClr val="accent1"/>
              </a:solidFill>
            </a:endParaRPr>
          </a:p>
          <a:p>
            <a:pPr>
              <a:lnSpc>
                <a:spcPts val="1800"/>
              </a:lnSpc>
              <a:spcBef>
                <a:spcPts val="0"/>
              </a:spcBef>
              <a:spcAft>
                <a:spcPts val="200"/>
              </a:spcAft>
              <a:tabLst>
                <a:tab pos="309563" algn="l"/>
              </a:tabLst>
            </a:pPr>
            <a:r>
              <a:rPr lang="en-US" sz="1500" dirty="0">
                <a:solidFill>
                  <a:srgbClr val="414141"/>
                </a:solidFill>
                <a:latin typeface="Arial"/>
              </a:rPr>
              <a:t>For higher dependence, nicotine vapes more acceptable</a:t>
            </a:r>
          </a:p>
        </p:txBody>
      </p:sp>
      <p:pic>
        <p:nvPicPr>
          <p:cNvPr id="21" name="Picture 20" descr="A blue circle with a black and red pill and arrow&#10;&#10;Description automatically generated">
            <a:extLst>
              <a:ext uri="{FF2B5EF4-FFF2-40B4-BE49-F238E27FC236}">
                <a16:creationId xmlns:a16="http://schemas.microsoft.com/office/drawing/2014/main" id="{FCAE03A5-80AC-DCA3-0FEC-FA1AD0F77061}"/>
              </a:ext>
            </a:extLst>
          </p:cNvPr>
          <p:cNvPicPr>
            <a:picLocks noChangeAspect="1"/>
          </p:cNvPicPr>
          <p:nvPr/>
        </p:nvPicPr>
        <p:blipFill>
          <a:blip r:embed="rId7"/>
          <a:stretch>
            <a:fillRect/>
          </a:stretch>
        </p:blipFill>
        <p:spPr>
          <a:xfrm>
            <a:off x="608359" y="3193183"/>
            <a:ext cx="829538" cy="817532"/>
          </a:xfrm>
          <a:prstGeom prst="rect">
            <a:avLst/>
          </a:prstGeom>
          <a:ln>
            <a:solidFill>
              <a:schemeClr val="bg1"/>
            </a:solidFill>
          </a:ln>
        </p:spPr>
      </p:pic>
      <p:sp>
        <p:nvSpPr>
          <p:cNvPr id="22" name="Text Placeholder 2">
            <a:extLst>
              <a:ext uri="{FF2B5EF4-FFF2-40B4-BE49-F238E27FC236}">
                <a16:creationId xmlns:a16="http://schemas.microsoft.com/office/drawing/2014/main" id="{392126BB-106C-BB0E-D22B-59DD33AC0B9F}"/>
              </a:ext>
            </a:extLst>
          </p:cNvPr>
          <p:cNvSpPr txBox="1">
            <a:spLocks/>
          </p:cNvSpPr>
          <p:nvPr/>
        </p:nvSpPr>
        <p:spPr bwMode="auto">
          <a:xfrm>
            <a:off x="1652956" y="5062678"/>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lnSpc>
                <a:spcPts val="1800"/>
              </a:lnSpc>
              <a:spcBef>
                <a:spcPts val="0"/>
              </a:spcBef>
              <a:spcAft>
                <a:spcPts val="200"/>
              </a:spcAft>
              <a:buClr>
                <a:srgbClr val="00B0F0"/>
              </a:buClr>
              <a:tabLst>
                <a:tab pos="309563" algn="l"/>
              </a:tabLst>
            </a:pPr>
            <a:endParaRPr lang="en-US" b="1" dirty="0">
              <a:solidFill>
                <a:schemeClr val="accent1"/>
              </a:solidFill>
            </a:endParaRPr>
          </a:p>
          <a:p>
            <a:pPr>
              <a:lnSpc>
                <a:spcPts val="1800"/>
              </a:lnSpc>
              <a:spcBef>
                <a:spcPts val="0"/>
              </a:spcBef>
              <a:spcAft>
                <a:spcPts val="200"/>
              </a:spcAft>
              <a:buClr>
                <a:srgbClr val="00B0F0"/>
              </a:buClr>
              <a:tabLst>
                <a:tab pos="309563" algn="l"/>
              </a:tabLst>
            </a:pPr>
            <a:r>
              <a:rPr lang="en-US" b="1" dirty="0">
                <a:solidFill>
                  <a:schemeClr val="accent1"/>
                </a:solidFill>
                <a:latin typeface="Arial"/>
              </a:rPr>
              <a:t>Good communication and collaboration care team</a:t>
            </a:r>
            <a:endParaRPr lang="en-US" sz="1500" b="1" spc="-30" dirty="0">
              <a:solidFill>
                <a:schemeClr val="accent1"/>
              </a:solidFill>
            </a:endParaRPr>
          </a:p>
          <a:p>
            <a:pPr marL="0" indent="0">
              <a:lnSpc>
                <a:spcPts val="1800"/>
              </a:lnSpc>
              <a:spcBef>
                <a:spcPts val="0"/>
              </a:spcBef>
              <a:spcAft>
                <a:spcPts val="200"/>
              </a:spcAft>
              <a:buClr>
                <a:srgbClr val="00B0F0"/>
              </a:buClr>
              <a:buNone/>
              <a:tabLst>
                <a:tab pos="309563" algn="l"/>
              </a:tabLst>
            </a:pPr>
            <a:endParaRPr lang="en-US" sz="1500" dirty="0">
              <a:solidFill>
                <a:srgbClr val="414141"/>
              </a:solidFill>
            </a:endParaRPr>
          </a:p>
        </p:txBody>
      </p:sp>
    </p:spTree>
    <p:extLst>
      <p:ext uri="{BB962C8B-B14F-4D97-AF65-F5344CB8AC3E}">
        <p14:creationId xmlns:p14="http://schemas.microsoft.com/office/powerpoint/2010/main" val="16663809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F2146-BB3E-0B05-F8DD-AAFB1CCDE393}"/>
              </a:ext>
            </a:extLst>
          </p:cNvPr>
          <p:cNvSpPr>
            <a:spLocks noGrp="1"/>
          </p:cNvSpPr>
          <p:nvPr>
            <p:ph type="title"/>
          </p:nvPr>
        </p:nvSpPr>
        <p:spPr>
          <a:xfrm>
            <a:off x="571500" y="152400"/>
            <a:ext cx="7962900" cy="1066800"/>
          </a:xfrm>
        </p:spPr>
        <p:txBody>
          <a:bodyPr/>
          <a:lstStyle/>
          <a:p>
            <a:r>
              <a:rPr lang="en-US" dirty="0"/>
              <a:t>Nicotine nasal spray</a:t>
            </a:r>
          </a:p>
        </p:txBody>
      </p:sp>
      <p:pic>
        <p:nvPicPr>
          <p:cNvPr id="5" name="Picture 4">
            <a:extLst>
              <a:ext uri="{FF2B5EF4-FFF2-40B4-BE49-F238E27FC236}">
                <a16:creationId xmlns:a16="http://schemas.microsoft.com/office/drawing/2014/main" id="{B4BA4947-F9CB-0B2D-B476-20C60829519C}"/>
              </a:ext>
            </a:extLst>
          </p:cNvPr>
          <p:cNvPicPr>
            <a:picLocks noChangeAspect="1"/>
          </p:cNvPicPr>
          <p:nvPr/>
        </p:nvPicPr>
        <p:blipFill>
          <a:blip r:embed="rId3"/>
          <a:srcRect/>
          <a:stretch/>
        </p:blipFill>
        <p:spPr>
          <a:xfrm>
            <a:off x="5694745" y="2012426"/>
            <a:ext cx="2894519" cy="3091873"/>
          </a:xfrm>
          <a:prstGeom prst="rect">
            <a:avLst/>
          </a:prstGeom>
        </p:spPr>
      </p:pic>
      <p:sp>
        <p:nvSpPr>
          <p:cNvPr id="6" name="Text Placeholder 3">
            <a:extLst>
              <a:ext uri="{FF2B5EF4-FFF2-40B4-BE49-F238E27FC236}">
                <a16:creationId xmlns:a16="http://schemas.microsoft.com/office/drawing/2014/main" id="{DA314BD8-A389-9BAB-57E0-379D1D2DB098}"/>
              </a:ext>
            </a:extLst>
          </p:cNvPr>
          <p:cNvSpPr txBox="1">
            <a:spLocks/>
          </p:cNvSpPr>
          <p:nvPr/>
        </p:nvSpPr>
        <p:spPr bwMode="auto">
          <a:xfrm>
            <a:off x="571500" y="1637623"/>
            <a:ext cx="4138011" cy="321514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dirty="0">
                <a:solidFill>
                  <a:srgbClr val="009A9E"/>
                </a:solidFill>
                <a:latin typeface="Arial" panose="020B0604020202020204" pitchFamily="34" charset="0"/>
                <a:cs typeface="Arial" panose="020B0604020202020204" pitchFamily="34" charset="0"/>
              </a:rPr>
              <a:t>How it works</a:t>
            </a:r>
          </a:p>
          <a:p>
            <a:pPr marL="223838" indent="-223838">
              <a:lnSpc>
                <a:spcPts val="2200"/>
              </a:lnSpc>
              <a:spcBef>
                <a:spcPts val="400"/>
              </a:spcBef>
              <a:spcAft>
                <a:spcPts val="400"/>
              </a:spcAft>
              <a:buClr>
                <a:schemeClr val="accent1"/>
              </a:buClr>
            </a:pPr>
            <a:r>
              <a:rPr lang="en-US" sz="1600" b="1" dirty="0">
                <a:solidFill>
                  <a:srgbClr val="009A9E"/>
                </a:solidFill>
                <a:latin typeface="Arial" panose="020B0604020202020204" pitchFamily="34" charset="0"/>
                <a:cs typeface="Arial" panose="020B0604020202020204" pitchFamily="34" charset="0"/>
              </a:rPr>
              <a:t>Nicotine delivery</a:t>
            </a:r>
            <a:r>
              <a:rPr lang="en-US" sz="1600" dirty="0">
                <a:latin typeface="Arial" panose="020B0604020202020204" pitchFamily="34" charset="0"/>
                <a:cs typeface="Arial" panose="020B0604020202020204" pitchFamily="34" charset="0"/>
              </a:rPr>
              <a:t>:</a:t>
            </a:r>
            <a:r>
              <a:rPr lang="en-US" sz="1600" b="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via the nasal mucosa</a:t>
            </a:r>
          </a:p>
          <a:p>
            <a:pPr marL="223838" indent="-223838">
              <a:lnSpc>
                <a:spcPts val="2200"/>
              </a:lnSpc>
              <a:spcBef>
                <a:spcPts val="400"/>
              </a:spcBef>
              <a:spcAft>
                <a:spcPts val="400"/>
              </a:spcAft>
              <a:buClr>
                <a:schemeClr val="accent1"/>
              </a:buClr>
            </a:pPr>
            <a:r>
              <a:rPr lang="en-US" sz="1600" b="1" dirty="0">
                <a:solidFill>
                  <a:srgbClr val="009A9E"/>
                </a:solidFill>
                <a:latin typeface="Arial" panose="020B0604020202020204" pitchFamily="34" charset="0"/>
                <a:cs typeface="Arial" panose="020B0604020202020204" pitchFamily="34" charset="0"/>
              </a:rPr>
              <a:t>Absorption rate</a:t>
            </a:r>
            <a:r>
              <a:rPr lang="en-US" sz="1600" dirty="0">
                <a:latin typeface="Arial" panose="020B0604020202020204" pitchFamily="34" charset="0"/>
                <a:cs typeface="Arial" panose="020B0604020202020204" pitchFamily="34" charset="0"/>
              </a:rPr>
              <a:t>:</a:t>
            </a:r>
            <a:r>
              <a:rPr lang="en-US" sz="1600" b="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0.5mg each shot</a:t>
            </a:r>
          </a:p>
        </p:txBody>
      </p:sp>
      <p:sp>
        <p:nvSpPr>
          <p:cNvPr id="7" name="Text Placeholder 3">
            <a:extLst>
              <a:ext uri="{FF2B5EF4-FFF2-40B4-BE49-F238E27FC236}">
                <a16:creationId xmlns:a16="http://schemas.microsoft.com/office/drawing/2014/main" id="{5C6A4D15-832A-8755-EE95-ED74CAC7C4B4}"/>
              </a:ext>
            </a:extLst>
          </p:cNvPr>
          <p:cNvSpPr txBox="1">
            <a:spLocks/>
          </p:cNvSpPr>
          <p:nvPr/>
        </p:nvSpPr>
        <p:spPr bwMode="auto">
          <a:xfrm>
            <a:off x="571500" y="5071622"/>
            <a:ext cx="8693230" cy="94059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dirty="0">
                <a:solidFill>
                  <a:srgbClr val="009A9E"/>
                </a:solidFill>
                <a:latin typeface="Arial" panose="020B0604020202020204" pitchFamily="34" charset="0"/>
                <a:cs typeface="Arial" panose="020B0604020202020204" pitchFamily="34" charset="0"/>
              </a:rPr>
              <a:t>Possible side effects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Nasal irritation, sneezing, running nose, watering eyes, cough, nausea, headache.</a:t>
            </a:r>
            <a:endParaRPr lang="en-US" sz="1600" b="1" dirty="0">
              <a:latin typeface="Arial" panose="020B0604020202020204" pitchFamily="34" charset="0"/>
              <a:cs typeface="Arial" panose="020B0604020202020204" pitchFamily="34" charset="0"/>
            </a:endParaRPr>
          </a:p>
        </p:txBody>
      </p:sp>
      <p:sp>
        <p:nvSpPr>
          <p:cNvPr id="8" name="Text Placeholder 3">
            <a:extLst>
              <a:ext uri="{FF2B5EF4-FFF2-40B4-BE49-F238E27FC236}">
                <a16:creationId xmlns:a16="http://schemas.microsoft.com/office/drawing/2014/main" id="{F94C72EE-1F66-EC38-D446-B0EABFDE0CA7}"/>
              </a:ext>
            </a:extLst>
          </p:cNvPr>
          <p:cNvSpPr txBox="1">
            <a:spLocks/>
          </p:cNvSpPr>
          <p:nvPr/>
        </p:nvSpPr>
        <p:spPr bwMode="auto">
          <a:xfrm>
            <a:off x="571500" y="2996643"/>
            <a:ext cx="4779128" cy="19243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dirty="0">
                <a:solidFill>
                  <a:srgbClr val="009A9E"/>
                </a:solidFill>
                <a:latin typeface="Arial" panose="020B0604020202020204" pitchFamily="34" charset="0"/>
                <a:cs typeface="Arial" panose="020B0604020202020204" pitchFamily="34" charset="0"/>
              </a:rPr>
              <a:t>How it is used</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Prime the pump</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1–2 shots of spray in each nostril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every hour (45-degree angle)</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At least 30 shots a day (up to 64 sprays/day)</a:t>
            </a:r>
          </a:p>
        </p:txBody>
      </p:sp>
      <p:sp>
        <p:nvSpPr>
          <p:cNvPr id="16" name="Graphic 14">
            <a:extLst>
              <a:ext uri="{FF2B5EF4-FFF2-40B4-BE49-F238E27FC236}">
                <a16:creationId xmlns:a16="http://schemas.microsoft.com/office/drawing/2014/main" id="{58CF2815-5F3E-07D1-2CEB-6D427D3BCE07}"/>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dirty="0"/>
          </a:p>
        </p:txBody>
      </p:sp>
      <p:sp>
        <p:nvSpPr>
          <p:cNvPr id="9" name="TextBox 8">
            <a:extLst>
              <a:ext uri="{FF2B5EF4-FFF2-40B4-BE49-F238E27FC236}">
                <a16:creationId xmlns:a16="http://schemas.microsoft.com/office/drawing/2014/main" id="{E5207743-25C7-C18D-FFDF-EDC968526173}"/>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30 sec – 2 mins</a:t>
            </a:r>
          </a:p>
          <a:p>
            <a:pPr algn="ctr">
              <a:spcBef>
                <a:spcPts val="0"/>
              </a:spcBef>
              <a:spcAft>
                <a:spcPts val="100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10 mins</a:t>
            </a:r>
          </a:p>
          <a:p>
            <a:pPr algn="ctr">
              <a:spcBef>
                <a:spcPts val="0"/>
              </a:spcBef>
              <a:spcAft>
                <a:spcPts val="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dirty="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4" name="Footer Placeholder 4">
            <a:extLst>
              <a:ext uri="{FF2B5EF4-FFF2-40B4-BE49-F238E27FC236}">
                <a16:creationId xmlns:a16="http://schemas.microsoft.com/office/drawing/2014/main" id="{67ECEA1A-129D-660E-2170-94DBFAC4C272}"/>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005552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500"/>
                            </p:stCondLst>
                            <p:childTnLst>
                              <p:par>
                                <p:cTn id="29" presetID="10" presetClass="entr" presetSubtype="0" fill="hold" grpId="0" nodeType="afterEffect">
                                  <p:stCondLst>
                                    <p:cond delay="5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6" grpId="0" animBg="1"/>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A80DE861-4A3F-18F8-F7B9-732435FEAB1A}"/>
              </a:ext>
            </a:extLst>
          </p:cNvPr>
          <p:cNvSpPr>
            <a:spLocks noGrp="1"/>
          </p:cNvSpPr>
          <p:nvPr>
            <p:ph type="title"/>
          </p:nvPr>
        </p:nvSpPr>
        <p:spPr>
          <a:xfrm>
            <a:off x="571500" y="152400"/>
            <a:ext cx="7962900" cy="1066800"/>
          </a:xfrm>
        </p:spPr>
        <p:txBody>
          <a:bodyPr wrap="square" anchor="ctr">
            <a:normAutofit/>
          </a:bodyPr>
          <a:lstStyle/>
          <a:p>
            <a:r>
              <a:rPr lang="en-US" b="1" dirty="0"/>
              <a:t>NRT side effects: </a:t>
            </a:r>
            <a:r>
              <a:rPr lang="en-US" dirty="0"/>
              <a:t>frequency and strategies</a:t>
            </a:r>
          </a:p>
        </p:txBody>
      </p:sp>
      <p:graphicFrame>
        <p:nvGraphicFramePr>
          <p:cNvPr id="3" name="Group 55">
            <a:extLst>
              <a:ext uri="{FF2B5EF4-FFF2-40B4-BE49-F238E27FC236}">
                <a16:creationId xmlns:a16="http://schemas.microsoft.com/office/drawing/2014/main" id="{F155E800-16AF-4EB3-1B98-46EA3624BE6A}"/>
              </a:ext>
            </a:extLst>
          </p:cNvPr>
          <p:cNvGraphicFramePr>
            <a:graphicFrameLocks/>
          </p:cNvGraphicFramePr>
          <p:nvPr>
            <p:extLst>
              <p:ext uri="{D42A27DB-BD31-4B8C-83A1-F6EECF244321}">
                <p14:modId xmlns:p14="http://schemas.microsoft.com/office/powerpoint/2010/main" val="2693070142"/>
              </p:ext>
            </p:extLst>
          </p:nvPr>
        </p:nvGraphicFramePr>
        <p:xfrm>
          <a:off x="684212" y="1607873"/>
          <a:ext cx="7775575" cy="4025648"/>
        </p:xfrm>
        <a:graphic>
          <a:graphicData uri="http://schemas.openxmlformats.org/drawingml/2006/table">
            <a:tbl>
              <a:tblPr firstRow="1" bandRow="1">
                <a:effectLst/>
                <a:tableStyleId>{F5AB1C69-6EDB-4FF4-983F-18BD219EF322}</a:tableStyleId>
              </a:tblPr>
              <a:tblGrid>
                <a:gridCol w="1655787">
                  <a:extLst>
                    <a:ext uri="{9D8B030D-6E8A-4147-A177-3AD203B41FA5}">
                      <a16:colId xmlns:a16="http://schemas.microsoft.com/office/drawing/2014/main" val="20000"/>
                    </a:ext>
                  </a:extLst>
                </a:gridCol>
                <a:gridCol w="1922400">
                  <a:extLst>
                    <a:ext uri="{9D8B030D-6E8A-4147-A177-3AD203B41FA5}">
                      <a16:colId xmlns:a16="http://schemas.microsoft.com/office/drawing/2014/main" val="20001"/>
                    </a:ext>
                  </a:extLst>
                </a:gridCol>
                <a:gridCol w="4197388">
                  <a:extLst>
                    <a:ext uri="{9D8B030D-6E8A-4147-A177-3AD203B41FA5}">
                      <a16:colId xmlns:a16="http://schemas.microsoft.com/office/drawing/2014/main" val="20002"/>
                    </a:ext>
                  </a:extLst>
                </a:gridCol>
              </a:tblGrid>
              <a:tr h="3474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Product</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5"/>
                    </a:solidFill>
                  </a:tcPr>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 who experience</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5"/>
                    </a:solidFill>
                  </a:tcPr>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Strategies</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5"/>
                    </a:solidFill>
                  </a:tcPr>
                </a:tc>
                <a:extLst>
                  <a:ext uri="{0D108BD9-81ED-4DB2-BD59-A6C34878D82A}">
                    <a16:rowId xmlns:a16="http://schemas.microsoft.com/office/drawing/2014/main" val="10000"/>
                  </a:ext>
                </a:extLst>
              </a:tr>
              <a:tr h="382265">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Skin irritation</a:t>
                      </a:r>
                      <a:endParaRPr kumimoji="0" lang="en-US" sz="1200" b="1" i="0" u="none" strike="noStrike" cap="none" normalizeH="0" baseline="0" dirty="0">
                        <a:ln>
                          <a:noFill/>
                        </a:ln>
                        <a:solidFill>
                          <a:schemeClr val="accent5"/>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35% (patch) </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Rotate sites, use clear patch, or use cortisone cream</a:t>
                      </a:r>
                    </a:p>
                  </a:txBody>
                  <a:tcPr anchor="ctr" horzOverflow="overflow"/>
                </a:tc>
                <a:extLst>
                  <a:ext uri="{0D108BD9-81ED-4DB2-BD59-A6C34878D82A}">
                    <a16:rowId xmlns:a16="http://schemas.microsoft.com/office/drawing/2014/main" val="10001"/>
                  </a:ext>
                </a:extLst>
              </a:tr>
              <a:tr h="906251">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Nausea</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6% (patch)</a:t>
                      </a:r>
                    </a:p>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18% (gum)</a:t>
                      </a:r>
                    </a:p>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10% (spray)</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Avoid swallowing for 15 seconds after.</a:t>
                      </a:r>
                    </a:p>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Avoid use more than recommended dose </a:t>
                      </a:r>
                      <a:br>
                        <a:rPr kumimoji="0" lang="en-US" sz="1200" u="none" strike="noStrike" cap="none" normalizeH="0" baseline="0" dirty="0">
                          <a:ln>
                            <a:noFill/>
                          </a:ln>
                          <a:effectLst/>
                        </a:rPr>
                      </a:br>
                      <a:r>
                        <a:rPr kumimoji="0" lang="en-US" sz="1200" u="none" strike="noStrike" cap="none" normalizeH="0" baseline="0" dirty="0">
                          <a:ln>
                            <a:noFill/>
                          </a:ln>
                          <a:effectLst/>
                        </a:rPr>
                        <a:t>(increase patch dose instead)</a:t>
                      </a:r>
                    </a:p>
                  </a:txBody>
                  <a:tcPr anchor="ctr" horzOverflow="overflow"/>
                </a:tc>
                <a:extLst>
                  <a:ext uri="{0D108BD9-81ED-4DB2-BD59-A6C34878D82A}">
                    <a16:rowId xmlns:a16="http://schemas.microsoft.com/office/drawing/2014/main" val="10002"/>
                  </a:ext>
                </a:extLst>
              </a:tr>
              <a:tr h="356556">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Dizziness</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6% (patch) </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endParaRPr kumimoji="0" lang="en-US" sz="12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3"/>
                  </a:ext>
                </a:extLst>
              </a:tr>
              <a:tr h="534389">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Difficulty </a:t>
                      </a:r>
                      <a:br>
                        <a:rPr kumimoji="0" lang="en-US" sz="1200" b="1" u="none" strike="noStrike" cap="none" normalizeH="0" baseline="0" dirty="0">
                          <a:ln>
                            <a:noFill/>
                          </a:ln>
                          <a:solidFill>
                            <a:schemeClr val="accent5"/>
                          </a:solidFill>
                          <a:effectLst/>
                        </a:rPr>
                      </a:br>
                      <a:r>
                        <a:rPr kumimoji="0" lang="en-US" sz="1200" b="1" u="none" strike="noStrike" cap="none" normalizeH="0" baseline="0" dirty="0">
                          <a:ln>
                            <a:noFill/>
                          </a:ln>
                          <a:solidFill>
                            <a:schemeClr val="accent5"/>
                          </a:solidFill>
                          <a:effectLst/>
                        </a:rPr>
                        <a:t>sleeping</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7% (patch)</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Remove patch at bedtime</a:t>
                      </a:r>
                    </a:p>
                  </a:txBody>
                  <a:tcPr anchor="ctr" horzOverflow="overflow"/>
                </a:tc>
                <a:extLst>
                  <a:ext uri="{0D108BD9-81ED-4DB2-BD59-A6C34878D82A}">
                    <a16:rowId xmlns:a16="http://schemas.microsoft.com/office/drawing/2014/main" val="10004"/>
                  </a:ext>
                </a:extLst>
              </a:tr>
              <a:tr h="602000">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Mouth or </a:t>
                      </a:r>
                      <a:br>
                        <a:rPr kumimoji="0" lang="en-US" sz="1200" b="1" u="none" strike="noStrike" cap="none" normalizeH="0" baseline="0" dirty="0">
                          <a:ln>
                            <a:noFill/>
                          </a:ln>
                          <a:solidFill>
                            <a:schemeClr val="accent5"/>
                          </a:solidFill>
                          <a:effectLst/>
                        </a:rPr>
                      </a:br>
                      <a:r>
                        <a:rPr kumimoji="0" lang="en-US" sz="1200" b="1" u="none" strike="noStrike" cap="none" normalizeH="0" baseline="0" dirty="0">
                          <a:ln>
                            <a:noFill/>
                          </a:ln>
                          <a:solidFill>
                            <a:schemeClr val="accent5"/>
                          </a:solidFill>
                          <a:effectLst/>
                        </a:rPr>
                        <a:t>throat irritation </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17% (inhalator)</a:t>
                      </a:r>
                    </a:p>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10% (mist) </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Take slow puffs of inhaler to avoid throat burn</a:t>
                      </a:r>
                    </a:p>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Avoid inhaling mist</a:t>
                      </a:r>
                    </a:p>
                  </a:txBody>
                  <a:tcPr anchor="ctr" horzOverflow="overflow"/>
                </a:tc>
                <a:extLst>
                  <a:ext uri="{0D108BD9-81ED-4DB2-BD59-A6C34878D82A}">
                    <a16:rowId xmlns:a16="http://schemas.microsoft.com/office/drawing/2014/main" val="10005"/>
                  </a:ext>
                </a:extLst>
              </a:tr>
              <a:tr h="527746">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Headache</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30% (patch)</a:t>
                      </a:r>
                    </a:p>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10% (mist)</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Drink plenty of water, use over-the-counter medication</a:t>
                      </a:r>
                      <a:endParaRPr kumimoji="0" lang="en-US" sz="12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6"/>
                  </a:ext>
                </a:extLst>
              </a:tr>
              <a:tr h="368973">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Allergic reactions </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2% (patch)</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Switch to another stop smoking aid</a:t>
                      </a:r>
                    </a:p>
                  </a:txBody>
                  <a:tcPr anchor="ctr" horzOverflow="overflow"/>
                </a:tc>
                <a:extLst>
                  <a:ext uri="{0D108BD9-81ED-4DB2-BD59-A6C34878D82A}">
                    <a16:rowId xmlns:a16="http://schemas.microsoft.com/office/drawing/2014/main" val="10007"/>
                  </a:ext>
                </a:extLst>
              </a:tr>
            </a:tbl>
          </a:graphicData>
        </a:graphic>
      </p:graphicFrame>
      <p:sp>
        <p:nvSpPr>
          <p:cNvPr id="2" name="Footer Placeholder 4">
            <a:extLst>
              <a:ext uri="{FF2B5EF4-FFF2-40B4-BE49-F238E27FC236}">
                <a16:creationId xmlns:a16="http://schemas.microsoft.com/office/drawing/2014/main" id="{7F93FCF7-96DD-F662-AC5C-4F27A4CDF00E}"/>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811234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596C6-5387-8E1B-3112-CFD433A331DC}"/>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1A52836C-D4AE-EE77-2F5D-5149B6C00AD8}"/>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059AEE92-2C89-47EE-6FE7-4E1984455313}"/>
              </a:ext>
            </a:extLst>
          </p:cNvPr>
          <p:cNvSpPr txBox="1">
            <a:spLocks/>
          </p:cNvSpPr>
          <p:nvPr/>
        </p:nvSpPr>
        <p:spPr>
          <a:xfrm>
            <a:off x="97155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4500"/>
              </a:lnSpc>
              <a:buNone/>
            </a:pPr>
            <a:r>
              <a:rPr lang="en-US" sz="4000" b="1" dirty="0">
                <a:solidFill>
                  <a:schemeClr val="bg1"/>
                </a:solidFill>
                <a:latin typeface="Arial" panose="020B0604020202020204" pitchFamily="34" charset="0"/>
                <a:cs typeface="Arial" panose="020B0604020202020204" pitchFamily="34" charset="0"/>
              </a:rPr>
              <a:t>Break</a:t>
            </a:r>
          </a:p>
        </p:txBody>
      </p:sp>
    </p:spTree>
    <p:extLst>
      <p:ext uri="{BB962C8B-B14F-4D97-AF65-F5344CB8AC3E}">
        <p14:creationId xmlns:p14="http://schemas.microsoft.com/office/powerpoint/2010/main" val="396610867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A7871-393C-747D-C095-41927A490CD4}"/>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5909109-BB9A-BBBD-FA2A-3EBE8C1AD159}"/>
              </a:ext>
            </a:extLst>
          </p:cNvPr>
          <p:cNvSpPr txBox="1"/>
          <p:nvPr/>
        </p:nvSpPr>
        <p:spPr bwMode="auto">
          <a:xfrm>
            <a:off x="773158" y="1309024"/>
            <a:ext cx="7597685" cy="4045403"/>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2800" b="1" dirty="0">
                <a:solidFill>
                  <a:schemeClr val="bg1"/>
                </a:solidFill>
                <a:effectLst>
                  <a:outerShdw blurRad="254000" dist="63500" dir="5400000" algn="ctr" rotWithShape="0">
                    <a:srgbClr val="000000">
                      <a:alpha val="25000"/>
                    </a:srgbClr>
                  </a:outerShdw>
                </a:effectLst>
                <a:latin typeface="+mn-lt"/>
                <a:cs typeface="Segoe UI"/>
              </a:rPr>
              <a:t>Individualised dosing of </a:t>
            </a:r>
            <a:br>
              <a:rPr lang="en-US" sz="2800" b="1" dirty="0">
                <a:solidFill>
                  <a:schemeClr val="bg1"/>
                </a:solidFill>
                <a:effectLst>
                  <a:outerShdw blurRad="254000" dist="63500" dir="5400000" algn="ctr" rotWithShape="0">
                    <a:srgbClr val="000000">
                      <a:alpha val="25000"/>
                    </a:srgbClr>
                  </a:outerShdw>
                </a:effectLst>
                <a:latin typeface="+mn-lt"/>
                <a:cs typeface="Segoe UI"/>
              </a:rPr>
            </a:br>
            <a:r>
              <a:rPr lang="en-US" sz="2800" b="1" dirty="0">
                <a:solidFill>
                  <a:schemeClr val="bg1"/>
                </a:solidFill>
                <a:effectLst>
                  <a:outerShdw blurRad="254000" dist="63500" dir="5400000" algn="ctr" rotWithShape="0">
                    <a:srgbClr val="000000">
                      <a:alpha val="25000"/>
                    </a:srgbClr>
                  </a:outerShdw>
                </a:effectLst>
                <a:latin typeface="+mn-lt"/>
                <a:cs typeface="Segoe UI"/>
              </a:rPr>
              <a:t>nicotine-containing products</a:t>
            </a:r>
          </a:p>
          <a:p>
            <a:pPr algn="ctr">
              <a:lnSpc>
                <a:spcPts val="4000"/>
              </a:lnSpc>
              <a:spcBef>
                <a:spcPts val="0"/>
              </a:spcBef>
              <a:spcAft>
                <a:spcPts val="0"/>
              </a:spcAft>
              <a:buClr>
                <a:srgbClr val="C10C21"/>
              </a:buClr>
            </a:pPr>
            <a:r>
              <a:rPr lang="en-US" sz="2800" b="1" dirty="0">
                <a:solidFill>
                  <a:schemeClr val="accent1"/>
                </a:solidFill>
                <a:effectLst>
                  <a:outerShdw blurRad="254000" dist="63500" dir="5400000" algn="ctr" rotWithShape="0">
                    <a:srgbClr val="000000">
                      <a:alpha val="25000"/>
                    </a:srgbClr>
                  </a:outerShdw>
                </a:effectLst>
                <a:latin typeface="+mn-lt"/>
                <a:cs typeface="Segoe UI"/>
              </a:rPr>
              <a:t>(nicotine vapes &amp; NRT)</a:t>
            </a:r>
          </a:p>
        </p:txBody>
      </p:sp>
    </p:spTree>
    <p:extLst>
      <p:ext uri="{BB962C8B-B14F-4D97-AF65-F5344CB8AC3E}">
        <p14:creationId xmlns:p14="http://schemas.microsoft.com/office/powerpoint/2010/main" val="420869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CF8FE-A551-BFBF-EB91-B00D71866B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E92408-752B-EDC1-ECAD-D00B918E6C5E}"/>
              </a:ext>
            </a:extLst>
          </p:cNvPr>
          <p:cNvSpPr>
            <a:spLocks noGrp="1"/>
          </p:cNvSpPr>
          <p:nvPr>
            <p:ph type="title"/>
          </p:nvPr>
        </p:nvSpPr>
        <p:spPr/>
        <p:txBody>
          <a:bodyPr/>
          <a:lstStyle/>
          <a:p>
            <a:r>
              <a:rPr lang="en-US" dirty="0"/>
              <a:t>Guidelines for individualised dosing of NRT</a:t>
            </a:r>
          </a:p>
        </p:txBody>
      </p:sp>
      <p:sp>
        <p:nvSpPr>
          <p:cNvPr id="4" name="Text Placeholder 3">
            <a:extLst>
              <a:ext uri="{FF2B5EF4-FFF2-40B4-BE49-F238E27FC236}">
                <a16:creationId xmlns:a16="http://schemas.microsoft.com/office/drawing/2014/main" id="{D677AE88-B361-30CF-09FC-513E80422FF9}"/>
              </a:ext>
            </a:extLst>
          </p:cNvPr>
          <p:cNvSpPr>
            <a:spLocks noGrp="1"/>
          </p:cNvSpPr>
          <p:nvPr>
            <p:ph type="body" idx="12"/>
          </p:nvPr>
        </p:nvSpPr>
        <p:spPr>
          <a:xfrm>
            <a:off x="571500" y="2389035"/>
            <a:ext cx="3030441" cy="2079929"/>
          </a:xfrm>
        </p:spPr>
        <p:txBody>
          <a:bodyPr anchor="ctr"/>
          <a:lstStyle/>
          <a:p>
            <a:pPr marL="0" indent="0">
              <a:lnSpc>
                <a:spcPts val="2200"/>
              </a:lnSpc>
              <a:spcBef>
                <a:spcPts val="900"/>
              </a:spcBef>
              <a:spcAft>
                <a:spcPts val="900"/>
              </a:spcAft>
              <a:buNone/>
            </a:pPr>
            <a:r>
              <a:rPr lang="en-US" sz="1650" b="1" dirty="0">
                <a:solidFill>
                  <a:srgbClr val="009A9E"/>
                </a:solidFill>
              </a:rPr>
              <a:t>The initial dose of NRT can </a:t>
            </a:r>
            <a:br>
              <a:rPr lang="en-US" sz="1650" b="1" dirty="0">
                <a:solidFill>
                  <a:srgbClr val="009A9E"/>
                </a:solidFill>
              </a:rPr>
            </a:br>
            <a:r>
              <a:rPr lang="en-US" sz="1650" b="1" dirty="0">
                <a:solidFill>
                  <a:srgbClr val="009A9E"/>
                </a:solidFill>
              </a:rPr>
              <a:t>be determined based on:</a:t>
            </a:r>
          </a:p>
          <a:p>
            <a:pPr marL="0" indent="0">
              <a:lnSpc>
                <a:spcPts val="2200"/>
              </a:lnSpc>
              <a:spcBef>
                <a:spcPts val="900"/>
              </a:spcBef>
              <a:spcAft>
                <a:spcPts val="900"/>
              </a:spcAft>
              <a:buNone/>
              <a:tabLst>
                <a:tab pos="220663" algn="l"/>
              </a:tabLst>
            </a:pPr>
            <a:r>
              <a:rPr lang="en-US" sz="1550" dirty="0"/>
              <a:t>–	Heaviness of smoking index</a:t>
            </a:r>
          </a:p>
          <a:p>
            <a:pPr marL="0" indent="0">
              <a:lnSpc>
                <a:spcPts val="2200"/>
              </a:lnSpc>
              <a:spcBef>
                <a:spcPts val="900"/>
              </a:spcBef>
              <a:spcAft>
                <a:spcPts val="900"/>
              </a:spcAft>
              <a:buNone/>
              <a:tabLst>
                <a:tab pos="220663" algn="l"/>
              </a:tabLst>
            </a:pPr>
            <a:r>
              <a:rPr lang="en-US" sz="1550" dirty="0">
                <a:latin typeface="Arial"/>
                <a:cs typeface="Arial"/>
              </a:rPr>
              <a:t>–	Patient experience with </a:t>
            </a:r>
            <a:br>
              <a:rPr lang="en-US" sz="1550" dirty="0"/>
            </a:br>
            <a:r>
              <a:rPr lang="en-US" sz="1550" dirty="0">
                <a:latin typeface="Arial"/>
                <a:cs typeface="Arial"/>
              </a:rPr>
              <a:t>	withdrawal and urges to smoke</a:t>
            </a:r>
            <a:endParaRPr lang="en-US" sz="1550" dirty="0"/>
          </a:p>
        </p:txBody>
      </p:sp>
      <p:pic>
        <p:nvPicPr>
          <p:cNvPr id="6" name="Picture 5">
            <a:extLst>
              <a:ext uri="{FF2B5EF4-FFF2-40B4-BE49-F238E27FC236}">
                <a16:creationId xmlns:a16="http://schemas.microsoft.com/office/drawing/2014/main" id="{E188CF68-562C-8F3E-B883-6D5D4CB57C7F}"/>
              </a:ext>
            </a:extLst>
          </p:cNvPr>
          <p:cNvPicPr>
            <a:picLocks noChangeAspect="1"/>
          </p:cNvPicPr>
          <p:nvPr/>
        </p:nvPicPr>
        <p:blipFill>
          <a:blip r:embed="rId3"/>
          <a:srcRect/>
          <a:stretch/>
        </p:blipFill>
        <p:spPr>
          <a:xfrm>
            <a:off x="4131273" y="2392772"/>
            <a:ext cx="4321487" cy="2747370"/>
          </a:xfrm>
          <a:prstGeom prst="rect">
            <a:avLst/>
          </a:prstGeom>
          <a:effectLst>
            <a:outerShdw blurRad="254000" dist="50800" dir="5400000" algn="tl" rotWithShape="0">
              <a:prstClr val="black">
                <a:alpha val="15000"/>
              </a:prstClr>
            </a:outerShdw>
          </a:effectLst>
        </p:spPr>
      </p:pic>
      <p:sp>
        <p:nvSpPr>
          <p:cNvPr id="7" name="Footer Placeholder 4">
            <a:extLst>
              <a:ext uri="{FF2B5EF4-FFF2-40B4-BE49-F238E27FC236}">
                <a16:creationId xmlns:a16="http://schemas.microsoft.com/office/drawing/2014/main" id="{09F5764D-2034-89E1-2D08-655EC09E6CCE}"/>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342839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78595C-704D-A2E4-F957-5EE5E3E6A9E6}"/>
            </a:ext>
          </a:extLst>
        </p:cNvPr>
        <p:cNvGrpSpPr/>
        <p:nvPr/>
      </p:nvGrpSpPr>
      <p:grpSpPr>
        <a:xfrm>
          <a:off x="0" y="0"/>
          <a:ext cx="0" cy="0"/>
          <a:chOff x="0" y="0"/>
          <a:chExt cx="0" cy="0"/>
        </a:xfrm>
      </p:grpSpPr>
      <p:sp>
        <p:nvSpPr>
          <p:cNvPr id="281603" name="Text Box 2">
            <a:extLst>
              <a:ext uri="{FF2B5EF4-FFF2-40B4-BE49-F238E27FC236}">
                <a16:creationId xmlns:a16="http://schemas.microsoft.com/office/drawing/2014/main" id="{E7B5429F-22D0-6330-8AB7-64C412459180}"/>
              </a:ext>
            </a:extLst>
          </p:cNvPr>
          <p:cNvSpPr txBox="1">
            <a:spLocks noChangeArrowheads="1"/>
          </p:cNvSpPr>
          <p:nvPr/>
        </p:nvSpPr>
        <p:spPr bwMode="auto">
          <a:xfrm>
            <a:off x="990600" y="2362200"/>
            <a:ext cx="7315200" cy="457200"/>
          </a:xfrm>
          <a:prstGeom prst="rect">
            <a:avLst/>
          </a:prstGeom>
          <a:noFill/>
          <a:ln w="9525">
            <a:noFill/>
            <a:miter lim="800000"/>
            <a:headEnd/>
            <a:tailEnd/>
          </a:ln>
        </p:spPr>
        <p:txBody>
          <a:bodyPr>
            <a:spAutoFit/>
          </a:bodyPr>
          <a:lstStyle/>
          <a:p>
            <a:pPr eaLnBrk="0" hangingPunct="0">
              <a:spcBef>
                <a:spcPct val="50000"/>
              </a:spcBef>
            </a:pPr>
            <a:endParaRPr lang="en-CA" altLang="en-US" sz="2400" dirty="0">
              <a:solidFill>
                <a:srgbClr val="000000"/>
              </a:solidFill>
              <a:ea typeface="ＭＳ Ｐゴシック" pitchFamily="34" charset="-128"/>
            </a:endParaRPr>
          </a:p>
        </p:txBody>
      </p:sp>
      <p:sp>
        <p:nvSpPr>
          <p:cNvPr id="281604" name="Rectangle 3">
            <a:extLst>
              <a:ext uri="{FF2B5EF4-FFF2-40B4-BE49-F238E27FC236}">
                <a16:creationId xmlns:a16="http://schemas.microsoft.com/office/drawing/2014/main" id="{9F2A8B2D-C113-D2B6-09AD-04E3757DB89D}"/>
              </a:ext>
            </a:extLst>
          </p:cNvPr>
          <p:cNvSpPr>
            <a:spLocks noGrp="1" noChangeArrowheads="1"/>
          </p:cNvSpPr>
          <p:nvPr>
            <p:ph type="title" idx="4294967295"/>
          </p:nvPr>
        </p:nvSpPr>
        <p:spPr>
          <a:xfrm>
            <a:off x="-1" y="152400"/>
            <a:ext cx="9143999" cy="1066800"/>
          </a:xfrm>
        </p:spPr>
        <p:txBody>
          <a:bodyPr/>
          <a:lstStyle/>
          <a:p>
            <a:pPr marL="6350" indent="-6350" algn="ctr"/>
            <a:r>
              <a:rPr lang="en-US" altLang="en-US" dirty="0"/>
              <a:t>‘Ottawa Model’ NRT dosing guidelines</a:t>
            </a:r>
          </a:p>
        </p:txBody>
      </p:sp>
      <p:sp>
        <p:nvSpPr>
          <p:cNvPr id="323704" name="Rectangle 120">
            <a:extLst>
              <a:ext uri="{FF2B5EF4-FFF2-40B4-BE49-F238E27FC236}">
                <a16:creationId xmlns:a16="http://schemas.microsoft.com/office/drawing/2014/main" id="{8E08B6F2-78D0-8B21-6200-0DEE39815E2A}"/>
              </a:ext>
            </a:extLst>
          </p:cNvPr>
          <p:cNvSpPr>
            <a:spLocks noChangeArrowheads="1"/>
          </p:cNvSpPr>
          <p:nvPr/>
        </p:nvSpPr>
        <p:spPr bwMode="auto">
          <a:xfrm>
            <a:off x="0" y="5116513"/>
            <a:ext cx="9144000" cy="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algn="ctr" eaLnBrk="0" hangingPunct="0">
              <a:defRPr/>
            </a:pPr>
            <a:endParaRPr lang="en-US" sz="2400" b="1" dirty="0">
              <a:solidFill>
                <a:srgbClr val="000000"/>
              </a:solidFill>
              <a:latin typeface="+mn-lt"/>
            </a:endParaRPr>
          </a:p>
        </p:txBody>
      </p:sp>
      <p:sp>
        <p:nvSpPr>
          <p:cNvPr id="2" name="Text Placeholder 6">
            <a:extLst>
              <a:ext uri="{FF2B5EF4-FFF2-40B4-BE49-F238E27FC236}">
                <a16:creationId xmlns:a16="http://schemas.microsoft.com/office/drawing/2014/main" id="{27D1B70A-8C49-A50F-5E95-0E4BE6177373}"/>
              </a:ext>
            </a:extLst>
          </p:cNvPr>
          <p:cNvSpPr txBox="1">
            <a:spLocks/>
          </p:cNvSpPr>
          <p:nvPr/>
        </p:nvSpPr>
        <p:spPr>
          <a:xfrm>
            <a:off x="1603169" y="5459597"/>
            <a:ext cx="6008914" cy="875576"/>
          </a:xfrm>
          <a:prstGeom prst="rect">
            <a:avLst/>
          </a:prstGeom>
        </p:spPr>
        <p:txBody>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Lucida Grande" panose="020B0600040502020204" pitchFamily="34" charset="0"/>
              <a:buNone/>
            </a:pPr>
            <a:r>
              <a:rPr lang="en-US" dirty="0">
                <a:solidFill>
                  <a:schemeClr val="bg1"/>
                </a:solidFill>
              </a:rPr>
              <a:t>After 24 hours: if withdrawal symptoms or urges to smoke are not well managed, increase dosage by 7-10mg</a:t>
            </a:r>
          </a:p>
        </p:txBody>
      </p:sp>
      <p:grpSp>
        <p:nvGrpSpPr>
          <p:cNvPr id="55" name="Group 54">
            <a:extLst>
              <a:ext uri="{FF2B5EF4-FFF2-40B4-BE49-F238E27FC236}">
                <a16:creationId xmlns:a16="http://schemas.microsoft.com/office/drawing/2014/main" id="{C6E5F0EB-EAA0-4658-0C78-65C71982B0BC}"/>
              </a:ext>
            </a:extLst>
          </p:cNvPr>
          <p:cNvGrpSpPr/>
          <p:nvPr/>
        </p:nvGrpSpPr>
        <p:grpSpPr>
          <a:xfrm>
            <a:off x="988326" y="1364580"/>
            <a:ext cx="7614472" cy="3751923"/>
            <a:chOff x="982029" y="1364580"/>
            <a:chExt cx="7179943" cy="3751923"/>
          </a:xfrm>
          <a:effectLst>
            <a:outerShdw blurRad="254000" dist="63500" dir="5400000" algn="ctr" rotWithShape="0">
              <a:srgbClr val="000000">
                <a:alpha val="50000"/>
              </a:srgbClr>
            </a:outerShdw>
          </a:effectLst>
        </p:grpSpPr>
        <p:sp>
          <p:nvSpPr>
            <p:cNvPr id="5" name="Rounded Rectangle 4">
              <a:extLst>
                <a:ext uri="{FF2B5EF4-FFF2-40B4-BE49-F238E27FC236}">
                  <a16:creationId xmlns:a16="http://schemas.microsoft.com/office/drawing/2014/main" id="{5DEE290F-C77C-A44A-586B-03E7D3A4F7D3}"/>
                </a:ext>
              </a:extLst>
            </p:cNvPr>
            <p:cNvSpPr/>
            <p:nvPr/>
          </p:nvSpPr>
          <p:spPr bwMode="auto">
            <a:xfrm>
              <a:off x="982030" y="1662372"/>
              <a:ext cx="7179942" cy="3454131"/>
            </a:xfrm>
            <a:prstGeom prst="roundRect">
              <a:avLst>
                <a:gd name="adj" fmla="val 4163"/>
              </a:avLst>
            </a:prstGeom>
            <a:solidFill>
              <a:srgbClr val="DAF2F3"/>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Freeform 5">
              <a:extLst>
                <a:ext uri="{FF2B5EF4-FFF2-40B4-BE49-F238E27FC236}">
                  <a16:creationId xmlns:a16="http://schemas.microsoft.com/office/drawing/2014/main" id="{EC1CD6F2-3715-93D4-FA80-75BDDCEEE187}"/>
                </a:ext>
              </a:extLst>
            </p:cNvPr>
            <p:cNvSpPr/>
            <p:nvPr/>
          </p:nvSpPr>
          <p:spPr bwMode="auto">
            <a:xfrm>
              <a:off x="982029" y="1364580"/>
              <a:ext cx="7179942" cy="609848"/>
            </a:xfrm>
            <a:custGeom>
              <a:avLst/>
              <a:gdLst>
                <a:gd name="connsiteX0" fmla="*/ 135200 w 7179942"/>
                <a:gd name="connsiteY0" fmla="*/ 0 h 609848"/>
                <a:gd name="connsiteX1" fmla="*/ 7044742 w 7179942"/>
                <a:gd name="connsiteY1" fmla="*/ 0 h 609848"/>
                <a:gd name="connsiteX2" fmla="*/ 7179942 w 7179942"/>
                <a:gd name="connsiteY2" fmla="*/ 135200 h 609848"/>
                <a:gd name="connsiteX3" fmla="*/ 7179942 w 7179942"/>
                <a:gd name="connsiteY3" fmla="*/ 609848 h 609848"/>
                <a:gd name="connsiteX4" fmla="*/ 0 w 7179942"/>
                <a:gd name="connsiteY4" fmla="*/ 609848 h 609848"/>
                <a:gd name="connsiteX5" fmla="*/ 0 w 7179942"/>
                <a:gd name="connsiteY5" fmla="*/ 135200 h 609848"/>
                <a:gd name="connsiteX6" fmla="*/ 135200 w 7179942"/>
                <a:gd name="connsiteY6" fmla="*/ 0 h 60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79942" h="609848">
                  <a:moveTo>
                    <a:pt x="135200" y="0"/>
                  </a:moveTo>
                  <a:lnTo>
                    <a:pt x="7044742" y="0"/>
                  </a:lnTo>
                  <a:cubicBezTo>
                    <a:pt x="7119411" y="0"/>
                    <a:pt x="7179942" y="60531"/>
                    <a:pt x="7179942" y="135200"/>
                  </a:cubicBezTo>
                  <a:lnTo>
                    <a:pt x="7179942" y="609848"/>
                  </a:lnTo>
                  <a:lnTo>
                    <a:pt x="0" y="609848"/>
                  </a:lnTo>
                  <a:lnTo>
                    <a:pt x="0" y="135200"/>
                  </a:lnTo>
                  <a:cubicBezTo>
                    <a:pt x="0" y="60531"/>
                    <a:pt x="60531" y="0"/>
                    <a:pt x="135200" y="0"/>
                  </a:cubicBezTo>
                  <a:close/>
                </a:path>
              </a:pathLst>
            </a:custGeom>
            <a:solidFill>
              <a:schemeClr val="accent1"/>
            </a:solidFill>
            <a:ln w="9525">
              <a:no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7" name="TextBox 6">
            <a:extLst>
              <a:ext uri="{FF2B5EF4-FFF2-40B4-BE49-F238E27FC236}">
                <a16:creationId xmlns:a16="http://schemas.microsoft.com/office/drawing/2014/main" id="{1118929F-0433-1C11-A4D8-2FD012593F2A}"/>
              </a:ext>
            </a:extLst>
          </p:cNvPr>
          <p:cNvSpPr txBox="1"/>
          <p:nvPr/>
        </p:nvSpPr>
        <p:spPr bwMode="auto">
          <a:xfrm>
            <a:off x="1168400" y="1526986"/>
            <a:ext cx="6807201" cy="35923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indent="0" algn="ctr">
              <a:buNone/>
            </a:pPr>
            <a:r>
              <a:rPr lang="en-US" b="1" dirty="0">
                <a:solidFill>
                  <a:schemeClr val="bg1"/>
                </a:solidFill>
              </a:rPr>
              <a:t>Nicotine replacement therapy  |  Patch</a:t>
            </a:r>
          </a:p>
        </p:txBody>
      </p:sp>
      <p:sp>
        <p:nvSpPr>
          <p:cNvPr id="9" name="TextBox 8">
            <a:extLst>
              <a:ext uri="{FF2B5EF4-FFF2-40B4-BE49-F238E27FC236}">
                <a16:creationId xmlns:a16="http://schemas.microsoft.com/office/drawing/2014/main" id="{B2212868-3056-AD4A-EE9E-26B13370BE9D}"/>
              </a:ext>
            </a:extLst>
          </p:cNvPr>
          <p:cNvSpPr txBox="1"/>
          <p:nvPr/>
        </p:nvSpPr>
        <p:spPr bwMode="auto">
          <a:xfrm>
            <a:off x="1518383" y="2270781"/>
            <a:ext cx="3249253"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dirty="0">
                <a:latin typeface="Arial" panose="020B0604020202020204" pitchFamily="34" charset="0"/>
                <a:cs typeface="Arial" panose="020B0604020202020204" pitchFamily="34" charset="0"/>
              </a:rPr>
              <a:t>Less than 10 cigarettes/day</a:t>
            </a:r>
            <a:endParaRPr kumimoji="0" lang="en-US" sz="15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54BF3F53-300F-12B3-F296-8F3D1BC9BEF6}"/>
              </a:ext>
            </a:extLst>
          </p:cNvPr>
          <p:cNvSpPr txBox="1"/>
          <p:nvPr/>
        </p:nvSpPr>
        <p:spPr bwMode="auto">
          <a:xfrm>
            <a:off x="5995407" y="2262268"/>
            <a:ext cx="716279"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7mg</a:t>
            </a:r>
            <a:endParaRPr kumimoji="0" lang="en-US" sz="15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12" name="Straight Arrow Connector 11">
            <a:extLst>
              <a:ext uri="{FF2B5EF4-FFF2-40B4-BE49-F238E27FC236}">
                <a16:creationId xmlns:a16="http://schemas.microsoft.com/office/drawing/2014/main" id="{69D8FC3D-C7FF-9817-F7AD-99821E8CF940}"/>
              </a:ext>
            </a:extLst>
          </p:cNvPr>
          <p:cNvCxnSpPr>
            <a:cxnSpLocks/>
          </p:cNvCxnSpPr>
          <p:nvPr/>
        </p:nvCxnSpPr>
        <p:spPr>
          <a:xfrm>
            <a:off x="3984756" y="2418514"/>
            <a:ext cx="2116381" cy="0"/>
          </a:xfrm>
          <a:prstGeom prst="straightConnector1">
            <a:avLst/>
          </a:prstGeom>
          <a:ln w="44450">
            <a:tailEnd type="triangle"/>
          </a:ln>
          <a:effectLst/>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2C48CC53-23C5-0A13-3D20-1B4355DA3FAB}"/>
              </a:ext>
            </a:extLst>
          </p:cNvPr>
          <p:cNvSpPr txBox="1"/>
          <p:nvPr/>
        </p:nvSpPr>
        <p:spPr bwMode="auto">
          <a:xfrm>
            <a:off x="982028" y="4551741"/>
            <a:ext cx="7179942"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**Recommend using NRT for at least 12 weeks</a:t>
            </a:r>
            <a:endParaRPr kumimoji="0" lang="en-US" sz="15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35" name="TextBox 34">
            <a:extLst>
              <a:ext uri="{FF2B5EF4-FFF2-40B4-BE49-F238E27FC236}">
                <a16:creationId xmlns:a16="http://schemas.microsoft.com/office/drawing/2014/main" id="{E91D9D12-4CED-383C-0846-1D6212405EB6}"/>
              </a:ext>
            </a:extLst>
          </p:cNvPr>
          <p:cNvSpPr txBox="1"/>
          <p:nvPr/>
        </p:nvSpPr>
        <p:spPr bwMode="auto">
          <a:xfrm>
            <a:off x="1518383" y="2712550"/>
            <a:ext cx="3249253"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dirty="0">
                <a:latin typeface="Arial"/>
                <a:cs typeface="Arial"/>
              </a:rPr>
              <a:t>10 – 15 cigarettes/day</a:t>
            </a:r>
            <a:endParaRPr kumimoji="0" lang="en-US" sz="1500" u="none" strike="noStrike" kern="1200" cap="none" spc="0" normalizeH="0" baseline="0" noProof="0" dirty="0">
              <a:ln>
                <a:noFill/>
              </a:ln>
              <a:effectLst/>
              <a:uLnTx/>
              <a:uFillTx/>
              <a:latin typeface="Arial"/>
              <a:cs typeface="Arial"/>
            </a:endParaRPr>
          </a:p>
        </p:txBody>
      </p:sp>
      <p:sp>
        <p:nvSpPr>
          <p:cNvPr id="36" name="TextBox 35">
            <a:extLst>
              <a:ext uri="{FF2B5EF4-FFF2-40B4-BE49-F238E27FC236}">
                <a16:creationId xmlns:a16="http://schemas.microsoft.com/office/drawing/2014/main" id="{953F6361-9E63-D9FE-715E-9181AB17D238}"/>
              </a:ext>
            </a:extLst>
          </p:cNvPr>
          <p:cNvSpPr txBox="1"/>
          <p:nvPr/>
        </p:nvSpPr>
        <p:spPr bwMode="auto">
          <a:xfrm>
            <a:off x="5995407" y="2704037"/>
            <a:ext cx="716279"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14mg</a:t>
            </a:r>
            <a:endParaRPr kumimoji="0" lang="en-US" sz="15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37" name="Straight Arrow Connector 36">
            <a:extLst>
              <a:ext uri="{FF2B5EF4-FFF2-40B4-BE49-F238E27FC236}">
                <a16:creationId xmlns:a16="http://schemas.microsoft.com/office/drawing/2014/main" id="{92496525-7F16-A152-FA2A-8F235CC85CDF}"/>
              </a:ext>
            </a:extLst>
          </p:cNvPr>
          <p:cNvCxnSpPr>
            <a:cxnSpLocks/>
          </p:cNvCxnSpPr>
          <p:nvPr/>
        </p:nvCxnSpPr>
        <p:spPr>
          <a:xfrm>
            <a:off x="3565656" y="2860283"/>
            <a:ext cx="2535481" cy="0"/>
          </a:xfrm>
          <a:prstGeom prst="straightConnector1">
            <a:avLst/>
          </a:prstGeom>
          <a:ln w="44450">
            <a:tailEnd type="triangle"/>
          </a:ln>
          <a:effectLst/>
        </p:spPr>
        <p:style>
          <a:lnRef idx="2">
            <a:schemeClr val="accent1"/>
          </a:lnRef>
          <a:fillRef idx="0">
            <a:schemeClr val="accent1"/>
          </a:fillRef>
          <a:effectRef idx="1">
            <a:schemeClr val="accent1"/>
          </a:effectRef>
          <a:fontRef idx="minor">
            <a:schemeClr val="tx1"/>
          </a:fontRef>
        </p:style>
      </p:cxnSp>
      <p:sp>
        <p:nvSpPr>
          <p:cNvPr id="39" name="TextBox 38">
            <a:extLst>
              <a:ext uri="{FF2B5EF4-FFF2-40B4-BE49-F238E27FC236}">
                <a16:creationId xmlns:a16="http://schemas.microsoft.com/office/drawing/2014/main" id="{4CB0BBDF-E548-78D9-0DA5-22ECA5071005}"/>
              </a:ext>
            </a:extLst>
          </p:cNvPr>
          <p:cNvSpPr txBox="1"/>
          <p:nvPr/>
        </p:nvSpPr>
        <p:spPr bwMode="auto">
          <a:xfrm>
            <a:off x="1518383" y="3154320"/>
            <a:ext cx="3249253"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dirty="0">
                <a:latin typeface="Arial"/>
                <a:cs typeface="Arial"/>
              </a:rPr>
              <a:t>16– 25 cigarettes/day</a:t>
            </a:r>
            <a:endParaRPr kumimoji="0" lang="en-US" sz="1500" u="none" strike="noStrike" kern="1200" cap="none" spc="0" normalizeH="0" baseline="0" noProof="0" dirty="0">
              <a:ln>
                <a:noFill/>
              </a:ln>
              <a:effectLst/>
              <a:uLnTx/>
              <a:uFillTx/>
              <a:latin typeface="Arial"/>
              <a:cs typeface="Arial"/>
            </a:endParaRPr>
          </a:p>
        </p:txBody>
      </p:sp>
      <p:sp>
        <p:nvSpPr>
          <p:cNvPr id="40" name="TextBox 39">
            <a:extLst>
              <a:ext uri="{FF2B5EF4-FFF2-40B4-BE49-F238E27FC236}">
                <a16:creationId xmlns:a16="http://schemas.microsoft.com/office/drawing/2014/main" id="{BB580748-AF7A-1C3E-9F0D-F4E850A93ECC}"/>
              </a:ext>
            </a:extLst>
          </p:cNvPr>
          <p:cNvSpPr txBox="1"/>
          <p:nvPr/>
        </p:nvSpPr>
        <p:spPr bwMode="auto">
          <a:xfrm>
            <a:off x="5957622" y="3145807"/>
            <a:ext cx="716279"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21mg</a:t>
            </a:r>
            <a:endParaRPr kumimoji="0" lang="en-US" sz="15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41" name="Straight Arrow Connector 40">
            <a:extLst>
              <a:ext uri="{FF2B5EF4-FFF2-40B4-BE49-F238E27FC236}">
                <a16:creationId xmlns:a16="http://schemas.microsoft.com/office/drawing/2014/main" id="{2719BBB3-EEF0-5EED-1022-663E1C5F6BCF}"/>
              </a:ext>
            </a:extLst>
          </p:cNvPr>
          <p:cNvCxnSpPr>
            <a:cxnSpLocks/>
          </p:cNvCxnSpPr>
          <p:nvPr/>
        </p:nvCxnSpPr>
        <p:spPr>
          <a:xfrm>
            <a:off x="3565656" y="3302053"/>
            <a:ext cx="2535481" cy="0"/>
          </a:xfrm>
          <a:prstGeom prst="straightConnector1">
            <a:avLst/>
          </a:prstGeom>
          <a:ln w="44450">
            <a:tailEnd type="triangle"/>
          </a:ln>
          <a:effectLst/>
        </p:spPr>
        <p:style>
          <a:lnRef idx="2">
            <a:schemeClr val="accent1"/>
          </a:lnRef>
          <a:fillRef idx="0">
            <a:schemeClr val="accent1"/>
          </a:fillRef>
          <a:effectRef idx="1">
            <a:schemeClr val="accent1"/>
          </a:effectRef>
          <a:fontRef idx="minor">
            <a:schemeClr val="tx1"/>
          </a:fontRef>
        </p:style>
      </p:cxnSp>
      <p:sp>
        <p:nvSpPr>
          <p:cNvPr id="43" name="TextBox 42">
            <a:extLst>
              <a:ext uri="{FF2B5EF4-FFF2-40B4-BE49-F238E27FC236}">
                <a16:creationId xmlns:a16="http://schemas.microsoft.com/office/drawing/2014/main" id="{E9F9E398-5A56-AAF2-D2A0-9D296C77095B}"/>
              </a:ext>
            </a:extLst>
          </p:cNvPr>
          <p:cNvSpPr txBox="1"/>
          <p:nvPr/>
        </p:nvSpPr>
        <p:spPr bwMode="auto">
          <a:xfrm>
            <a:off x="1518383" y="3596090"/>
            <a:ext cx="3249253"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a:lnSpc>
                <a:spcPts val="1500"/>
              </a:lnSpc>
              <a:spcBef>
                <a:spcPts val="0"/>
              </a:spcBef>
              <a:spcAft>
                <a:spcPts val="0"/>
              </a:spcAft>
              <a:buClr>
                <a:srgbClr val="C10C21"/>
              </a:buClr>
            </a:pPr>
            <a:r>
              <a:rPr lang="en-US" sz="1500" dirty="0">
                <a:latin typeface="Arial"/>
                <a:cs typeface="Arial"/>
              </a:rPr>
              <a:t>26 – 39 cigarettes/day</a:t>
            </a:r>
            <a:endParaRPr kumimoji="0" lang="en-US" sz="1500" u="none" strike="noStrike" kern="1200" cap="none" spc="0" normalizeH="0" baseline="0" noProof="0" dirty="0">
              <a:ln>
                <a:noFill/>
              </a:ln>
              <a:effectLst/>
              <a:uLnTx/>
              <a:uFillTx/>
              <a:latin typeface="Arial"/>
              <a:cs typeface="Arial"/>
            </a:endParaRPr>
          </a:p>
        </p:txBody>
      </p:sp>
      <p:sp>
        <p:nvSpPr>
          <p:cNvPr id="44" name="TextBox 43">
            <a:extLst>
              <a:ext uri="{FF2B5EF4-FFF2-40B4-BE49-F238E27FC236}">
                <a16:creationId xmlns:a16="http://schemas.microsoft.com/office/drawing/2014/main" id="{D61B7CBA-58BF-4CBE-8B42-1E6FD532C4D4}"/>
              </a:ext>
            </a:extLst>
          </p:cNvPr>
          <p:cNvSpPr txBox="1"/>
          <p:nvPr/>
        </p:nvSpPr>
        <p:spPr bwMode="auto">
          <a:xfrm>
            <a:off x="5995407" y="3587577"/>
            <a:ext cx="716279"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35mg</a:t>
            </a:r>
            <a:endParaRPr kumimoji="0" lang="en-US" sz="15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45" name="Straight Arrow Connector 44">
            <a:extLst>
              <a:ext uri="{FF2B5EF4-FFF2-40B4-BE49-F238E27FC236}">
                <a16:creationId xmlns:a16="http://schemas.microsoft.com/office/drawing/2014/main" id="{4C6F5DD1-8172-0F18-FFF4-426849DD6FD4}"/>
              </a:ext>
            </a:extLst>
          </p:cNvPr>
          <p:cNvCxnSpPr>
            <a:cxnSpLocks/>
          </p:cNvCxnSpPr>
          <p:nvPr/>
        </p:nvCxnSpPr>
        <p:spPr>
          <a:xfrm>
            <a:off x="3565656" y="3743823"/>
            <a:ext cx="2535481" cy="0"/>
          </a:xfrm>
          <a:prstGeom prst="straightConnector1">
            <a:avLst/>
          </a:prstGeom>
          <a:ln w="44450">
            <a:tailEnd type="triangle"/>
          </a:ln>
          <a:effectLst/>
        </p:spPr>
        <p:style>
          <a:lnRef idx="2">
            <a:schemeClr val="accent1"/>
          </a:lnRef>
          <a:fillRef idx="0">
            <a:schemeClr val="accent1"/>
          </a:fillRef>
          <a:effectRef idx="1">
            <a:schemeClr val="accent1"/>
          </a:effectRef>
          <a:fontRef idx="minor">
            <a:schemeClr val="tx1"/>
          </a:fontRef>
        </p:style>
      </p:cxnSp>
      <p:sp>
        <p:nvSpPr>
          <p:cNvPr id="47" name="TextBox 46">
            <a:extLst>
              <a:ext uri="{FF2B5EF4-FFF2-40B4-BE49-F238E27FC236}">
                <a16:creationId xmlns:a16="http://schemas.microsoft.com/office/drawing/2014/main" id="{5F54003B-947D-A05E-3E2C-9F98A2E61B59}"/>
              </a:ext>
            </a:extLst>
          </p:cNvPr>
          <p:cNvSpPr txBox="1"/>
          <p:nvPr/>
        </p:nvSpPr>
        <p:spPr bwMode="auto">
          <a:xfrm>
            <a:off x="1518383" y="4037859"/>
            <a:ext cx="3249253"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a:lnSpc>
                <a:spcPts val="1500"/>
              </a:lnSpc>
              <a:spcBef>
                <a:spcPts val="0"/>
              </a:spcBef>
              <a:spcAft>
                <a:spcPts val="0"/>
              </a:spcAft>
              <a:buClr>
                <a:srgbClr val="C10C21"/>
              </a:buClr>
            </a:pPr>
            <a:r>
              <a:rPr lang="en-US" sz="1500" dirty="0">
                <a:latin typeface="Arial"/>
                <a:cs typeface="Arial"/>
              </a:rPr>
              <a:t>40 cigarettes/day or more</a:t>
            </a:r>
            <a:endParaRPr kumimoji="0" lang="en-US" sz="1500" u="none" strike="noStrike" kern="1200" cap="none" spc="0" normalizeH="0" baseline="0" noProof="0" dirty="0">
              <a:ln>
                <a:noFill/>
              </a:ln>
              <a:effectLst/>
              <a:uLnTx/>
              <a:uFillTx/>
              <a:latin typeface="Arial"/>
              <a:cs typeface="Arial"/>
            </a:endParaRPr>
          </a:p>
        </p:txBody>
      </p:sp>
      <p:sp>
        <p:nvSpPr>
          <p:cNvPr id="48" name="TextBox 47">
            <a:extLst>
              <a:ext uri="{FF2B5EF4-FFF2-40B4-BE49-F238E27FC236}">
                <a16:creationId xmlns:a16="http://schemas.microsoft.com/office/drawing/2014/main" id="{A1F83633-5B3B-D3A4-4659-AD14E7154E8F}"/>
              </a:ext>
            </a:extLst>
          </p:cNvPr>
          <p:cNvSpPr txBox="1"/>
          <p:nvPr/>
        </p:nvSpPr>
        <p:spPr bwMode="auto">
          <a:xfrm>
            <a:off x="5995407" y="4029346"/>
            <a:ext cx="716279" cy="29546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42mg</a:t>
            </a:r>
            <a:endParaRPr kumimoji="0" lang="en-US" sz="15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49" name="Straight Arrow Connector 48">
            <a:extLst>
              <a:ext uri="{FF2B5EF4-FFF2-40B4-BE49-F238E27FC236}">
                <a16:creationId xmlns:a16="http://schemas.microsoft.com/office/drawing/2014/main" id="{F9377B5D-753F-4BD3-CB16-AF6831B47E87}"/>
              </a:ext>
            </a:extLst>
          </p:cNvPr>
          <p:cNvCxnSpPr>
            <a:cxnSpLocks/>
          </p:cNvCxnSpPr>
          <p:nvPr/>
        </p:nvCxnSpPr>
        <p:spPr>
          <a:xfrm>
            <a:off x="3824736" y="4185592"/>
            <a:ext cx="2276401" cy="0"/>
          </a:xfrm>
          <a:prstGeom prst="straightConnector1">
            <a:avLst/>
          </a:prstGeom>
          <a:ln w="44450">
            <a:tailEnd type="triangle"/>
          </a:ln>
          <a:effectLst/>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E4053550-53CF-6CA1-3F91-9D46B3C23A98}"/>
              </a:ext>
            </a:extLst>
          </p:cNvPr>
          <p:cNvSpPr txBox="1"/>
          <p:nvPr/>
        </p:nvSpPr>
        <p:spPr bwMode="auto">
          <a:xfrm>
            <a:off x="7033944" y="2826219"/>
            <a:ext cx="1272869" cy="868540"/>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algn="ctr">
              <a:lnSpc>
                <a:spcPts val="1500"/>
              </a:lnSpc>
              <a:spcBef>
                <a:spcPts val="0"/>
              </a:spcBef>
              <a:spcAft>
                <a:spcPts val="0"/>
              </a:spcAft>
              <a:buClr>
                <a:srgbClr val="C10C21"/>
              </a:buClr>
            </a:pPr>
            <a:r>
              <a:rPr lang="en-US" sz="1500" b="1" dirty="0">
                <a:solidFill>
                  <a:schemeClr val="accent4">
                    <a:lumMod val="75000"/>
                    <a:lumOff val="25000"/>
                  </a:schemeClr>
                </a:solidFill>
                <a:latin typeface="Arial"/>
                <a:cs typeface="Arial"/>
              </a:rPr>
              <a:t>+ Fast Acting NRT </a:t>
            </a:r>
            <a:endParaRPr lang="en-US" sz="1500" u="none" strike="noStrike" kern="1200" cap="none" spc="0" normalizeH="0" baseline="0" noProof="0" dirty="0">
              <a:ln>
                <a:noFill/>
              </a:ln>
              <a:solidFill>
                <a:schemeClr val="accent4">
                  <a:lumMod val="75000"/>
                  <a:lumOff val="25000"/>
                </a:schemeClr>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0378106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CBFF2-6645-B6AE-09B5-7DE8AF905E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C08C5C-81B3-E75C-4BB5-ACDC1878ED8A}"/>
              </a:ext>
            </a:extLst>
          </p:cNvPr>
          <p:cNvSpPr>
            <a:spLocks noGrp="1"/>
          </p:cNvSpPr>
          <p:nvPr>
            <p:ph type="title"/>
          </p:nvPr>
        </p:nvSpPr>
        <p:spPr/>
        <p:txBody>
          <a:bodyPr/>
          <a:lstStyle/>
          <a:p>
            <a:r>
              <a:rPr lang="en-US" dirty="0"/>
              <a:t>Individualised dosing</a:t>
            </a:r>
          </a:p>
        </p:txBody>
      </p:sp>
      <p:sp>
        <p:nvSpPr>
          <p:cNvPr id="4" name="Text Placeholder 3">
            <a:extLst>
              <a:ext uri="{FF2B5EF4-FFF2-40B4-BE49-F238E27FC236}">
                <a16:creationId xmlns:a16="http://schemas.microsoft.com/office/drawing/2014/main" id="{F4114E57-BC94-BC3B-80F9-40F04482D89A}"/>
              </a:ext>
            </a:extLst>
          </p:cNvPr>
          <p:cNvSpPr>
            <a:spLocks noGrp="1"/>
          </p:cNvSpPr>
          <p:nvPr>
            <p:ph type="body" idx="12"/>
          </p:nvPr>
        </p:nvSpPr>
        <p:spPr>
          <a:xfrm>
            <a:off x="2615517" y="3737190"/>
            <a:ext cx="6217920" cy="1837313"/>
          </a:xfrm>
        </p:spPr>
        <p:txBody>
          <a:bodyPr anchor="ctr"/>
          <a:lstStyle/>
          <a:p>
            <a:pPr marL="0" indent="0">
              <a:buNone/>
            </a:pPr>
            <a:endParaRPr lang="en-US" sz="2500" b="1" dirty="0">
              <a:solidFill>
                <a:schemeClr val="accent1"/>
              </a:solidFill>
            </a:endParaRPr>
          </a:p>
          <a:p>
            <a:pPr marL="0" indent="0">
              <a:buNone/>
            </a:pPr>
            <a:r>
              <a:rPr lang="en-US" sz="2500" b="1" dirty="0">
                <a:solidFill>
                  <a:srgbClr val="009A9E"/>
                </a:solidFill>
              </a:rPr>
              <a:t>Michael</a:t>
            </a:r>
            <a:r>
              <a:rPr lang="en-US" sz="2400" b="1" dirty="0">
                <a:solidFill>
                  <a:srgbClr val="009A9E"/>
                </a:solidFill>
              </a:rPr>
              <a:t> </a:t>
            </a:r>
            <a:r>
              <a:rPr lang="en-US" sz="2300" dirty="0">
                <a:solidFill>
                  <a:srgbClr val="009A9E"/>
                </a:solidFill>
              </a:rPr>
              <a:t>– age 62</a:t>
            </a:r>
          </a:p>
          <a:p>
            <a:pPr marL="0" indent="0">
              <a:buNone/>
            </a:pPr>
            <a:r>
              <a:rPr lang="en-US" dirty="0">
                <a:latin typeface="Arial"/>
                <a:cs typeface="Arial"/>
              </a:rPr>
              <a:t>Smokes 50 cigarettes/day; 47 years</a:t>
            </a:r>
          </a:p>
          <a:p>
            <a:pPr marL="0" indent="0">
              <a:buNone/>
            </a:pPr>
            <a:endParaRPr lang="en-US" dirty="0"/>
          </a:p>
        </p:txBody>
      </p:sp>
      <p:sp>
        <p:nvSpPr>
          <p:cNvPr id="6" name="Text Placeholder 3">
            <a:extLst>
              <a:ext uri="{FF2B5EF4-FFF2-40B4-BE49-F238E27FC236}">
                <a16:creationId xmlns:a16="http://schemas.microsoft.com/office/drawing/2014/main" id="{6063299F-9C77-B5FC-1B65-1474AEAA105A}"/>
              </a:ext>
            </a:extLst>
          </p:cNvPr>
          <p:cNvSpPr txBox="1">
            <a:spLocks/>
          </p:cNvSpPr>
          <p:nvPr/>
        </p:nvSpPr>
        <p:spPr bwMode="auto">
          <a:xfrm>
            <a:off x="2642752" y="1618759"/>
            <a:ext cx="6217920" cy="183731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Lucida Grande" panose="020B0600040502020204" pitchFamily="34" charset="0"/>
              <a:buNone/>
            </a:pPr>
            <a:endParaRPr lang="en-US" sz="2500" b="1" dirty="0">
              <a:solidFill>
                <a:schemeClr val="accent1"/>
              </a:solidFill>
            </a:endParaRPr>
          </a:p>
          <a:p>
            <a:pPr marL="0" indent="0">
              <a:buFont typeface="Lucida Grande" panose="020B0600040502020204" pitchFamily="34" charset="0"/>
              <a:buNone/>
            </a:pPr>
            <a:r>
              <a:rPr lang="en-US" sz="2500" b="1" dirty="0">
                <a:solidFill>
                  <a:srgbClr val="009A9E"/>
                </a:solidFill>
              </a:rPr>
              <a:t>Gemma</a:t>
            </a:r>
            <a:r>
              <a:rPr lang="en-US" sz="2400" b="1" dirty="0">
                <a:solidFill>
                  <a:srgbClr val="009A9E"/>
                </a:solidFill>
              </a:rPr>
              <a:t> </a:t>
            </a:r>
            <a:r>
              <a:rPr lang="en-US" sz="2300" dirty="0">
                <a:solidFill>
                  <a:srgbClr val="009A9E"/>
                </a:solidFill>
              </a:rPr>
              <a:t>– age 29</a:t>
            </a:r>
          </a:p>
          <a:p>
            <a:pPr marL="0" indent="0">
              <a:buNone/>
            </a:pPr>
            <a:r>
              <a:rPr lang="en-US" dirty="0">
                <a:latin typeface="Arial"/>
                <a:cs typeface="Arial"/>
              </a:rPr>
              <a:t>Smokes 20-30 cigarettes/day; 18 years</a:t>
            </a:r>
          </a:p>
          <a:p>
            <a:pPr marL="0" indent="0">
              <a:buFont typeface="Lucida Grande" panose="020B0600040502020204" pitchFamily="34" charset="0"/>
              <a:buNone/>
            </a:pPr>
            <a:endParaRPr lang="en-US" dirty="0"/>
          </a:p>
        </p:txBody>
      </p:sp>
      <p:pic>
        <p:nvPicPr>
          <p:cNvPr id="8" name="Picture 7">
            <a:extLst>
              <a:ext uri="{FF2B5EF4-FFF2-40B4-BE49-F238E27FC236}">
                <a16:creationId xmlns:a16="http://schemas.microsoft.com/office/drawing/2014/main" id="{F51FAF12-BF64-BCE2-5249-2DC165E5CC9D}"/>
              </a:ext>
            </a:extLst>
          </p:cNvPr>
          <p:cNvPicPr>
            <a:picLocks noChangeAspect="1"/>
          </p:cNvPicPr>
          <p:nvPr/>
        </p:nvPicPr>
        <p:blipFill>
          <a:blip r:embed="rId3"/>
          <a:srcRect/>
          <a:stretch/>
        </p:blipFill>
        <p:spPr>
          <a:xfrm>
            <a:off x="661099" y="3819152"/>
            <a:ext cx="1874510" cy="1673390"/>
          </a:xfrm>
          <a:prstGeom prst="rect">
            <a:avLst/>
          </a:prstGeom>
        </p:spPr>
      </p:pic>
      <p:pic>
        <p:nvPicPr>
          <p:cNvPr id="9" name="Picture 8" descr="A person in a grey sweatshirt&#10;&#10;Description automatically generated with low confidence">
            <a:extLst>
              <a:ext uri="{FF2B5EF4-FFF2-40B4-BE49-F238E27FC236}">
                <a16:creationId xmlns:a16="http://schemas.microsoft.com/office/drawing/2014/main" id="{8C916CFD-F51C-3132-4C17-13DF460EBD16}"/>
              </a:ext>
            </a:extLst>
          </p:cNvPr>
          <p:cNvPicPr>
            <a:picLocks noChangeAspect="1"/>
          </p:cNvPicPr>
          <p:nvPr/>
        </p:nvPicPr>
        <p:blipFill rotWithShape="1">
          <a:blip r:embed="rId4"/>
          <a:srcRect l="5662" t="2156" r="32048" b="5290"/>
          <a:stretch/>
        </p:blipFill>
        <p:spPr>
          <a:xfrm>
            <a:off x="697994" y="1758090"/>
            <a:ext cx="1711120" cy="1711120"/>
          </a:xfrm>
          <a:prstGeom prst="rect">
            <a:avLst/>
          </a:prstGeom>
        </p:spPr>
      </p:pic>
      <p:sp>
        <p:nvSpPr>
          <p:cNvPr id="3" name="Footer Placeholder 4">
            <a:extLst>
              <a:ext uri="{FF2B5EF4-FFF2-40B4-BE49-F238E27FC236}">
                <a16:creationId xmlns:a16="http://schemas.microsoft.com/office/drawing/2014/main" id="{91904151-D363-AC70-BCF2-9C5259C2539B}"/>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
        <p:nvSpPr>
          <p:cNvPr id="5" name="TextBox 4">
            <a:extLst>
              <a:ext uri="{FF2B5EF4-FFF2-40B4-BE49-F238E27FC236}">
                <a16:creationId xmlns:a16="http://schemas.microsoft.com/office/drawing/2014/main" id="{F4BEC89B-52C8-4AE8-71A3-6293E2417BF1}"/>
              </a:ext>
            </a:extLst>
          </p:cNvPr>
          <p:cNvSpPr txBox="1"/>
          <p:nvPr/>
        </p:nvSpPr>
        <p:spPr bwMode="auto">
          <a:xfrm>
            <a:off x="6873349" y="1630244"/>
            <a:ext cx="1960088" cy="907171"/>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1</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5</a:t>
            </a:r>
          </a:p>
        </p:txBody>
      </p:sp>
    </p:spTree>
    <p:extLst>
      <p:ext uri="{BB962C8B-B14F-4D97-AF65-F5344CB8AC3E}">
        <p14:creationId xmlns:p14="http://schemas.microsoft.com/office/powerpoint/2010/main" val="3574094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6" grpId="0"/>
      <p:bldP spid="5"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17913-EE7F-9A11-3E06-6F90D0D5F2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A2BDDC-A7DC-A6A0-9E80-CE803C6048BC}"/>
              </a:ext>
            </a:extLst>
          </p:cNvPr>
          <p:cNvSpPr>
            <a:spLocks noGrp="1"/>
          </p:cNvSpPr>
          <p:nvPr>
            <p:ph type="title"/>
          </p:nvPr>
        </p:nvSpPr>
        <p:spPr/>
        <p:txBody>
          <a:bodyPr/>
          <a:lstStyle/>
          <a:p>
            <a:r>
              <a:rPr lang="en-US" dirty="0"/>
              <a:t>Individualised dosing: Gemma</a:t>
            </a:r>
          </a:p>
        </p:txBody>
      </p:sp>
      <p:sp>
        <p:nvSpPr>
          <p:cNvPr id="4" name="Text Placeholder 3">
            <a:extLst>
              <a:ext uri="{FF2B5EF4-FFF2-40B4-BE49-F238E27FC236}">
                <a16:creationId xmlns:a16="http://schemas.microsoft.com/office/drawing/2014/main" id="{78AEC3EE-978D-599F-CD8F-F323D991102A}"/>
              </a:ext>
            </a:extLst>
          </p:cNvPr>
          <p:cNvSpPr>
            <a:spLocks noGrp="1"/>
          </p:cNvSpPr>
          <p:nvPr>
            <p:ph type="body" idx="12"/>
          </p:nvPr>
        </p:nvSpPr>
        <p:spPr>
          <a:xfrm>
            <a:off x="571499" y="1732056"/>
            <a:ext cx="3769912" cy="489668"/>
          </a:xfrm>
        </p:spPr>
        <p:txBody>
          <a:bodyPr/>
          <a:lstStyle/>
          <a:p>
            <a:pPr marL="0" indent="0">
              <a:buNone/>
            </a:pPr>
            <a:r>
              <a:rPr lang="en-US" sz="1700" b="1" dirty="0">
                <a:solidFill>
                  <a:srgbClr val="009A9E"/>
                </a:solidFill>
              </a:rPr>
              <a:t>Heaviness of Smoking Index</a:t>
            </a:r>
          </a:p>
        </p:txBody>
      </p:sp>
      <p:pic>
        <p:nvPicPr>
          <p:cNvPr id="5" name="Picture 4">
            <a:extLst>
              <a:ext uri="{FF2B5EF4-FFF2-40B4-BE49-F238E27FC236}">
                <a16:creationId xmlns:a16="http://schemas.microsoft.com/office/drawing/2014/main" id="{152430E4-9CD9-823F-AC1A-F1F621676CC2}"/>
              </a:ext>
            </a:extLst>
          </p:cNvPr>
          <p:cNvPicPr>
            <a:picLocks noChangeAspect="1"/>
          </p:cNvPicPr>
          <p:nvPr/>
        </p:nvPicPr>
        <p:blipFill>
          <a:blip r:embed="rId3"/>
          <a:srcRect/>
          <a:stretch/>
        </p:blipFill>
        <p:spPr>
          <a:xfrm>
            <a:off x="4476591" y="1699262"/>
            <a:ext cx="3586038" cy="2026009"/>
          </a:xfrm>
          <a:prstGeom prst="rect">
            <a:avLst/>
          </a:prstGeom>
          <a:effectLst>
            <a:outerShdw blurRad="152400" dist="50800" dir="5400000" algn="tl" rotWithShape="0">
              <a:prstClr val="black">
                <a:alpha val="15000"/>
              </a:prstClr>
            </a:outerShdw>
          </a:effectLst>
        </p:spPr>
      </p:pic>
      <p:sp>
        <p:nvSpPr>
          <p:cNvPr id="6" name="Rectangle 5">
            <a:extLst>
              <a:ext uri="{FF2B5EF4-FFF2-40B4-BE49-F238E27FC236}">
                <a16:creationId xmlns:a16="http://schemas.microsoft.com/office/drawing/2014/main" id="{393C25F9-5577-08DA-5517-70728A117471}"/>
              </a:ext>
            </a:extLst>
          </p:cNvPr>
          <p:cNvSpPr/>
          <p:nvPr/>
        </p:nvSpPr>
        <p:spPr>
          <a:xfrm>
            <a:off x="6269380" y="2048270"/>
            <a:ext cx="222204" cy="345865"/>
          </a:xfrm>
          <a:prstGeom prst="rect">
            <a:avLst/>
          </a:prstGeom>
        </p:spPr>
        <p:txBody>
          <a:bodyPr wrap="square">
            <a:spAutoFit/>
          </a:bodyPr>
          <a:lstStyle/>
          <a:p>
            <a:pPr algn="ctr"/>
            <a:r>
              <a:rPr lang="en-US" sz="2000" dirty="0">
                <a:solidFill>
                  <a:srgbClr val="C00000"/>
                </a:solidFill>
                <a:latin typeface="Zapf Dingbats"/>
                <a:ea typeface="Zapf Dingbats"/>
                <a:cs typeface="Zapf Dingbats"/>
              </a:rPr>
              <a:t>✗</a:t>
            </a:r>
            <a:endParaRPr lang="en-US" sz="2000" dirty="0">
              <a:solidFill>
                <a:srgbClr val="C00000"/>
              </a:solidFill>
            </a:endParaRPr>
          </a:p>
        </p:txBody>
      </p:sp>
      <p:sp>
        <p:nvSpPr>
          <p:cNvPr id="7" name="Rectangle 6">
            <a:extLst>
              <a:ext uri="{FF2B5EF4-FFF2-40B4-BE49-F238E27FC236}">
                <a16:creationId xmlns:a16="http://schemas.microsoft.com/office/drawing/2014/main" id="{6C2D1424-2515-BC6E-2AAB-A6152C320117}"/>
              </a:ext>
            </a:extLst>
          </p:cNvPr>
          <p:cNvSpPr/>
          <p:nvPr/>
        </p:nvSpPr>
        <p:spPr>
          <a:xfrm>
            <a:off x="4641690" y="2803933"/>
            <a:ext cx="222204" cy="342409"/>
          </a:xfrm>
          <a:prstGeom prst="rect">
            <a:avLst/>
          </a:prstGeom>
        </p:spPr>
        <p:txBody>
          <a:bodyPr wrap="square">
            <a:spAutoFit/>
          </a:bodyPr>
          <a:lstStyle/>
          <a:p>
            <a:pPr algn="ctr"/>
            <a:r>
              <a:rPr lang="en-US" sz="2000" dirty="0">
                <a:solidFill>
                  <a:srgbClr val="C00000"/>
                </a:solidFill>
                <a:latin typeface="Zapf Dingbats"/>
                <a:ea typeface="Zapf Dingbats"/>
                <a:cs typeface="Zapf Dingbats"/>
              </a:rPr>
              <a:t>✗</a:t>
            </a:r>
            <a:endParaRPr lang="en-US" sz="2000" dirty="0">
              <a:solidFill>
                <a:srgbClr val="C00000"/>
              </a:solidFill>
            </a:endParaRPr>
          </a:p>
        </p:txBody>
      </p:sp>
      <p:sp>
        <p:nvSpPr>
          <p:cNvPr id="8" name="Rectangle 7">
            <a:extLst>
              <a:ext uri="{FF2B5EF4-FFF2-40B4-BE49-F238E27FC236}">
                <a16:creationId xmlns:a16="http://schemas.microsoft.com/office/drawing/2014/main" id="{39069E93-14C2-F09E-7353-D17619FE3ABD}"/>
              </a:ext>
            </a:extLst>
          </p:cNvPr>
          <p:cNvSpPr/>
          <p:nvPr/>
        </p:nvSpPr>
        <p:spPr>
          <a:xfrm>
            <a:off x="6843469" y="3064471"/>
            <a:ext cx="222204" cy="345866"/>
          </a:xfrm>
          <a:prstGeom prst="rect">
            <a:avLst/>
          </a:prstGeom>
        </p:spPr>
        <p:txBody>
          <a:bodyPr wrap="square">
            <a:spAutoFit/>
          </a:bodyPr>
          <a:lstStyle/>
          <a:p>
            <a:pPr algn="ctr"/>
            <a:r>
              <a:rPr lang="en-US" sz="2000" dirty="0">
                <a:solidFill>
                  <a:srgbClr val="C00000"/>
                </a:solidFill>
                <a:latin typeface="Zapf Dingbats"/>
                <a:ea typeface="Zapf Dingbats"/>
                <a:cs typeface="Zapf Dingbats"/>
              </a:rPr>
              <a:t>✗</a:t>
            </a:r>
            <a:endParaRPr lang="en-US" sz="2000" dirty="0">
              <a:solidFill>
                <a:srgbClr val="C00000"/>
              </a:solidFill>
            </a:endParaRPr>
          </a:p>
        </p:txBody>
      </p:sp>
      <p:sp>
        <p:nvSpPr>
          <p:cNvPr id="10" name="Text Placeholder 3">
            <a:extLst>
              <a:ext uri="{FF2B5EF4-FFF2-40B4-BE49-F238E27FC236}">
                <a16:creationId xmlns:a16="http://schemas.microsoft.com/office/drawing/2014/main" id="{BB568A0A-C3CE-03F6-E2DC-76795C20A595}"/>
              </a:ext>
            </a:extLst>
          </p:cNvPr>
          <p:cNvSpPr txBox="1">
            <a:spLocks/>
          </p:cNvSpPr>
          <p:nvPr/>
        </p:nvSpPr>
        <p:spPr bwMode="auto">
          <a:xfrm>
            <a:off x="521119" y="4161005"/>
            <a:ext cx="3769912" cy="4896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700" b="1" dirty="0">
                <a:solidFill>
                  <a:srgbClr val="009A9E"/>
                </a:solidFill>
                <a:latin typeface="Arial" panose="020B0604020202020204" pitchFamily="34" charset="0"/>
                <a:cs typeface="Arial" panose="020B0604020202020204" pitchFamily="34" charset="0"/>
              </a:rPr>
              <a:t>Past experience with nicotine- containing products</a:t>
            </a:r>
          </a:p>
        </p:txBody>
      </p:sp>
      <p:sp>
        <p:nvSpPr>
          <p:cNvPr id="11" name="Text Placeholder 3">
            <a:extLst>
              <a:ext uri="{FF2B5EF4-FFF2-40B4-BE49-F238E27FC236}">
                <a16:creationId xmlns:a16="http://schemas.microsoft.com/office/drawing/2014/main" id="{6E5BB862-C6DB-915F-166B-978A2B1AE5EE}"/>
              </a:ext>
            </a:extLst>
          </p:cNvPr>
          <p:cNvSpPr txBox="1">
            <a:spLocks/>
          </p:cNvSpPr>
          <p:nvPr/>
        </p:nvSpPr>
        <p:spPr bwMode="auto">
          <a:xfrm>
            <a:off x="4390779" y="4136661"/>
            <a:ext cx="4022709" cy="141116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1900"/>
              </a:lnSpc>
              <a:spcBef>
                <a:spcPts val="200"/>
              </a:spcBef>
              <a:spcAft>
                <a:spcPts val="200"/>
              </a:spcAft>
              <a:buClrTx/>
              <a:buFont typeface="Wingdings" panose="020B0604020202020204" pitchFamily="34" charset="0"/>
              <a:buChar char="§"/>
              <a:tabLst>
                <a:tab pos="220663" algn="l"/>
              </a:tabLst>
            </a:pPr>
            <a:r>
              <a:rPr lang="en-US" sz="1500" dirty="0">
                <a:latin typeface="Arial"/>
                <a:cs typeface="Arial"/>
              </a:rPr>
              <a:t>tried patch and using a vape on and off a couple of years ago</a:t>
            </a:r>
            <a:endParaRPr lang="en-US" dirty="0">
              <a:latin typeface="Arial"/>
              <a:cs typeface="Arial"/>
            </a:endParaRPr>
          </a:p>
          <a:p>
            <a:pPr marL="285750" indent="-285750">
              <a:lnSpc>
                <a:spcPts val="1900"/>
              </a:lnSpc>
              <a:spcBef>
                <a:spcPts val="200"/>
              </a:spcBef>
              <a:spcAft>
                <a:spcPts val="200"/>
              </a:spcAft>
              <a:buClrTx/>
              <a:buFont typeface="Wingdings" panose="020B0604020202020204" pitchFamily="34" charset="0"/>
              <a:buChar char="§"/>
              <a:tabLst>
                <a:tab pos="220663" algn="l"/>
              </a:tabLst>
            </a:pPr>
            <a:r>
              <a:rPr lang="en-US" sz="1500" dirty="0">
                <a:latin typeface="Arial"/>
                <a:cs typeface="Arial"/>
              </a:rPr>
              <a:t>Has quit for a month before</a:t>
            </a:r>
          </a:p>
        </p:txBody>
      </p:sp>
      <p:sp>
        <p:nvSpPr>
          <p:cNvPr id="12" name="Text Placeholder 3">
            <a:extLst>
              <a:ext uri="{FF2B5EF4-FFF2-40B4-BE49-F238E27FC236}">
                <a16:creationId xmlns:a16="http://schemas.microsoft.com/office/drawing/2014/main" id="{D120F55E-D9E7-12C6-4AB6-1EC415E02E64}"/>
              </a:ext>
            </a:extLst>
          </p:cNvPr>
          <p:cNvSpPr txBox="1">
            <a:spLocks/>
          </p:cNvSpPr>
          <p:nvPr/>
        </p:nvSpPr>
        <p:spPr bwMode="auto">
          <a:xfrm>
            <a:off x="521289" y="5263753"/>
            <a:ext cx="4231089" cy="4896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700" b="1" dirty="0">
                <a:solidFill>
                  <a:srgbClr val="009A9E"/>
                </a:solidFill>
                <a:latin typeface="Arial" panose="020B0604020202020204" pitchFamily="34" charset="0"/>
                <a:cs typeface="Arial" panose="020B0604020202020204" pitchFamily="34" charset="0"/>
              </a:rPr>
              <a:t>Past experience with withdrawal</a:t>
            </a:r>
          </a:p>
        </p:txBody>
      </p:sp>
      <p:grpSp>
        <p:nvGrpSpPr>
          <p:cNvPr id="17" name="Group 16">
            <a:extLst>
              <a:ext uri="{FF2B5EF4-FFF2-40B4-BE49-F238E27FC236}">
                <a16:creationId xmlns:a16="http://schemas.microsoft.com/office/drawing/2014/main" id="{586548EF-C863-9311-DB42-02364DE5C3ED}"/>
              </a:ext>
            </a:extLst>
          </p:cNvPr>
          <p:cNvGrpSpPr/>
          <p:nvPr/>
        </p:nvGrpSpPr>
        <p:grpSpPr>
          <a:xfrm>
            <a:off x="4295220" y="5311596"/>
            <a:ext cx="4785628" cy="365125"/>
            <a:chOff x="4775066" y="5722212"/>
            <a:chExt cx="4785628" cy="365125"/>
          </a:xfrm>
        </p:grpSpPr>
        <p:sp>
          <p:nvSpPr>
            <p:cNvPr id="13" name="Text Placeholder 3">
              <a:extLst>
                <a:ext uri="{FF2B5EF4-FFF2-40B4-BE49-F238E27FC236}">
                  <a16:creationId xmlns:a16="http://schemas.microsoft.com/office/drawing/2014/main" id="{4B818B1A-DB3B-2ED4-1429-3D3A862FCB53}"/>
                </a:ext>
              </a:extLst>
            </p:cNvPr>
            <p:cNvSpPr txBox="1">
              <a:spLocks/>
            </p:cNvSpPr>
            <p:nvPr/>
          </p:nvSpPr>
          <p:spPr bwMode="auto">
            <a:xfrm>
              <a:off x="4996654" y="5722212"/>
              <a:ext cx="456404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buNone/>
              </a:pPr>
              <a:r>
                <a:rPr lang="en-US" sz="1500" b="1" dirty="0">
                  <a:latin typeface="Arial" panose="020B0604020202020204" pitchFamily="34" charset="0"/>
                  <a:cs typeface="Arial" panose="020B0604020202020204" pitchFamily="34" charset="0"/>
                </a:rPr>
                <a:t>urges to smoke </a:t>
              </a:r>
              <a:r>
                <a:rPr lang="en-US" sz="1600" b="1" dirty="0">
                  <a:latin typeface="Arial" panose="020B0604020202020204" pitchFamily="34" charset="0"/>
                  <a:cs typeface="Arial" panose="020B0604020202020204" pitchFamily="34" charset="0"/>
                </a:rPr>
                <a:t> </a:t>
              </a:r>
              <a:r>
                <a:rPr lang="en-US" sz="1600" b="1" dirty="0">
                  <a:latin typeface="Arial" panose="020B0604020202020204" pitchFamily="34" charset="0"/>
                  <a:ea typeface="Wingdings"/>
                  <a:cs typeface="Arial" panose="020B0604020202020204" pitchFamily="34" charset="0"/>
                </a:rPr>
                <a:t>     </a:t>
              </a:r>
              <a:r>
                <a:rPr lang="en-US" sz="1500" b="1" dirty="0">
                  <a:latin typeface="Arial" panose="020B0604020202020204" pitchFamily="34" charset="0"/>
                  <a:cs typeface="Arial" panose="020B0604020202020204" pitchFamily="34" charset="0"/>
                </a:rPr>
                <a:t>withdrawal symptoms</a:t>
              </a:r>
            </a:p>
          </p:txBody>
        </p:sp>
        <p:sp>
          <p:nvSpPr>
            <p:cNvPr id="15" name="Up Arrow 14">
              <a:extLst>
                <a:ext uri="{FF2B5EF4-FFF2-40B4-BE49-F238E27FC236}">
                  <a16:creationId xmlns:a16="http://schemas.microsoft.com/office/drawing/2014/main" id="{3D1043EE-D3DC-64B9-D4C0-B5D3F9ADB54E}"/>
                </a:ext>
              </a:extLst>
            </p:cNvPr>
            <p:cNvSpPr/>
            <p:nvPr/>
          </p:nvSpPr>
          <p:spPr bwMode="auto">
            <a:xfrm>
              <a:off x="4775066" y="5736472"/>
              <a:ext cx="221588" cy="245078"/>
            </a:xfrm>
            <a:prstGeom prst="upArrow">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19" name="Up Arrow 18">
            <a:extLst>
              <a:ext uri="{FF2B5EF4-FFF2-40B4-BE49-F238E27FC236}">
                <a16:creationId xmlns:a16="http://schemas.microsoft.com/office/drawing/2014/main" id="{588CC01D-7B10-9052-F2B7-A9F319361861}"/>
              </a:ext>
            </a:extLst>
          </p:cNvPr>
          <p:cNvSpPr/>
          <p:nvPr/>
        </p:nvSpPr>
        <p:spPr bwMode="auto">
          <a:xfrm>
            <a:off x="6158894" y="5341098"/>
            <a:ext cx="221588" cy="245078"/>
          </a:xfrm>
          <a:prstGeom prst="upArrow">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4" name="Footer Placeholder 4">
            <a:extLst>
              <a:ext uri="{FF2B5EF4-FFF2-40B4-BE49-F238E27FC236}">
                <a16:creationId xmlns:a16="http://schemas.microsoft.com/office/drawing/2014/main" id="{C73A2251-839A-132D-CBA3-4E4B19925222}"/>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pic>
        <p:nvPicPr>
          <p:cNvPr id="9" name="Picture 8" descr="A person in a grey sweatshirt&#10;&#10;Description automatically generated with low confidence">
            <a:extLst>
              <a:ext uri="{FF2B5EF4-FFF2-40B4-BE49-F238E27FC236}">
                <a16:creationId xmlns:a16="http://schemas.microsoft.com/office/drawing/2014/main" id="{81D9E487-7723-662B-B14F-2B757AEC72EB}"/>
              </a:ext>
            </a:extLst>
          </p:cNvPr>
          <p:cNvPicPr>
            <a:picLocks noChangeAspect="1"/>
          </p:cNvPicPr>
          <p:nvPr/>
        </p:nvPicPr>
        <p:blipFill rotWithShape="1">
          <a:blip r:embed="rId4"/>
          <a:srcRect l="5662" t="2156" r="32048" b="5290"/>
          <a:stretch/>
        </p:blipFill>
        <p:spPr>
          <a:xfrm>
            <a:off x="710634" y="2396114"/>
            <a:ext cx="1573022" cy="1579319"/>
          </a:xfrm>
          <a:prstGeom prst="rect">
            <a:avLst/>
          </a:prstGeom>
        </p:spPr>
      </p:pic>
    </p:spTree>
    <p:extLst>
      <p:ext uri="{BB962C8B-B14F-4D97-AF65-F5344CB8AC3E}">
        <p14:creationId xmlns:p14="http://schemas.microsoft.com/office/powerpoint/2010/main" val="2766840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p:bldP spid="7" grpId="0"/>
      <p:bldP spid="10" grpId="0"/>
      <p:bldP spid="19"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CC52A5-8600-5A70-B9D0-5B7E5A09A6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02D6D2-45F4-9A26-2A82-08C4F5F3D553}"/>
              </a:ext>
            </a:extLst>
          </p:cNvPr>
          <p:cNvSpPr>
            <a:spLocks noGrp="1"/>
          </p:cNvSpPr>
          <p:nvPr>
            <p:ph type="title"/>
          </p:nvPr>
        </p:nvSpPr>
        <p:spPr/>
        <p:txBody>
          <a:bodyPr/>
          <a:lstStyle/>
          <a:p>
            <a:r>
              <a:rPr lang="en-US" dirty="0"/>
              <a:t>What would you recommend for Gemma?</a:t>
            </a:r>
          </a:p>
        </p:txBody>
      </p:sp>
      <p:sp>
        <p:nvSpPr>
          <p:cNvPr id="4" name="Text Placeholder 3">
            <a:extLst>
              <a:ext uri="{FF2B5EF4-FFF2-40B4-BE49-F238E27FC236}">
                <a16:creationId xmlns:a16="http://schemas.microsoft.com/office/drawing/2014/main" id="{B5ACE2DA-C7F2-192D-82F9-C19A021D3416}"/>
              </a:ext>
            </a:extLst>
          </p:cNvPr>
          <p:cNvSpPr>
            <a:spLocks noGrp="1"/>
          </p:cNvSpPr>
          <p:nvPr>
            <p:ph type="body" idx="12"/>
          </p:nvPr>
        </p:nvSpPr>
        <p:spPr>
          <a:xfrm>
            <a:off x="571500" y="4135301"/>
            <a:ext cx="2990684" cy="1727616"/>
          </a:xfrm>
        </p:spPr>
        <p:txBody>
          <a:bodyPr/>
          <a:lstStyle/>
          <a:p>
            <a:pPr marL="0" indent="0">
              <a:lnSpc>
                <a:spcPts val="3000"/>
              </a:lnSpc>
              <a:spcBef>
                <a:spcPts val="0"/>
              </a:spcBef>
              <a:spcAft>
                <a:spcPts val="0"/>
              </a:spcAft>
              <a:buNone/>
            </a:pPr>
            <a:r>
              <a:rPr lang="en-US" sz="2200" b="1" dirty="0">
                <a:solidFill>
                  <a:srgbClr val="009A9E"/>
                </a:solidFill>
              </a:rPr>
              <a:t>HSI = Moderate</a:t>
            </a:r>
          </a:p>
          <a:p>
            <a:pPr marL="0" indent="0">
              <a:lnSpc>
                <a:spcPts val="3000"/>
              </a:lnSpc>
              <a:spcBef>
                <a:spcPts val="0"/>
              </a:spcBef>
              <a:spcAft>
                <a:spcPts val="0"/>
              </a:spcAft>
              <a:buNone/>
            </a:pPr>
            <a:r>
              <a:rPr lang="en-US" sz="1700" b="1" dirty="0">
                <a:latin typeface="Arial"/>
                <a:cs typeface="Arial"/>
              </a:rPr>
              <a:t>20-30 cigarettes per day = </a:t>
            </a:r>
            <a:endParaRPr lang="en-US" sz="1700" b="1" dirty="0"/>
          </a:p>
          <a:p>
            <a:pPr marL="0" indent="0">
              <a:lnSpc>
                <a:spcPts val="3000"/>
              </a:lnSpc>
              <a:spcBef>
                <a:spcPts val="0"/>
              </a:spcBef>
              <a:spcAft>
                <a:spcPts val="0"/>
              </a:spcAft>
              <a:buNone/>
            </a:pPr>
            <a:r>
              <a:rPr lang="en-US" sz="1700" dirty="0">
                <a:latin typeface="Arial"/>
                <a:cs typeface="Arial"/>
              </a:rPr>
              <a:t>~20-30 mg of nicotine</a:t>
            </a:r>
            <a:r>
              <a:rPr lang="en-US" sz="1700" dirty="0">
                <a:solidFill>
                  <a:schemeClr val="accent1"/>
                </a:solidFill>
                <a:latin typeface="Arial"/>
                <a:cs typeface="Arial"/>
              </a:rPr>
              <a:t>*</a:t>
            </a:r>
          </a:p>
          <a:p>
            <a:pPr marL="0" indent="0">
              <a:lnSpc>
                <a:spcPts val="3000"/>
              </a:lnSpc>
              <a:spcBef>
                <a:spcPts val="0"/>
              </a:spcBef>
              <a:spcAft>
                <a:spcPts val="0"/>
              </a:spcAft>
              <a:buNone/>
            </a:pPr>
            <a:r>
              <a:rPr lang="en-GB" sz="1400" dirty="0">
                <a:solidFill>
                  <a:srgbClr val="009A9E"/>
                </a:solidFill>
              </a:rPr>
              <a:t>*1 cig = 1mg nicotine (minimum)</a:t>
            </a:r>
            <a:endParaRPr lang="en-US" sz="1400" dirty="0">
              <a:solidFill>
                <a:srgbClr val="009A9E"/>
              </a:solidFill>
            </a:endParaRPr>
          </a:p>
        </p:txBody>
      </p:sp>
      <p:grpSp>
        <p:nvGrpSpPr>
          <p:cNvPr id="23" name="Group 22">
            <a:extLst>
              <a:ext uri="{FF2B5EF4-FFF2-40B4-BE49-F238E27FC236}">
                <a16:creationId xmlns:a16="http://schemas.microsoft.com/office/drawing/2014/main" id="{B10799A2-6394-7BDB-22B2-4498721A413C}"/>
              </a:ext>
            </a:extLst>
          </p:cNvPr>
          <p:cNvGrpSpPr/>
          <p:nvPr/>
        </p:nvGrpSpPr>
        <p:grpSpPr>
          <a:xfrm>
            <a:off x="5987128" y="2688914"/>
            <a:ext cx="372393" cy="461665"/>
            <a:chOff x="5957054" y="2304246"/>
            <a:chExt cx="372393" cy="461665"/>
          </a:xfrm>
        </p:grpSpPr>
        <p:sp>
          <p:nvSpPr>
            <p:cNvPr id="15" name="Oval 14">
              <a:extLst>
                <a:ext uri="{FF2B5EF4-FFF2-40B4-BE49-F238E27FC236}">
                  <a16:creationId xmlns:a16="http://schemas.microsoft.com/office/drawing/2014/main" id="{2B75C3A0-36B7-4FCC-6CEF-9EB6A4562348}"/>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6" name="TextBox 15">
              <a:extLst>
                <a:ext uri="{FF2B5EF4-FFF2-40B4-BE49-F238E27FC236}">
                  <a16:creationId xmlns:a16="http://schemas.microsoft.com/office/drawing/2014/main" id="{DBC11763-05D3-C477-0B9F-C5F3D3C6F993}"/>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dirty="0">
                  <a:solidFill>
                    <a:schemeClr val="bg1"/>
                  </a:solidFill>
                  <a:latin typeface="Century Gothic" panose="020B0502020202020204" pitchFamily="34" charset="0"/>
                </a:rPr>
                <a:t>+</a:t>
              </a:r>
            </a:p>
          </p:txBody>
        </p:sp>
      </p:grpSp>
      <p:grpSp>
        <p:nvGrpSpPr>
          <p:cNvPr id="57" name="Group 56">
            <a:extLst>
              <a:ext uri="{FF2B5EF4-FFF2-40B4-BE49-F238E27FC236}">
                <a16:creationId xmlns:a16="http://schemas.microsoft.com/office/drawing/2014/main" id="{3B89983B-FDB6-85A1-13C8-1E8304B851BE}"/>
              </a:ext>
            </a:extLst>
          </p:cNvPr>
          <p:cNvGrpSpPr/>
          <p:nvPr/>
        </p:nvGrpSpPr>
        <p:grpSpPr>
          <a:xfrm>
            <a:off x="3621437" y="2270098"/>
            <a:ext cx="2224503" cy="1293807"/>
            <a:chOff x="3663450" y="1679951"/>
            <a:chExt cx="2224503" cy="1293807"/>
          </a:xfrm>
        </p:grpSpPr>
        <p:sp>
          <p:nvSpPr>
            <p:cNvPr id="12" name="TextBox 11">
              <a:extLst>
                <a:ext uri="{FF2B5EF4-FFF2-40B4-BE49-F238E27FC236}">
                  <a16:creationId xmlns:a16="http://schemas.microsoft.com/office/drawing/2014/main" id="{DCBD1A32-88DE-5520-1274-3EFF826A223A}"/>
                </a:ext>
              </a:extLst>
            </p:cNvPr>
            <p:cNvSpPr txBox="1"/>
            <p:nvPr/>
          </p:nvSpPr>
          <p:spPr bwMode="auto">
            <a:xfrm>
              <a:off x="4158664" y="2630460"/>
              <a:ext cx="1234074" cy="30354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21mg, 25mg</a:t>
              </a:r>
              <a:endPar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1A671E8E-778E-B573-D20B-A751ADB52BCA}"/>
                </a:ext>
              </a:extLst>
            </p:cNvPr>
            <p:cNvSpPr/>
            <p:nvPr/>
          </p:nvSpPr>
          <p:spPr bwMode="auto">
            <a:xfrm>
              <a:off x="3663450" y="1679951"/>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chemeClr val="accent1"/>
                </a:solidFill>
                <a:effectLst/>
                <a:latin typeface="Calibri"/>
                <a:ea typeface="Calibri"/>
                <a:cs typeface="Times New Roman"/>
              </a:endParaRPr>
            </a:p>
          </p:txBody>
        </p:sp>
        <p:pic>
          <p:nvPicPr>
            <p:cNvPr id="24" name="Picture 23">
              <a:extLst>
                <a:ext uri="{FF2B5EF4-FFF2-40B4-BE49-F238E27FC236}">
                  <a16:creationId xmlns:a16="http://schemas.microsoft.com/office/drawing/2014/main" id="{F6F72E7E-EEDA-96DD-AE4B-63CFBAF4DD2F}"/>
                </a:ext>
              </a:extLst>
            </p:cNvPr>
            <p:cNvPicPr>
              <a:picLocks noChangeAspect="1"/>
            </p:cNvPicPr>
            <p:nvPr/>
          </p:nvPicPr>
          <p:blipFill>
            <a:blip r:embed="rId3"/>
            <a:stretch>
              <a:fillRect/>
            </a:stretch>
          </p:blipFill>
          <p:spPr>
            <a:xfrm>
              <a:off x="4367569" y="1945335"/>
              <a:ext cx="816265" cy="509720"/>
            </a:xfrm>
            <a:prstGeom prst="rect">
              <a:avLst/>
            </a:prstGeom>
          </p:spPr>
        </p:pic>
      </p:grpSp>
      <p:grpSp>
        <p:nvGrpSpPr>
          <p:cNvPr id="58" name="Group 57">
            <a:extLst>
              <a:ext uri="{FF2B5EF4-FFF2-40B4-BE49-F238E27FC236}">
                <a16:creationId xmlns:a16="http://schemas.microsoft.com/office/drawing/2014/main" id="{59E5221D-A0C7-F0B9-30EC-BA5A03916202}"/>
              </a:ext>
            </a:extLst>
          </p:cNvPr>
          <p:cNvGrpSpPr/>
          <p:nvPr/>
        </p:nvGrpSpPr>
        <p:grpSpPr>
          <a:xfrm>
            <a:off x="6509952" y="2270098"/>
            <a:ext cx="2160418" cy="1288926"/>
            <a:chOff x="6462298" y="1589504"/>
            <a:chExt cx="2224503" cy="1293807"/>
          </a:xfrm>
        </p:grpSpPr>
        <p:sp>
          <p:nvSpPr>
            <p:cNvPr id="18" name="Rectangle 17">
              <a:extLst>
                <a:ext uri="{FF2B5EF4-FFF2-40B4-BE49-F238E27FC236}">
                  <a16:creationId xmlns:a16="http://schemas.microsoft.com/office/drawing/2014/main" id="{35124B5B-8167-5BE2-D079-048DC6B9B555}"/>
                </a:ext>
              </a:extLst>
            </p:cNvPr>
            <p:cNvSpPr/>
            <p:nvPr/>
          </p:nvSpPr>
          <p:spPr bwMode="auto">
            <a:xfrm>
              <a:off x="6462298" y="1589504"/>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chemeClr val="accent1"/>
                </a:solidFill>
                <a:effectLst/>
                <a:latin typeface="Calibri"/>
                <a:ea typeface="Calibri"/>
                <a:cs typeface="Times New Roman"/>
              </a:endParaRPr>
            </a:p>
          </p:txBody>
        </p:sp>
        <p:pic>
          <p:nvPicPr>
            <p:cNvPr id="26" name="Picture 25">
              <a:extLst>
                <a:ext uri="{FF2B5EF4-FFF2-40B4-BE49-F238E27FC236}">
                  <a16:creationId xmlns:a16="http://schemas.microsoft.com/office/drawing/2014/main" id="{85112736-32DD-4F70-351E-78420B2D73A4}"/>
                </a:ext>
              </a:extLst>
            </p:cNvPr>
            <p:cNvPicPr>
              <a:picLocks noChangeAspect="1"/>
            </p:cNvPicPr>
            <p:nvPr/>
          </p:nvPicPr>
          <p:blipFill>
            <a:blip r:embed="rId4"/>
            <a:srcRect/>
            <a:stretch/>
          </p:blipFill>
          <p:spPr>
            <a:xfrm>
              <a:off x="6673346" y="1829533"/>
              <a:ext cx="582457" cy="360747"/>
            </a:xfrm>
            <a:prstGeom prst="rect">
              <a:avLst/>
            </a:prstGeom>
          </p:spPr>
        </p:pic>
        <p:pic>
          <p:nvPicPr>
            <p:cNvPr id="27" name="Picture 26">
              <a:extLst>
                <a:ext uri="{FF2B5EF4-FFF2-40B4-BE49-F238E27FC236}">
                  <a16:creationId xmlns:a16="http://schemas.microsoft.com/office/drawing/2014/main" id="{79FC99DB-869C-923C-992A-423AF2C0B2B1}"/>
                </a:ext>
              </a:extLst>
            </p:cNvPr>
            <p:cNvPicPr>
              <a:picLocks noChangeAspect="1"/>
            </p:cNvPicPr>
            <p:nvPr/>
          </p:nvPicPr>
          <p:blipFill>
            <a:blip r:embed="rId5"/>
            <a:srcRect/>
            <a:stretch/>
          </p:blipFill>
          <p:spPr>
            <a:xfrm>
              <a:off x="7742865" y="1776499"/>
              <a:ext cx="582458" cy="356755"/>
            </a:xfrm>
            <a:prstGeom prst="rect">
              <a:avLst/>
            </a:prstGeom>
          </p:spPr>
        </p:pic>
      </p:grpSp>
      <p:grpSp>
        <p:nvGrpSpPr>
          <p:cNvPr id="62" name="Group 61">
            <a:extLst>
              <a:ext uri="{FF2B5EF4-FFF2-40B4-BE49-F238E27FC236}">
                <a16:creationId xmlns:a16="http://schemas.microsoft.com/office/drawing/2014/main" id="{B0567A20-DDD4-0110-CBCE-262721E1C9B8}"/>
              </a:ext>
            </a:extLst>
          </p:cNvPr>
          <p:cNvGrpSpPr/>
          <p:nvPr/>
        </p:nvGrpSpPr>
        <p:grpSpPr>
          <a:xfrm>
            <a:off x="3620635" y="4002063"/>
            <a:ext cx="2160418" cy="1293806"/>
            <a:chOff x="6462298" y="4689860"/>
            <a:chExt cx="2224503" cy="1293807"/>
          </a:xfrm>
        </p:grpSpPr>
        <p:sp>
          <p:nvSpPr>
            <p:cNvPr id="49" name="Rectangle 48">
              <a:extLst>
                <a:ext uri="{FF2B5EF4-FFF2-40B4-BE49-F238E27FC236}">
                  <a16:creationId xmlns:a16="http://schemas.microsoft.com/office/drawing/2014/main" id="{12359378-D3D4-A115-D327-86436BA90839}"/>
                </a:ext>
              </a:extLst>
            </p:cNvPr>
            <p:cNvSpPr/>
            <p:nvPr/>
          </p:nvSpPr>
          <p:spPr bwMode="auto">
            <a:xfrm>
              <a:off x="6462298" y="4689860"/>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5" name="Picture 54">
              <a:extLst>
                <a:ext uri="{FF2B5EF4-FFF2-40B4-BE49-F238E27FC236}">
                  <a16:creationId xmlns:a16="http://schemas.microsoft.com/office/drawing/2014/main" id="{A32892B9-F7AD-BD74-3A15-4448B7F3D2F0}"/>
                </a:ext>
              </a:extLst>
            </p:cNvPr>
            <p:cNvPicPr>
              <a:picLocks noChangeAspect="1"/>
            </p:cNvPicPr>
            <p:nvPr/>
          </p:nvPicPr>
          <p:blipFill>
            <a:blip r:embed="rId6"/>
            <a:stretch>
              <a:fillRect/>
            </a:stretch>
          </p:blipFill>
          <p:spPr>
            <a:xfrm>
              <a:off x="6911974" y="4845014"/>
              <a:ext cx="245875" cy="983499"/>
            </a:xfrm>
            <a:prstGeom prst="rect">
              <a:avLst/>
            </a:prstGeom>
            <a:effectLst/>
          </p:spPr>
        </p:pic>
        <p:sp>
          <p:nvSpPr>
            <p:cNvPr id="56" name="TextBox 55">
              <a:extLst>
                <a:ext uri="{FF2B5EF4-FFF2-40B4-BE49-F238E27FC236}">
                  <a16:creationId xmlns:a16="http://schemas.microsoft.com/office/drawing/2014/main" id="{D1B20D1E-1908-FFA5-AD56-419824B6D590}"/>
                </a:ext>
              </a:extLst>
            </p:cNvPr>
            <p:cNvSpPr txBox="1"/>
            <p:nvPr/>
          </p:nvSpPr>
          <p:spPr bwMode="auto">
            <a:xfrm>
              <a:off x="7279341" y="5127045"/>
              <a:ext cx="1023376" cy="41943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a:cs typeface="Arial"/>
                </a:rPr>
                <a:t>20mg nicotine- containing vape</a:t>
              </a:r>
              <a:endParaRPr kumimoji="0" lang="en-US" sz="1000" u="none" strike="noStrike" kern="1200" cap="none" spc="0" normalizeH="0" baseline="0" noProof="0" dirty="0">
                <a:ln>
                  <a:noFill/>
                </a:ln>
                <a:effectLst/>
                <a:uLnTx/>
                <a:uFillTx/>
                <a:latin typeface="Arial"/>
                <a:cs typeface="Arial"/>
              </a:endParaRPr>
            </a:p>
          </p:txBody>
        </p:sp>
      </p:grpSp>
      <p:pic>
        <p:nvPicPr>
          <p:cNvPr id="5" name="Picture 4">
            <a:extLst>
              <a:ext uri="{FF2B5EF4-FFF2-40B4-BE49-F238E27FC236}">
                <a16:creationId xmlns:a16="http://schemas.microsoft.com/office/drawing/2014/main" id="{6FFD8630-5DE1-D476-84E4-C23E232D77E1}"/>
              </a:ext>
            </a:extLst>
          </p:cNvPr>
          <p:cNvPicPr>
            <a:picLocks noChangeAspect="1"/>
          </p:cNvPicPr>
          <p:nvPr/>
        </p:nvPicPr>
        <p:blipFill>
          <a:blip r:embed="rId7"/>
          <a:srcRect/>
          <a:stretch/>
        </p:blipFill>
        <p:spPr>
          <a:xfrm>
            <a:off x="7408055" y="2949923"/>
            <a:ext cx="364209" cy="501051"/>
          </a:xfrm>
          <a:prstGeom prst="rect">
            <a:avLst/>
          </a:prstGeom>
        </p:spPr>
      </p:pic>
      <p:pic>
        <p:nvPicPr>
          <p:cNvPr id="6" name="Picture 5" descr="A person in a grey sweatshirt&#10;&#10;Description automatically generated with low confidence">
            <a:extLst>
              <a:ext uri="{FF2B5EF4-FFF2-40B4-BE49-F238E27FC236}">
                <a16:creationId xmlns:a16="http://schemas.microsoft.com/office/drawing/2014/main" id="{0E3D73A5-88FA-7C9F-FD6E-067934B51339}"/>
              </a:ext>
            </a:extLst>
          </p:cNvPr>
          <p:cNvPicPr>
            <a:picLocks noChangeAspect="1"/>
          </p:cNvPicPr>
          <p:nvPr/>
        </p:nvPicPr>
        <p:blipFill rotWithShape="1">
          <a:blip r:embed="rId8"/>
          <a:srcRect l="5662" t="2156" r="32048" b="5290"/>
          <a:stretch/>
        </p:blipFill>
        <p:spPr>
          <a:xfrm>
            <a:off x="622469" y="1892312"/>
            <a:ext cx="2183881" cy="2183881"/>
          </a:xfrm>
          <a:prstGeom prst="rect">
            <a:avLst/>
          </a:prstGeom>
        </p:spPr>
      </p:pic>
      <p:sp>
        <p:nvSpPr>
          <p:cNvPr id="3" name="Footer Placeholder 4">
            <a:extLst>
              <a:ext uri="{FF2B5EF4-FFF2-40B4-BE49-F238E27FC236}">
                <a16:creationId xmlns:a16="http://schemas.microsoft.com/office/drawing/2014/main" id="{6E86E3C1-949A-BEC0-0EDF-3464FE86264D}"/>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818390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500"/>
                                        <p:tgtEl>
                                          <p:spTgt spid="4">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7"/>
                                        </p:tgtEl>
                                        <p:attrNameLst>
                                          <p:attrName>style.visibility</p:attrName>
                                        </p:attrNameLst>
                                      </p:cBhvr>
                                      <p:to>
                                        <p:strVal val="visible"/>
                                      </p:to>
                                    </p:set>
                                    <p:animEffect transition="in" filter="fade">
                                      <p:cBhvr>
                                        <p:cTn id="26" dur="500"/>
                                        <p:tgtEl>
                                          <p:spTgt spid="57"/>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par>
                                <p:cTn id="35" presetID="10"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par>
                          <p:cTn id="38" fill="hold">
                            <p:stCondLst>
                              <p:cond delay="1500"/>
                            </p:stCondLst>
                            <p:childTnLst>
                              <p:par>
                                <p:cTn id="39" presetID="10" presetClass="entr" presetSubtype="0" fill="hold"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ADC1DA-6E52-E7EA-D601-85E0D161C9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8968AB-01C8-85E5-CD38-06DFDC92111B}"/>
              </a:ext>
            </a:extLst>
          </p:cNvPr>
          <p:cNvSpPr>
            <a:spLocks noGrp="1"/>
          </p:cNvSpPr>
          <p:nvPr>
            <p:ph type="title"/>
          </p:nvPr>
        </p:nvSpPr>
        <p:spPr/>
        <p:txBody>
          <a:bodyPr/>
          <a:lstStyle/>
          <a:p>
            <a:r>
              <a:rPr lang="en-US" dirty="0"/>
              <a:t>Individualised dosing: Michael</a:t>
            </a:r>
          </a:p>
        </p:txBody>
      </p:sp>
      <p:sp>
        <p:nvSpPr>
          <p:cNvPr id="4" name="Text Placeholder 3">
            <a:extLst>
              <a:ext uri="{FF2B5EF4-FFF2-40B4-BE49-F238E27FC236}">
                <a16:creationId xmlns:a16="http://schemas.microsoft.com/office/drawing/2014/main" id="{10A84916-982E-0D91-59A7-60DC29E7BFA0}"/>
              </a:ext>
            </a:extLst>
          </p:cNvPr>
          <p:cNvSpPr>
            <a:spLocks noGrp="1"/>
          </p:cNvSpPr>
          <p:nvPr>
            <p:ph type="body" idx="12"/>
          </p:nvPr>
        </p:nvSpPr>
        <p:spPr>
          <a:xfrm>
            <a:off x="571500" y="1752600"/>
            <a:ext cx="3769912" cy="489668"/>
          </a:xfrm>
        </p:spPr>
        <p:txBody>
          <a:bodyPr/>
          <a:lstStyle/>
          <a:p>
            <a:pPr marL="0" indent="0">
              <a:buNone/>
            </a:pPr>
            <a:r>
              <a:rPr lang="en-US" sz="1700" b="1" dirty="0">
                <a:solidFill>
                  <a:srgbClr val="009A9E"/>
                </a:solidFill>
              </a:rPr>
              <a:t>Heaviness of Smoking Index</a:t>
            </a:r>
          </a:p>
        </p:txBody>
      </p:sp>
      <p:pic>
        <p:nvPicPr>
          <p:cNvPr id="5" name="Picture 4">
            <a:extLst>
              <a:ext uri="{FF2B5EF4-FFF2-40B4-BE49-F238E27FC236}">
                <a16:creationId xmlns:a16="http://schemas.microsoft.com/office/drawing/2014/main" id="{B0152D5E-FB29-BE9C-2E71-7CA875949140}"/>
              </a:ext>
            </a:extLst>
          </p:cNvPr>
          <p:cNvPicPr>
            <a:picLocks noChangeAspect="1"/>
          </p:cNvPicPr>
          <p:nvPr/>
        </p:nvPicPr>
        <p:blipFill>
          <a:blip r:embed="rId3"/>
          <a:srcRect/>
          <a:stretch/>
        </p:blipFill>
        <p:spPr>
          <a:xfrm>
            <a:off x="4555916" y="1819573"/>
            <a:ext cx="3586037" cy="2026009"/>
          </a:xfrm>
          <a:prstGeom prst="rect">
            <a:avLst/>
          </a:prstGeom>
          <a:effectLst>
            <a:outerShdw blurRad="152400" dist="50800" dir="5400000" algn="tl" rotWithShape="0">
              <a:prstClr val="black">
                <a:alpha val="15000"/>
              </a:prstClr>
            </a:outerShdw>
          </a:effectLst>
        </p:spPr>
      </p:pic>
      <p:sp>
        <p:nvSpPr>
          <p:cNvPr id="6" name="Rectangle 5">
            <a:extLst>
              <a:ext uri="{FF2B5EF4-FFF2-40B4-BE49-F238E27FC236}">
                <a16:creationId xmlns:a16="http://schemas.microsoft.com/office/drawing/2014/main" id="{505397B9-E0B1-27DE-E512-43FFD5A2D47E}"/>
              </a:ext>
            </a:extLst>
          </p:cNvPr>
          <p:cNvSpPr/>
          <p:nvPr/>
        </p:nvSpPr>
        <p:spPr>
          <a:xfrm>
            <a:off x="4719939" y="2175767"/>
            <a:ext cx="222204" cy="400110"/>
          </a:xfrm>
          <a:prstGeom prst="rect">
            <a:avLst/>
          </a:prstGeom>
        </p:spPr>
        <p:txBody>
          <a:bodyPr wrap="square">
            <a:spAutoFit/>
          </a:bodyPr>
          <a:lstStyle/>
          <a:p>
            <a:pPr algn="ctr"/>
            <a:r>
              <a:rPr lang="en-US" sz="2000" dirty="0">
                <a:solidFill>
                  <a:srgbClr val="C00000"/>
                </a:solidFill>
                <a:latin typeface="Zapf Dingbats"/>
                <a:ea typeface="Zapf Dingbats"/>
                <a:cs typeface="Zapf Dingbats"/>
              </a:rPr>
              <a:t>✗</a:t>
            </a:r>
            <a:endParaRPr lang="en-US" sz="2000" dirty="0">
              <a:solidFill>
                <a:srgbClr val="C00000"/>
              </a:solidFill>
            </a:endParaRPr>
          </a:p>
        </p:txBody>
      </p:sp>
      <p:sp>
        <p:nvSpPr>
          <p:cNvPr id="7" name="Rectangle 6">
            <a:extLst>
              <a:ext uri="{FF2B5EF4-FFF2-40B4-BE49-F238E27FC236}">
                <a16:creationId xmlns:a16="http://schemas.microsoft.com/office/drawing/2014/main" id="{39ED4DA3-8554-7AE5-FC20-147EB1B63D56}"/>
              </a:ext>
            </a:extLst>
          </p:cNvPr>
          <p:cNvSpPr/>
          <p:nvPr/>
        </p:nvSpPr>
        <p:spPr>
          <a:xfrm>
            <a:off x="6331686" y="2870948"/>
            <a:ext cx="222204" cy="342409"/>
          </a:xfrm>
          <a:prstGeom prst="rect">
            <a:avLst/>
          </a:prstGeom>
        </p:spPr>
        <p:txBody>
          <a:bodyPr wrap="square">
            <a:spAutoFit/>
          </a:bodyPr>
          <a:lstStyle/>
          <a:p>
            <a:pPr algn="ctr"/>
            <a:r>
              <a:rPr lang="en-US" sz="2000" dirty="0">
                <a:solidFill>
                  <a:srgbClr val="C00000"/>
                </a:solidFill>
                <a:latin typeface="Zapf Dingbats"/>
                <a:ea typeface="Zapf Dingbats"/>
                <a:cs typeface="Zapf Dingbats"/>
              </a:rPr>
              <a:t>✗</a:t>
            </a:r>
            <a:endParaRPr lang="en-US" sz="2000" dirty="0">
              <a:solidFill>
                <a:srgbClr val="C00000"/>
              </a:solidFill>
            </a:endParaRPr>
          </a:p>
        </p:txBody>
      </p:sp>
      <p:sp>
        <p:nvSpPr>
          <p:cNvPr id="8" name="Rectangle 7">
            <a:extLst>
              <a:ext uri="{FF2B5EF4-FFF2-40B4-BE49-F238E27FC236}">
                <a16:creationId xmlns:a16="http://schemas.microsoft.com/office/drawing/2014/main" id="{D9E5F3D7-9BF4-2951-9C9B-E2976099D10A}"/>
              </a:ext>
            </a:extLst>
          </p:cNvPr>
          <p:cNvSpPr/>
          <p:nvPr/>
        </p:nvSpPr>
        <p:spPr>
          <a:xfrm>
            <a:off x="7768206" y="3213357"/>
            <a:ext cx="222204" cy="345866"/>
          </a:xfrm>
          <a:prstGeom prst="rect">
            <a:avLst/>
          </a:prstGeom>
        </p:spPr>
        <p:txBody>
          <a:bodyPr wrap="square">
            <a:spAutoFit/>
          </a:bodyPr>
          <a:lstStyle/>
          <a:p>
            <a:pPr algn="ctr"/>
            <a:r>
              <a:rPr lang="en-US" sz="2000" dirty="0">
                <a:solidFill>
                  <a:srgbClr val="C00000"/>
                </a:solidFill>
                <a:latin typeface="Zapf Dingbats"/>
                <a:ea typeface="Zapf Dingbats"/>
                <a:cs typeface="Zapf Dingbats"/>
              </a:rPr>
              <a:t>✗</a:t>
            </a:r>
            <a:endParaRPr lang="en-US" sz="2000" dirty="0">
              <a:solidFill>
                <a:srgbClr val="C00000"/>
              </a:solidFill>
            </a:endParaRPr>
          </a:p>
        </p:txBody>
      </p:sp>
      <p:sp>
        <p:nvSpPr>
          <p:cNvPr id="12" name="Text Placeholder 3">
            <a:extLst>
              <a:ext uri="{FF2B5EF4-FFF2-40B4-BE49-F238E27FC236}">
                <a16:creationId xmlns:a16="http://schemas.microsoft.com/office/drawing/2014/main" id="{2E3ECB22-A900-CEDB-69F4-9ED3DE33E21E}"/>
              </a:ext>
            </a:extLst>
          </p:cNvPr>
          <p:cNvSpPr txBox="1">
            <a:spLocks/>
          </p:cNvSpPr>
          <p:nvPr/>
        </p:nvSpPr>
        <p:spPr bwMode="auto">
          <a:xfrm>
            <a:off x="571499" y="4494617"/>
            <a:ext cx="4231089" cy="8125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700" b="1" dirty="0">
                <a:solidFill>
                  <a:srgbClr val="009A9E"/>
                </a:solidFill>
                <a:latin typeface="Arial" panose="020B0604020202020204" pitchFamily="34" charset="0"/>
                <a:cs typeface="Arial" panose="020B0604020202020204" pitchFamily="34" charset="0"/>
              </a:rPr>
              <a:t>Past and in-hospital experience </a:t>
            </a:r>
            <a:br>
              <a:rPr lang="en-US" sz="1700" b="1" dirty="0">
                <a:solidFill>
                  <a:srgbClr val="009A9E"/>
                </a:solidFill>
                <a:latin typeface="Arial" panose="020B0604020202020204" pitchFamily="34" charset="0"/>
                <a:cs typeface="Arial" panose="020B0604020202020204" pitchFamily="34" charset="0"/>
              </a:rPr>
            </a:br>
            <a:r>
              <a:rPr lang="en-US" sz="1700" b="1" dirty="0">
                <a:solidFill>
                  <a:srgbClr val="009A9E"/>
                </a:solidFill>
                <a:latin typeface="Arial" panose="020B0604020202020204" pitchFamily="34" charset="0"/>
                <a:cs typeface="Arial" panose="020B0604020202020204" pitchFamily="34" charset="0"/>
              </a:rPr>
              <a:t>with withdrawal and urges to smoke</a:t>
            </a:r>
          </a:p>
        </p:txBody>
      </p:sp>
      <p:grpSp>
        <p:nvGrpSpPr>
          <p:cNvPr id="17" name="Group 16">
            <a:extLst>
              <a:ext uri="{FF2B5EF4-FFF2-40B4-BE49-F238E27FC236}">
                <a16:creationId xmlns:a16="http://schemas.microsoft.com/office/drawing/2014/main" id="{F96DBF2E-86BC-556D-5C56-17C399C9AAA1}"/>
              </a:ext>
            </a:extLst>
          </p:cNvPr>
          <p:cNvGrpSpPr/>
          <p:nvPr/>
        </p:nvGrpSpPr>
        <p:grpSpPr>
          <a:xfrm>
            <a:off x="4759260" y="4526949"/>
            <a:ext cx="4047217" cy="974348"/>
            <a:chOff x="4842343" y="5454595"/>
            <a:chExt cx="4047217" cy="974348"/>
          </a:xfrm>
        </p:grpSpPr>
        <p:sp>
          <p:nvSpPr>
            <p:cNvPr id="13" name="Text Placeholder 3">
              <a:extLst>
                <a:ext uri="{FF2B5EF4-FFF2-40B4-BE49-F238E27FC236}">
                  <a16:creationId xmlns:a16="http://schemas.microsoft.com/office/drawing/2014/main" id="{17C57853-F8E3-10FD-D4E4-5A33B8D3E6C7}"/>
                </a:ext>
              </a:extLst>
            </p:cNvPr>
            <p:cNvSpPr txBox="1">
              <a:spLocks/>
            </p:cNvSpPr>
            <p:nvPr/>
          </p:nvSpPr>
          <p:spPr bwMode="auto">
            <a:xfrm>
              <a:off x="5025226" y="5493826"/>
              <a:ext cx="3864334" cy="93511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buNone/>
              </a:pPr>
              <a:r>
                <a:rPr lang="en-US" sz="1500" b="1" dirty="0">
                  <a:latin typeface="Arial" panose="020B0604020202020204" pitchFamily="34" charset="0"/>
                  <a:cs typeface="Arial" panose="020B0604020202020204" pitchFamily="34" charset="0"/>
                </a:rPr>
                <a:t>urges to smoke </a:t>
              </a:r>
              <a:r>
                <a:rPr lang="en-US" sz="1600" b="1" dirty="0">
                  <a:latin typeface="Arial" panose="020B0604020202020204" pitchFamily="34" charset="0"/>
                  <a:ea typeface="Wingdings"/>
                  <a:cs typeface="Arial" panose="020B0604020202020204" pitchFamily="34" charset="0"/>
                </a:rPr>
                <a:t>        </a:t>
              </a:r>
            </a:p>
            <a:p>
              <a:pPr marL="0" indent="0">
                <a:lnSpc>
                  <a:spcPts val="2000"/>
                </a:lnSpc>
                <a:buNone/>
              </a:pPr>
              <a:r>
                <a:rPr lang="en-US" sz="1500" b="1" dirty="0">
                  <a:latin typeface="Arial" panose="020B0604020202020204" pitchFamily="34" charset="0"/>
                  <a:cs typeface="Arial" panose="020B0604020202020204" pitchFamily="34" charset="0"/>
                </a:rPr>
                <a:t>withdrawal symptoms</a:t>
              </a:r>
            </a:p>
          </p:txBody>
        </p:sp>
        <p:sp>
          <p:nvSpPr>
            <p:cNvPr id="15" name="Up Arrow 14">
              <a:extLst>
                <a:ext uri="{FF2B5EF4-FFF2-40B4-BE49-F238E27FC236}">
                  <a16:creationId xmlns:a16="http://schemas.microsoft.com/office/drawing/2014/main" id="{C80ABF5D-AD9D-D612-A10E-957A1D7C6DC6}"/>
                </a:ext>
              </a:extLst>
            </p:cNvPr>
            <p:cNvSpPr/>
            <p:nvPr/>
          </p:nvSpPr>
          <p:spPr bwMode="auto">
            <a:xfrm>
              <a:off x="4842343" y="5454595"/>
              <a:ext cx="208041" cy="324000"/>
            </a:xfrm>
            <a:prstGeom prst="upArrow">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6" name="Up Arrow 15">
              <a:extLst>
                <a:ext uri="{FF2B5EF4-FFF2-40B4-BE49-F238E27FC236}">
                  <a16:creationId xmlns:a16="http://schemas.microsoft.com/office/drawing/2014/main" id="{2767AD4F-42EA-E0C7-0125-73B5661CF71B}"/>
                </a:ext>
              </a:extLst>
            </p:cNvPr>
            <p:cNvSpPr/>
            <p:nvPr/>
          </p:nvSpPr>
          <p:spPr bwMode="auto">
            <a:xfrm>
              <a:off x="4842343" y="5894832"/>
              <a:ext cx="208041" cy="324000"/>
            </a:xfrm>
            <a:prstGeom prst="upArrow">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9" name="Footer Placeholder 4">
            <a:extLst>
              <a:ext uri="{FF2B5EF4-FFF2-40B4-BE49-F238E27FC236}">
                <a16:creationId xmlns:a16="http://schemas.microsoft.com/office/drawing/2014/main" id="{89BADA4B-7BD8-08ED-2CB3-87D76729402D}"/>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pic>
        <p:nvPicPr>
          <p:cNvPr id="10" name="Picture 9">
            <a:extLst>
              <a:ext uri="{FF2B5EF4-FFF2-40B4-BE49-F238E27FC236}">
                <a16:creationId xmlns:a16="http://schemas.microsoft.com/office/drawing/2014/main" id="{B7BB6926-4048-1A69-A96A-36B4BA627CFC}"/>
              </a:ext>
            </a:extLst>
          </p:cNvPr>
          <p:cNvPicPr>
            <a:picLocks noChangeAspect="1"/>
          </p:cNvPicPr>
          <p:nvPr/>
        </p:nvPicPr>
        <p:blipFill>
          <a:blip r:embed="rId4"/>
          <a:srcRect/>
          <a:stretch/>
        </p:blipFill>
        <p:spPr>
          <a:xfrm>
            <a:off x="708306" y="2301093"/>
            <a:ext cx="2176850" cy="1943291"/>
          </a:xfrm>
          <a:prstGeom prst="rect">
            <a:avLst/>
          </a:prstGeom>
        </p:spPr>
      </p:pic>
    </p:spTree>
    <p:extLst>
      <p:ext uri="{BB962C8B-B14F-4D97-AF65-F5344CB8AC3E}">
        <p14:creationId xmlns:p14="http://schemas.microsoft.com/office/powerpoint/2010/main" val="996442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fade">
                                      <p:cBhvr>
                                        <p:cTn id="12" dur="500"/>
                                        <p:tgtEl>
                                          <p:spTgt spid="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fade">
                                      <p:cBhvr>
                                        <p:cTn id="32" dur="500"/>
                                        <p:tgtEl>
                                          <p:spTgt spid="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5D0E442-8D16-53BE-9B8A-CFE012FAA805}"/>
              </a:ext>
            </a:extLst>
          </p:cNvPr>
          <p:cNvSpPr txBox="1">
            <a:spLocks/>
          </p:cNvSpPr>
          <p:nvPr/>
        </p:nvSpPr>
        <p:spPr bwMode="auto">
          <a:xfrm>
            <a:off x="899380" y="1530751"/>
            <a:ext cx="7200900" cy="50256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marL="355600" indent="-355600" algn="l" defTabSz="457200" rtl="0" eaLnBrk="0" fontAlgn="base" hangingPunct="0">
              <a:spcBef>
                <a:spcPct val="0"/>
              </a:spcBef>
              <a:spcAft>
                <a:spcPct val="0"/>
              </a:spcAft>
              <a:defRPr sz="2400" b="0" i="0" kern="1200">
                <a:solidFill>
                  <a:srgbClr val="00D5D9"/>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355600" marR="0" lvl="0" indent="-355600" algn="l" defTabSz="4572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Arial" panose="020B0604020202020204"/>
              </a:rPr>
              <a:t>Best practices for </a:t>
            </a:r>
          </a:p>
          <a:p>
            <a:pPr marL="355600" marR="0" lvl="0" indent="-355600" algn="l" defTabSz="457200" rtl="0" eaLnBrk="0" fontAlgn="base" latinLnBrk="0" hangingPunct="0">
              <a:lnSpc>
                <a:spcPct val="100000"/>
              </a:lnSpc>
              <a:spcBef>
                <a:spcPct val="0"/>
              </a:spcBef>
              <a:spcAft>
                <a:spcPct val="0"/>
              </a:spcAft>
              <a:buClrTx/>
              <a:buSzTx/>
              <a:buFontTx/>
              <a:buNone/>
              <a:tabLst/>
              <a:defRPr/>
            </a:pPr>
            <a:r>
              <a:rPr lang="en-US" sz="2800" b="1" dirty="0">
                <a:solidFill>
                  <a:srgbClr val="FFFFFF"/>
                </a:solidFill>
                <a:effectLst/>
                <a:latin typeface="Arial" panose="020B0604020202020204"/>
              </a:rPr>
              <a:t>people with </a:t>
            </a:r>
            <a:r>
              <a:rPr kumimoji="0" lang="en-US" sz="2800" b="1" i="0" u="none" strike="noStrike" kern="1200" cap="none" spc="0" normalizeH="0" baseline="0" noProof="0" dirty="0">
                <a:ln>
                  <a:noFill/>
                </a:ln>
                <a:solidFill>
                  <a:srgbClr val="FFFFFF"/>
                </a:solidFill>
                <a:effectLst/>
                <a:uLnTx/>
                <a:uFillTx/>
                <a:latin typeface="Arial" panose="020B0604020202020204"/>
              </a:rPr>
              <a:t>SMI</a:t>
            </a:r>
            <a:endParaRPr kumimoji="0" lang="en-US" sz="3600" b="1" i="0" u="none" strike="noStrike" kern="1200" cap="none" spc="0" normalizeH="0" baseline="0" noProof="0" dirty="0">
              <a:ln>
                <a:noFill/>
              </a:ln>
              <a:solidFill>
                <a:srgbClr val="FFFFFF"/>
              </a:solidFill>
              <a:effectLst/>
              <a:uLnTx/>
              <a:uFillTx/>
              <a:latin typeface="Arial" panose="020B0604020202020204"/>
            </a:endParaRPr>
          </a:p>
        </p:txBody>
      </p:sp>
      <p:sp>
        <p:nvSpPr>
          <p:cNvPr id="2" name="Footer Placeholder 3">
            <a:extLst>
              <a:ext uri="{FF2B5EF4-FFF2-40B4-BE49-F238E27FC236}">
                <a16:creationId xmlns:a16="http://schemas.microsoft.com/office/drawing/2014/main" id="{4670C70F-EAE3-F3F2-DCA9-03F968FED534}"/>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marL="0" marR="0" lvl="0" indent="0" algn="l" defTabSz="457200" rtl="0" eaLnBrk="1" fontAlgn="base" latinLnBrk="0" hangingPunct="1">
              <a:lnSpc>
                <a:spcPct val="100000"/>
              </a:lnSpc>
              <a:spcBef>
                <a:spcPct val="0"/>
              </a:spcBef>
              <a:spcAft>
                <a:spcPts val="600"/>
              </a:spcAft>
              <a:buClrTx/>
              <a:buSzTx/>
              <a:buFontTx/>
              <a:buNone/>
              <a:tabLst/>
              <a:defRPr/>
            </a:pPr>
            <a:r>
              <a:rPr kumimoji="0" lang="en-US" sz="1000" b="0" i="1" u="none" strike="noStrike" kern="1200" cap="none" spc="0" normalizeH="0" baseline="0" noProof="0" dirty="0">
                <a:ln>
                  <a:noFill/>
                </a:ln>
                <a:solidFill>
                  <a:srgbClr val="FFFFFF"/>
                </a:solidFill>
                <a:effectLst/>
                <a:uLnTx/>
                <a:uFillTx/>
                <a:latin typeface="Century Gothic" panose="020B0502020202020204" pitchFamily="34" charset="0"/>
              </a:rPr>
              <a:t>Inpatient Tobacco Dependence Treatment Training Programme</a:t>
            </a:r>
          </a:p>
        </p:txBody>
      </p:sp>
      <p:pic>
        <p:nvPicPr>
          <p:cNvPr id="5" name="Picture 4">
            <a:extLst>
              <a:ext uri="{FF2B5EF4-FFF2-40B4-BE49-F238E27FC236}">
                <a16:creationId xmlns:a16="http://schemas.microsoft.com/office/drawing/2014/main" id="{2E5EFBF1-466B-2AEB-B8B9-36ED981C34EF}"/>
              </a:ext>
            </a:extLst>
          </p:cNvPr>
          <p:cNvPicPr>
            <a:picLocks noChangeAspect="1"/>
          </p:cNvPicPr>
          <p:nvPr/>
        </p:nvPicPr>
        <p:blipFill>
          <a:blip r:embed="rId3"/>
          <a:srcRect/>
          <a:stretch/>
        </p:blipFill>
        <p:spPr>
          <a:xfrm>
            <a:off x="4644171" y="970319"/>
            <a:ext cx="3883205" cy="5025325"/>
          </a:xfrm>
          <a:prstGeom prst="rect">
            <a:avLst/>
          </a:prstGeom>
        </p:spPr>
      </p:pic>
      <p:sp>
        <p:nvSpPr>
          <p:cNvPr id="4" name="TextBox 3">
            <a:extLst>
              <a:ext uri="{FF2B5EF4-FFF2-40B4-BE49-F238E27FC236}">
                <a16:creationId xmlns:a16="http://schemas.microsoft.com/office/drawing/2014/main" id="{CDFC6C0C-7127-E919-5AB1-6D9D317BD82D}"/>
              </a:ext>
            </a:extLst>
          </p:cNvPr>
          <p:cNvSpPr txBox="1"/>
          <p:nvPr/>
        </p:nvSpPr>
        <p:spPr bwMode="auto">
          <a:xfrm>
            <a:off x="1003401" y="2790223"/>
            <a:ext cx="1960088" cy="12242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lvl="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Geneva" pitchFamily="-109" charset="0"/>
                <a:cs typeface="Geneva" pitchFamily="-109" charset="0"/>
              </a:rPr>
              <a:t>Day 1</a:t>
            </a:r>
          </a:p>
          <a:p>
            <a:pPr marL="0" marR="0" lvl="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Geneva" pitchFamily="-109" charset="0"/>
                <a:cs typeface="Geneva" pitchFamily="-109" charset="0"/>
              </a:rPr>
              <a:t>Handout 2</a:t>
            </a:r>
          </a:p>
        </p:txBody>
      </p:sp>
    </p:spTree>
    <p:extLst>
      <p:ext uri="{BB962C8B-B14F-4D97-AF65-F5344CB8AC3E}">
        <p14:creationId xmlns:p14="http://schemas.microsoft.com/office/powerpoint/2010/main" val="185922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E8C3D1-C0E9-E520-C127-F31C400C04E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E38C55-FE94-0034-6493-0BC2AC9CEC4E}"/>
              </a:ext>
            </a:extLst>
          </p:cNvPr>
          <p:cNvSpPr>
            <a:spLocks noGrp="1"/>
          </p:cNvSpPr>
          <p:nvPr>
            <p:ph type="title"/>
          </p:nvPr>
        </p:nvSpPr>
        <p:spPr/>
        <p:txBody>
          <a:bodyPr/>
          <a:lstStyle/>
          <a:p>
            <a:r>
              <a:rPr lang="en-US" dirty="0"/>
              <a:t>What would you recommend for Michael?</a:t>
            </a:r>
          </a:p>
        </p:txBody>
      </p:sp>
      <p:sp>
        <p:nvSpPr>
          <p:cNvPr id="4" name="Text Placeholder 3">
            <a:extLst>
              <a:ext uri="{FF2B5EF4-FFF2-40B4-BE49-F238E27FC236}">
                <a16:creationId xmlns:a16="http://schemas.microsoft.com/office/drawing/2014/main" id="{B294A8D9-B60A-7524-140E-2FC15EE67B53}"/>
              </a:ext>
            </a:extLst>
          </p:cNvPr>
          <p:cNvSpPr>
            <a:spLocks noGrp="1"/>
          </p:cNvSpPr>
          <p:nvPr>
            <p:ph type="body" idx="12"/>
          </p:nvPr>
        </p:nvSpPr>
        <p:spPr>
          <a:xfrm>
            <a:off x="455431" y="4162685"/>
            <a:ext cx="2990684" cy="1727616"/>
          </a:xfrm>
        </p:spPr>
        <p:txBody>
          <a:bodyPr/>
          <a:lstStyle/>
          <a:p>
            <a:pPr marL="0" indent="0">
              <a:lnSpc>
                <a:spcPts val="3000"/>
              </a:lnSpc>
              <a:spcBef>
                <a:spcPts val="0"/>
              </a:spcBef>
              <a:spcAft>
                <a:spcPts val="0"/>
              </a:spcAft>
              <a:buNone/>
            </a:pPr>
            <a:r>
              <a:rPr lang="en-US" sz="2200" b="1" dirty="0">
                <a:solidFill>
                  <a:schemeClr val="accent1"/>
                </a:solidFill>
              </a:rPr>
              <a:t>HSI = High</a:t>
            </a:r>
          </a:p>
          <a:p>
            <a:pPr marL="0" indent="0">
              <a:lnSpc>
                <a:spcPts val="3000"/>
              </a:lnSpc>
              <a:spcBef>
                <a:spcPts val="0"/>
              </a:spcBef>
              <a:spcAft>
                <a:spcPts val="0"/>
              </a:spcAft>
              <a:buNone/>
            </a:pPr>
            <a:r>
              <a:rPr lang="en-US" sz="1700" b="1" dirty="0"/>
              <a:t>50 cigarettes per day = </a:t>
            </a:r>
          </a:p>
          <a:p>
            <a:pPr marL="0" indent="0">
              <a:lnSpc>
                <a:spcPts val="3000"/>
              </a:lnSpc>
              <a:spcBef>
                <a:spcPts val="0"/>
              </a:spcBef>
              <a:spcAft>
                <a:spcPts val="0"/>
              </a:spcAft>
              <a:buNone/>
            </a:pPr>
            <a:r>
              <a:rPr lang="en-US" sz="1700" dirty="0"/>
              <a:t>~50mg of nicotine</a:t>
            </a:r>
            <a:r>
              <a:rPr lang="en-US" sz="1700" dirty="0">
                <a:solidFill>
                  <a:schemeClr val="accent1"/>
                </a:solidFill>
              </a:rPr>
              <a:t>*</a:t>
            </a:r>
          </a:p>
          <a:p>
            <a:pPr marL="0" indent="0">
              <a:lnSpc>
                <a:spcPts val="3000"/>
              </a:lnSpc>
              <a:spcBef>
                <a:spcPts val="0"/>
              </a:spcBef>
              <a:spcAft>
                <a:spcPts val="0"/>
              </a:spcAft>
              <a:buNone/>
            </a:pPr>
            <a:r>
              <a:rPr lang="en-GB" sz="1400" dirty="0">
                <a:solidFill>
                  <a:schemeClr val="accent1"/>
                </a:solidFill>
              </a:rPr>
              <a:t>*1 cig = 1mg nicotine (minimum)</a:t>
            </a:r>
            <a:endParaRPr lang="en-US" sz="1400" dirty="0">
              <a:solidFill>
                <a:schemeClr val="accent1"/>
              </a:solidFill>
            </a:endParaRPr>
          </a:p>
        </p:txBody>
      </p:sp>
      <p:grpSp>
        <p:nvGrpSpPr>
          <p:cNvPr id="23" name="Group 22">
            <a:extLst>
              <a:ext uri="{FF2B5EF4-FFF2-40B4-BE49-F238E27FC236}">
                <a16:creationId xmlns:a16="http://schemas.microsoft.com/office/drawing/2014/main" id="{9AD83DE6-5550-AC3B-877B-6DA107360B08}"/>
              </a:ext>
            </a:extLst>
          </p:cNvPr>
          <p:cNvGrpSpPr/>
          <p:nvPr/>
        </p:nvGrpSpPr>
        <p:grpSpPr>
          <a:xfrm>
            <a:off x="6065324" y="2741170"/>
            <a:ext cx="372393" cy="461665"/>
            <a:chOff x="5957054" y="2304246"/>
            <a:chExt cx="372393" cy="461665"/>
          </a:xfrm>
        </p:grpSpPr>
        <p:sp>
          <p:nvSpPr>
            <p:cNvPr id="15" name="Oval 14">
              <a:extLst>
                <a:ext uri="{FF2B5EF4-FFF2-40B4-BE49-F238E27FC236}">
                  <a16:creationId xmlns:a16="http://schemas.microsoft.com/office/drawing/2014/main" id="{435E9CAA-7B47-9C83-440E-E6A0AF4C0302}"/>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6" name="TextBox 15">
              <a:extLst>
                <a:ext uri="{FF2B5EF4-FFF2-40B4-BE49-F238E27FC236}">
                  <a16:creationId xmlns:a16="http://schemas.microsoft.com/office/drawing/2014/main" id="{1C32BBEB-2EF9-A846-2A06-C867EA11E522}"/>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dirty="0">
                  <a:solidFill>
                    <a:schemeClr val="bg1"/>
                  </a:solidFill>
                  <a:latin typeface="Century Gothic" panose="020B0502020202020204" pitchFamily="34" charset="0"/>
                </a:rPr>
                <a:t>+</a:t>
              </a:r>
            </a:p>
          </p:txBody>
        </p:sp>
      </p:grpSp>
      <p:grpSp>
        <p:nvGrpSpPr>
          <p:cNvPr id="57" name="Group 56">
            <a:extLst>
              <a:ext uri="{FF2B5EF4-FFF2-40B4-BE49-F238E27FC236}">
                <a16:creationId xmlns:a16="http://schemas.microsoft.com/office/drawing/2014/main" id="{3F6967F6-898A-05CD-0196-111FE3950571}"/>
              </a:ext>
            </a:extLst>
          </p:cNvPr>
          <p:cNvGrpSpPr/>
          <p:nvPr/>
        </p:nvGrpSpPr>
        <p:grpSpPr>
          <a:xfrm>
            <a:off x="3655020" y="3744336"/>
            <a:ext cx="2224503" cy="1276370"/>
            <a:chOff x="3663450" y="1679951"/>
            <a:chExt cx="2224503" cy="1293807"/>
          </a:xfrm>
        </p:grpSpPr>
        <p:sp>
          <p:nvSpPr>
            <p:cNvPr id="12" name="TextBox 11">
              <a:extLst>
                <a:ext uri="{FF2B5EF4-FFF2-40B4-BE49-F238E27FC236}">
                  <a16:creationId xmlns:a16="http://schemas.microsoft.com/office/drawing/2014/main" id="{9A028F3F-C974-916F-1E19-13F51673D285}"/>
                </a:ext>
              </a:extLst>
            </p:cNvPr>
            <p:cNvSpPr txBox="1"/>
            <p:nvPr/>
          </p:nvSpPr>
          <p:spPr bwMode="auto">
            <a:xfrm>
              <a:off x="4158664" y="2630460"/>
              <a:ext cx="1234074" cy="30354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21mg, 25mg</a:t>
              </a:r>
              <a:endPar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A431AB76-ADD7-52B3-8321-2530D08F61A7}"/>
                </a:ext>
              </a:extLst>
            </p:cNvPr>
            <p:cNvSpPr/>
            <p:nvPr/>
          </p:nvSpPr>
          <p:spPr bwMode="auto">
            <a:xfrm>
              <a:off x="3663450" y="1679951"/>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chemeClr val="accent1"/>
                </a:solidFill>
                <a:effectLst/>
                <a:latin typeface="Calibri"/>
                <a:ea typeface="Calibri"/>
                <a:cs typeface="Times New Roman"/>
              </a:endParaRPr>
            </a:p>
          </p:txBody>
        </p:sp>
        <p:pic>
          <p:nvPicPr>
            <p:cNvPr id="24" name="Picture 23">
              <a:extLst>
                <a:ext uri="{FF2B5EF4-FFF2-40B4-BE49-F238E27FC236}">
                  <a16:creationId xmlns:a16="http://schemas.microsoft.com/office/drawing/2014/main" id="{D079DBE2-7D78-0C89-3951-FFCC59D75681}"/>
                </a:ext>
              </a:extLst>
            </p:cNvPr>
            <p:cNvPicPr>
              <a:picLocks noChangeAspect="1"/>
            </p:cNvPicPr>
            <p:nvPr/>
          </p:nvPicPr>
          <p:blipFill>
            <a:blip r:embed="rId3"/>
            <a:stretch>
              <a:fillRect/>
            </a:stretch>
          </p:blipFill>
          <p:spPr>
            <a:xfrm>
              <a:off x="4367569" y="1945335"/>
              <a:ext cx="816265" cy="509720"/>
            </a:xfrm>
            <a:prstGeom prst="rect">
              <a:avLst/>
            </a:prstGeom>
          </p:spPr>
        </p:pic>
      </p:grpSp>
      <p:grpSp>
        <p:nvGrpSpPr>
          <p:cNvPr id="58" name="Group 57">
            <a:extLst>
              <a:ext uri="{FF2B5EF4-FFF2-40B4-BE49-F238E27FC236}">
                <a16:creationId xmlns:a16="http://schemas.microsoft.com/office/drawing/2014/main" id="{7E29B273-992C-8C52-058E-52F547981532}"/>
              </a:ext>
            </a:extLst>
          </p:cNvPr>
          <p:cNvGrpSpPr/>
          <p:nvPr/>
        </p:nvGrpSpPr>
        <p:grpSpPr>
          <a:xfrm>
            <a:off x="6701191" y="2265286"/>
            <a:ext cx="2176850" cy="1293807"/>
            <a:chOff x="6462298" y="1679951"/>
            <a:chExt cx="2224503" cy="1293807"/>
          </a:xfrm>
        </p:grpSpPr>
        <p:sp>
          <p:nvSpPr>
            <p:cNvPr id="18" name="Rectangle 17">
              <a:extLst>
                <a:ext uri="{FF2B5EF4-FFF2-40B4-BE49-F238E27FC236}">
                  <a16:creationId xmlns:a16="http://schemas.microsoft.com/office/drawing/2014/main" id="{2820D129-0ED9-86F7-B262-6A0662719FAE}"/>
                </a:ext>
              </a:extLst>
            </p:cNvPr>
            <p:cNvSpPr/>
            <p:nvPr/>
          </p:nvSpPr>
          <p:spPr bwMode="auto">
            <a:xfrm>
              <a:off x="6462298" y="1679951"/>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chemeClr val="accent1"/>
                </a:solidFill>
                <a:effectLst/>
                <a:latin typeface="Calibri"/>
                <a:ea typeface="Calibri"/>
                <a:cs typeface="Times New Roman"/>
              </a:endParaRPr>
            </a:p>
          </p:txBody>
        </p:sp>
        <p:pic>
          <p:nvPicPr>
            <p:cNvPr id="26" name="Picture 25">
              <a:extLst>
                <a:ext uri="{FF2B5EF4-FFF2-40B4-BE49-F238E27FC236}">
                  <a16:creationId xmlns:a16="http://schemas.microsoft.com/office/drawing/2014/main" id="{15EBC005-D01F-4307-0D6F-8FA8F8BBEB2D}"/>
                </a:ext>
              </a:extLst>
            </p:cNvPr>
            <p:cNvPicPr>
              <a:picLocks noChangeAspect="1"/>
            </p:cNvPicPr>
            <p:nvPr/>
          </p:nvPicPr>
          <p:blipFill>
            <a:blip r:embed="rId4"/>
            <a:srcRect/>
            <a:stretch/>
          </p:blipFill>
          <p:spPr>
            <a:xfrm>
              <a:off x="6593664" y="2322804"/>
              <a:ext cx="837973" cy="519002"/>
            </a:xfrm>
            <a:prstGeom prst="rect">
              <a:avLst/>
            </a:prstGeom>
          </p:spPr>
        </p:pic>
        <p:pic>
          <p:nvPicPr>
            <p:cNvPr id="27" name="Picture 26">
              <a:extLst>
                <a:ext uri="{FF2B5EF4-FFF2-40B4-BE49-F238E27FC236}">
                  <a16:creationId xmlns:a16="http://schemas.microsoft.com/office/drawing/2014/main" id="{36C3A2E0-22FA-598C-36DF-72DB205A0909}"/>
                </a:ext>
              </a:extLst>
            </p:cNvPr>
            <p:cNvPicPr>
              <a:picLocks noChangeAspect="1"/>
            </p:cNvPicPr>
            <p:nvPr/>
          </p:nvPicPr>
          <p:blipFill>
            <a:blip r:embed="rId5"/>
            <a:srcRect/>
            <a:stretch/>
          </p:blipFill>
          <p:spPr>
            <a:xfrm>
              <a:off x="7025819" y="1846723"/>
              <a:ext cx="804997" cy="493060"/>
            </a:xfrm>
            <a:prstGeom prst="rect">
              <a:avLst/>
            </a:prstGeom>
          </p:spPr>
        </p:pic>
        <p:pic>
          <p:nvPicPr>
            <p:cNvPr id="28" name="Picture 27">
              <a:extLst>
                <a:ext uri="{FF2B5EF4-FFF2-40B4-BE49-F238E27FC236}">
                  <a16:creationId xmlns:a16="http://schemas.microsoft.com/office/drawing/2014/main" id="{85E7BA13-3B0F-B2D2-5EA6-D0853BF53BD9}"/>
                </a:ext>
              </a:extLst>
            </p:cNvPr>
            <p:cNvPicPr>
              <a:picLocks noChangeAspect="1"/>
            </p:cNvPicPr>
            <p:nvPr/>
          </p:nvPicPr>
          <p:blipFill>
            <a:blip r:embed="rId6"/>
            <a:srcRect/>
            <a:stretch/>
          </p:blipFill>
          <p:spPr>
            <a:xfrm>
              <a:off x="7868175" y="2043946"/>
              <a:ext cx="727881" cy="777511"/>
            </a:xfrm>
            <a:prstGeom prst="rect">
              <a:avLst/>
            </a:prstGeom>
          </p:spPr>
        </p:pic>
      </p:grpSp>
      <p:grpSp>
        <p:nvGrpSpPr>
          <p:cNvPr id="62" name="Group 61">
            <a:extLst>
              <a:ext uri="{FF2B5EF4-FFF2-40B4-BE49-F238E27FC236}">
                <a16:creationId xmlns:a16="http://schemas.microsoft.com/office/drawing/2014/main" id="{202E6CF2-B62F-18C8-BCFF-23936D83A068}"/>
              </a:ext>
            </a:extLst>
          </p:cNvPr>
          <p:cNvGrpSpPr/>
          <p:nvPr/>
        </p:nvGrpSpPr>
        <p:grpSpPr>
          <a:xfrm>
            <a:off x="6712596" y="3760798"/>
            <a:ext cx="2176850" cy="1309723"/>
            <a:chOff x="6462298" y="4689860"/>
            <a:chExt cx="2224503" cy="1293807"/>
          </a:xfrm>
        </p:grpSpPr>
        <p:sp>
          <p:nvSpPr>
            <p:cNvPr id="49" name="Rectangle 48">
              <a:extLst>
                <a:ext uri="{FF2B5EF4-FFF2-40B4-BE49-F238E27FC236}">
                  <a16:creationId xmlns:a16="http://schemas.microsoft.com/office/drawing/2014/main" id="{D98DF9D3-F8EF-0539-0FAD-1B4116412D50}"/>
                </a:ext>
              </a:extLst>
            </p:cNvPr>
            <p:cNvSpPr/>
            <p:nvPr/>
          </p:nvSpPr>
          <p:spPr bwMode="auto">
            <a:xfrm>
              <a:off x="6462298" y="4689860"/>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5" name="Picture 54">
              <a:extLst>
                <a:ext uri="{FF2B5EF4-FFF2-40B4-BE49-F238E27FC236}">
                  <a16:creationId xmlns:a16="http://schemas.microsoft.com/office/drawing/2014/main" id="{13612F1F-46DC-FCEC-79CD-C3BE0152E107}"/>
                </a:ext>
              </a:extLst>
            </p:cNvPr>
            <p:cNvPicPr>
              <a:picLocks noChangeAspect="1"/>
            </p:cNvPicPr>
            <p:nvPr/>
          </p:nvPicPr>
          <p:blipFill>
            <a:blip r:embed="rId7"/>
            <a:stretch>
              <a:fillRect/>
            </a:stretch>
          </p:blipFill>
          <p:spPr>
            <a:xfrm>
              <a:off x="6911974" y="4845014"/>
              <a:ext cx="245875" cy="983499"/>
            </a:xfrm>
            <a:prstGeom prst="rect">
              <a:avLst/>
            </a:prstGeom>
            <a:effectLst/>
          </p:spPr>
        </p:pic>
        <p:sp>
          <p:nvSpPr>
            <p:cNvPr id="56" name="TextBox 55">
              <a:extLst>
                <a:ext uri="{FF2B5EF4-FFF2-40B4-BE49-F238E27FC236}">
                  <a16:creationId xmlns:a16="http://schemas.microsoft.com/office/drawing/2014/main" id="{01AECF36-1AC4-9ED2-6AD0-52168E8788F2}"/>
                </a:ext>
              </a:extLst>
            </p:cNvPr>
            <p:cNvSpPr txBox="1"/>
            <p:nvPr/>
          </p:nvSpPr>
          <p:spPr bwMode="auto">
            <a:xfrm>
              <a:off x="7279341" y="5127045"/>
              <a:ext cx="1023376" cy="419436"/>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20mg nicotine containing vape</a:t>
              </a:r>
              <a:endPar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grpSp>
      <p:grpSp>
        <p:nvGrpSpPr>
          <p:cNvPr id="3" name="Group 2">
            <a:extLst>
              <a:ext uri="{FF2B5EF4-FFF2-40B4-BE49-F238E27FC236}">
                <a16:creationId xmlns:a16="http://schemas.microsoft.com/office/drawing/2014/main" id="{ACD1266B-F29D-1CA7-BB6B-7D4484F92C8B}"/>
              </a:ext>
            </a:extLst>
          </p:cNvPr>
          <p:cNvGrpSpPr/>
          <p:nvPr/>
        </p:nvGrpSpPr>
        <p:grpSpPr>
          <a:xfrm>
            <a:off x="3629063" y="2294924"/>
            <a:ext cx="2224503" cy="1276370"/>
            <a:chOff x="3663450" y="1679951"/>
            <a:chExt cx="2224503" cy="1293807"/>
          </a:xfrm>
        </p:grpSpPr>
        <p:sp>
          <p:nvSpPr>
            <p:cNvPr id="6" name="TextBox 5">
              <a:extLst>
                <a:ext uri="{FF2B5EF4-FFF2-40B4-BE49-F238E27FC236}">
                  <a16:creationId xmlns:a16="http://schemas.microsoft.com/office/drawing/2014/main" id="{07DA7F4D-082A-8316-5479-D97C8E05AFC8}"/>
                </a:ext>
              </a:extLst>
            </p:cNvPr>
            <p:cNvSpPr txBox="1"/>
            <p:nvPr/>
          </p:nvSpPr>
          <p:spPr bwMode="auto">
            <a:xfrm>
              <a:off x="4158664" y="2630460"/>
              <a:ext cx="1234074" cy="30354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21mg, 25mg</a:t>
              </a:r>
              <a:endPar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E5D5FCD7-70B7-673C-B00D-1E828B610BC4}"/>
                </a:ext>
              </a:extLst>
            </p:cNvPr>
            <p:cNvSpPr/>
            <p:nvPr/>
          </p:nvSpPr>
          <p:spPr bwMode="auto">
            <a:xfrm>
              <a:off x="3663450" y="1679951"/>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chemeClr val="accent1"/>
                </a:solidFill>
                <a:effectLst/>
                <a:latin typeface="Calibri"/>
                <a:ea typeface="Calibri"/>
                <a:cs typeface="Times New Roman"/>
              </a:endParaRPr>
            </a:p>
          </p:txBody>
        </p:sp>
        <p:pic>
          <p:nvPicPr>
            <p:cNvPr id="8" name="Picture 7">
              <a:extLst>
                <a:ext uri="{FF2B5EF4-FFF2-40B4-BE49-F238E27FC236}">
                  <a16:creationId xmlns:a16="http://schemas.microsoft.com/office/drawing/2014/main" id="{1BE09CB3-FF0F-3F50-37F5-BCD68E39C2C6}"/>
                </a:ext>
              </a:extLst>
            </p:cNvPr>
            <p:cNvPicPr>
              <a:picLocks noChangeAspect="1"/>
            </p:cNvPicPr>
            <p:nvPr/>
          </p:nvPicPr>
          <p:blipFill>
            <a:blip r:embed="rId3"/>
            <a:stretch>
              <a:fillRect/>
            </a:stretch>
          </p:blipFill>
          <p:spPr>
            <a:xfrm>
              <a:off x="4367569" y="1945335"/>
              <a:ext cx="816265" cy="509720"/>
            </a:xfrm>
            <a:prstGeom prst="rect">
              <a:avLst/>
            </a:prstGeom>
          </p:spPr>
        </p:pic>
      </p:grpSp>
      <p:grpSp>
        <p:nvGrpSpPr>
          <p:cNvPr id="9" name="Group 8">
            <a:extLst>
              <a:ext uri="{FF2B5EF4-FFF2-40B4-BE49-F238E27FC236}">
                <a16:creationId xmlns:a16="http://schemas.microsoft.com/office/drawing/2014/main" id="{8DBD4B64-8ED2-3AD9-D3F9-BCCF2576DE82}"/>
              </a:ext>
            </a:extLst>
          </p:cNvPr>
          <p:cNvGrpSpPr/>
          <p:nvPr/>
        </p:nvGrpSpPr>
        <p:grpSpPr>
          <a:xfrm rot="557532">
            <a:off x="6078779" y="4063623"/>
            <a:ext cx="372393" cy="461665"/>
            <a:chOff x="5957054" y="2304246"/>
            <a:chExt cx="372393" cy="461665"/>
          </a:xfrm>
        </p:grpSpPr>
        <p:sp>
          <p:nvSpPr>
            <p:cNvPr id="10" name="Oval 9">
              <a:extLst>
                <a:ext uri="{FF2B5EF4-FFF2-40B4-BE49-F238E27FC236}">
                  <a16:creationId xmlns:a16="http://schemas.microsoft.com/office/drawing/2014/main" id="{1F05E1F5-2903-D30F-0BFA-A75DB414EE24}"/>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1" name="TextBox 10">
              <a:extLst>
                <a:ext uri="{FF2B5EF4-FFF2-40B4-BE49-F238E27FC236}">
                  <a16:creationId xmlns:a16="http://schemas.microsoft.com/office/drawing/2014/main" id="{AC69A4A7-04BF-EB8E-3796-F30748ADAF9E}"/>
                </a:ext>
              </a:extLst>
            </p:cNvPr>
            <p:cNvSpPr txBox="1"/>
            <p:nvPr/>
          </p:nvSpPr>
          <p:spPr>
            <a:xfrm rot="20906256">
              <a:off x="6008770" y="2304246"/>
              <a:ext cx="268960" cy="461665"/>
            </a:xfrm>
            <a:prstGeom prst="rect">
              <a:avLst/>
            </a:prstGeom>
            <a:noFill/>
          </p:spPr>
          <p:txBody>
            <a:bodyPr wrap="square" lIns="0" tIns="0" rIns="0" bIns="0" rtlCol="0" anchor="ctr">
              <a:spAutoFit/>
            </a:bodyPr>
            <a:lstStyle/>
            <a:p>
              <a:pPr algn="ctr"/>
              <a:r>
                <a:rPr lang="en-US" sz="3000" dirty="0">
                  <a:solidFill>
                    <a:schemeClr val="bg1"/>
                  </a:solidFill>
                  <a:latin typeface="Century Gothic" panose="020B0502020202020204" pitchFamily="34" charset="0"/>
                </a:rPr>
                <a:t>+</a:t>
              </a:r>
            </a:p>
          </p:txBody>
        </p:sp>
      </p:grpSp>
      <p:pic>
        <p:nvPicPr>
          <p:cNvPr id="21" name="Picture 20">
            <a:extLst>
              <a:ext uri="{FF2B5EF4-FFF2-40B4-BE49-F238E27FC236}">
                <a16:creationId xmlns:a16="http://schemas.microsoft.com/office/drawing/2014/main" id="{FA121428-4A25-5C87-BC03-C5856C7CC729}"/>
              </a:ext>
            </a:extLst>
          </p:cNvPr>
          <p:cNvPicPr>
            <a:picLocks noChangeAspect="1"/>
          </p:cNvPicPr>
          <p:nvPr/>
        </p:nvPicPr>
        <p:blipFill>
          <a:blip r:embed="rId8"/>
          <a:srcRect/>
          <a:stretch/>
        </p:blipFill>
        <p:spPr>
          <a:xfrm>
            <a:off x="593184" y="1922834"/>
            <a:ext cx="2176850" cy="1943291"/>
          </a:xfrm>
          <a:prstGeom prst="rect">
            <a:avLst/>
          </a:prstGeom>
        </p:spPr>
      </p:pic>
      <p:sp>
        <p:nvSpPr>
          <p:cNvPr id="22" name="Footer Placeholder 4">
            <a:extLst>
              <a:ext uri="{FF2B5EF4-FFF2-40B4-BE49-F238E27FC236}">
                <a16:creationId xmlns:a16="http://schemas.microsoft.com/office/drawing/2014/main" id="{85A63909-2B6F-A659-D987-71A362744434}"/>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457515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500"/>
                                        <p:tgtEl>
                                          <p:spTgt spid="4">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additive="base">
                                        <p:cTn id="24" dur="500" fill="hold"/>
                                        <p:tgtEl>
                                          <p:spTgt spid="57"/>
                                        </p:tgtEl>
                                        <p:attrNameLst>
                                          <p:attrName>ppt_x</p:attrName>
                                        </p:attrNameLst>
                                      </p:cBhvr>
                                      <p:tavLst>
                                        <p:tav tm="0">
                                          <p:val>
                                            <p:strVal val="#ppt_x"/>
                                          </p:val>
                                        </p:tav>
                                        <p:tav tm="100000">
                                          <p:val>
                                            <p:strVal val="#ppt_x"/>
                                          </p:val>
                                        </p:tav>
                                      </p:tavLst>
                                    </p:anim>
                                    <p:anim calcmode="lin" valueType="num">
                                      <p:cBhvr additive="base">
                                        <p:cTn id="25" dur="500" fill="hold"/>
                                        <p:tgtEl>
                                          <p:spTgt spid="57"/>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62"/>
                                        </p:tgtEl>
                                        <p:attrNameLst>
                                          <p:attrName>style.visibility</p:attrName>
                                        </p:attrNameLst>
                                      </p:cBhvr>
                                      <p:to>
                                        <p:strVal val="visible"/>
                                      </p:to>
                                    </p:set>
                                    <p:anim calcmode="lin" valueType="num">
                                      <p:cBhvr additive="base">
                                        <p:cTn id="32" dur="500" fill="hold"/>
                                        <p:tgtEl>
                                          <p:spTgt spid="62"/>
                                        </p:tgtEl>
                                        <p:attrNameLst>
                                          <p:attrName>ppt_x</p:attrName>
                                        </p:attrNameLst>
                                      </p:cBhvr>
                                      <p:tavLst>
                                        <p:tav tm="0">
                                          <p:val>
                                            <p:strVal val="#ppt_x"/>
                                          </p:val>
                                        </p:tav>
                                        <p:tav tm="100000">
                                          <p:val>
                                            <p:strVal val="#ppt_x"/>
                                          </p:val>
                                        </p:tav>
                                      </p:tavLst>
                                    </p:anim>
                                    <p:anim calcmode="lin" valueType="num">
                                      <p:cBhvr additive="base">
                                        <p:cTn id="33"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ppt_x"/>
                                          </p:val>
                                        </p:tav>
                                        <p:tav tm="100000">
                                          <p:val>
                                            <p:strVal val="#ppt_x"/>
                                          </p:val>
                                        </p:tav>
                                      </p:tavLst>
                                    </p:anim>
                                    <p:anim calcmode="lin" valueType="num">
                                      <p:cBhvr additive="base">
                                        <p:cTn id="39" dur="500" fill="hold"/>
                                        <p:tgtEl>
                                          <p:spTgt spid="3"/>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fill="hold"/>
                                        <p:tgtEl>
                                          <p:spTgt spid="23"/>
                                        </p:tgtEl>
                                        <p:attrNameLst>
                                          <p:attrName>ppt_x</p:attrName>
                                        </p:attrNameLst>
                                      </p:cBhvr>
                                      <p:tavLst>
                                        <p:tav tm="0">
                                          <p:val>
                                            <p:strVal val="#ppt_x"/>
                                          </p:val>
                                        </p:tav>
                                        <p:tav tm="100000">
                                          <p:val>
                                            <p:strVal val="#ppt_x"/>
                                          </p:val>
                                        </p:tav>
                                      </p:tavLst>
                                    </p:anim>
                                    <p:anim calcmode="lin" valueType="num">
                                      <p:cBhvr additive="base">
                                        <p:cTn id="43" dur="500" fill="hold"/>
                                        <p:tgtEl>
                                          <p:spTgt spid="23"/>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58"/>
                                        </p:tgtEl>
                                        <p:attrNameLst>
                                          <p:attrName>style.visibility</p:attrName>
                                        </p:attrNameLst>
                                      </p:cBhvr>
                                      <p:to>
                                        <p:strVal val="visible"/>
                                      </p:to>
                                    </p:set>
                                    <p:anim calcmode="lin" valueType="num">
                                      <p:cBhvr additive="base">
                                        <p:cTn id="46" dur="500" fill="hold"/>
                                        <p:tgtEl>
                                          <p:spTgt spid="58"/>
                                        </p:tgtEl>
                                        <p:attrNameLst>
                                          <p:attrName>ppt_x</p:attrName>
                                        </p:attrNameLst>
                                      </p:cBhvr>
                                      <p:tavLst>
                                        <p:tav tm="0">
                                          <p:val>
                                            <p:strVal val="#ppt_x"/>
                                          </p:val>
                                        </p:tav>
                                        <p:tav tm="100000">
                                          <p:val>
                                            <p:strVal val="#ppt_x"/>
                                          </p:val>
                                        </p:tav>
                                      </p:tavLst>
                                    </p:anim>
                                    <p:anim calcmode="lin" valueType="num">
                                      <p:cBhvr additive="base">
                                        <p:cTn id="47"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4AC74-2932-97BC-9E57-B1B262EE63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26571F-1D98-8AD0-D4F1-EA6BC786E558}"/>
              </a:ext>
            </a:extLst>
          </p:cNvPr>
          <p:cNvSpPr>
            <a:spLocks noGrp="1"/>
          </p:cNvSpPr>
          <p:nvPr>
            <p:ph type="title"/>
          </p:nvPr>
        </p:nvSpPr>
        <p:spPr/>
        <p:txBody>
          <a:bodyPr/>
          <a:lstStyle/>
          <a:p>
            <a:r>
              <a:rPr lang="en-US" dirty="0"/>
              <a:t>High nicotine Dependence</a:t>
            </a:r>
          </a:p>
        </p:txBody>
      </p:sp>
      <p:grpSp>
        <p:nvGrpSpPr>
          <p:cNvPr id="48" name="Group 47">
            <a:extLst>
              <a:ext uri="{FF2B5EF4-FFF2-40B4-BE49-F238E27FC236}">
                <a16:creationId xmlns:a16="http://schemas.microsoft.com/office/drawing/2014/main" id="{DE119DB2-AA66-8CFB-511D-776E71105116}"/>
              </a:ext>
            </a:extLst>
          </p:cNvPr>
          <p:cNvGrpSpPr/>
          <p:nvPr/>
        </p:nvGrpSpPr>
        <p:grpSpPr>
          <a:xfrm>
            <a:off x="4228941" y="4102343"/>
            <a:ext cx="686118" cy="850598"/>
            <a:chOff x="5957054" y="2304246"/>
            <a:chExt cx="372393" cy="461665"/>
          </a:xfrm>
        </p:grpSpPr>
        <p:sp>
          <p:nvSpPr>
            <p:cNvPr id="51" name="Oval 50">
              <a:extLst>
                <a:ext uri="{FF2B5EF4-FFF2-40B4-BE49-F238E27FC236}">
                  <a16:creationId xmlns:a16="http://schemas.microsoft.com/office/drawing/2014/main" id="{CBA76AA5-DD94-BDEB-3902-16855A7EA125}"/>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2" name="TextBox 51">
              <a:extLst>
                <a:ext uri="{FF2B5EF4-FFF2-40B4-BE49-F238E27FC236}">
                  <a16:creationId xmlns:a16="http://schemas.microsoft.com/office/drawing/2014/main" id="{633F41C9-343A-3153-052E-AECEB5B0A06F}"/>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dirty="0">
                  <a:solidFill>
                    <a:schemeClr val="bg1"/>
                  </a:solidFill>
                  <a:latin typeface="Century Gothic" panose="020B0502020202020204" pitchFamily="34" charset="0"/>
                </a:rPr>
                <a:t>+</a:t>
              </a:r>
            </a:p>
          </p:txBody>
        </p:sp>
      </p:grpSp>
      <p:grpSp>
        <p:nvGrpSpPr>
          <p:cNvPr id="53" name="Group 52">
            <a:extLst>
              <a:ext uri="{FF2B5EF4-FFF2-40B4-BE49-F238E27FC236}">
                <a16:creationId xmlns:a16="http://schemas.microsoft.com/office/drawing/2014/main" id="{E01829BD-BB1D-B59A-0161-09614248BA43}"/>
              </a:ext>
            </a:extLst>
          </p:cNvPr>
          <p:cNvGrpSpPr/>
          <p:nvPr/>
        </p:nvGrpSpPr>
        <p:grpSpPr>
          <a:xfrm>
            <a:off x="860613" y="3556934"/>
            <a:ext cx="2769566" cy="1941417"/>
            <a:chOff x="3663450" y="3177692"/>
            <a:chExt cx="2224503" cy="1293807"/>
          </a:xfrm>
        </p:grpSpPr>
        <p:sp>
          <p:nvSpPr>
            <p:cNvPr id="54" name="TextBox 53">
              <a:extLst>
                <a:ext uri="{FF2B5EF4-FFF2-40B4-BE49-F238E27FC236}">
                  <a16:creationId xmlns:a16="http://schemas.microsoft.com/office/drawing/2014/main" id="{F46FFD47-4F5B-D18F-4A55-2B3B26E168AC}"/>
                </a:ext>
              </a:extLst>
            </p:cNvPr>
            <p:cNvSpPr txBox="1"/>
            <p:nvPr/>
          </p:nvSpPr>
          <p:spPr bwMode="auto">
            <a:xfrm>
              <a:off x="3827461" y="4128201"/>
              <a:ext cx="741950" cy="30354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25mg</a:t>
              </a:r>
              <a:endPar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61" name="Rectangle 60">
              <a:extLst>
                <a:ext uri="{FF2B5EF4-FFF2-40B4-BE49-F238E27FC236}">
                  <a16:creationId xmlns:a16="http://schemas.microsoft.com/office/drawing/2014/main" id="{50EB0086-1E45-9ED4-972F-47AEE5AA746B}"/>
                </a:ext>
              </a:extLst>
            </p:cNvPr>
            <p:cNvSpPr/>
            <p:nvPr/>
          </p:nvSpPr>
          <p:spPr bwMode="auto">
            <a:xfrm>
              <a:off x="3663450" y="3177692"/>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3" name="TextBox 62">
              <a:extLst>
                <a:ext uri="{FF2B5EF4-FFF2-40B4-BE49-F238E27FC236}">
                  <a16:creationId xmlns:a16="http://schemas.microsoft.com/office/drawing/2014/main" id="{06F5A8E2-0DC6-A44E-5BFD-CF634DC66CF9}"/>
                </a:ext>
              </a:extLst>
            </p:cNvPr>
            <p:cNvSpPr txBox="1"/>
            <p:nvPr/>
          </p:nvSpPr>
          <p:spPr bwMode="auto">
            <a:xfrm>
              <a:off x="4606441" y="4128201"/>
              <a:ext cx="1193717" cy="303542"/>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25mg, 15mg, 10mg</a:t>
              </a:r>
              <a:endPar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pic>
          <p:nvPicPr>
            <p:cNvPr id="66" name="Picture 65">
              <a:extLst>
                <a:ext uri="{FF2B5EF4-FFF2-40B4-BE49-F238E27FC236}">
                  <a16:creationId xmlns:a16="http://schemas.microsoft.com/office/drawing/2014/main" id="{F8B55148-6E20-B4D7-2292-4363378001A1}"/>
                </a:ext>
              </a:extLst>
            </p:cNvPr>
            <p:cNvPicPr>
              <a:picLocks noChangeAspect="1"/>
            </p:cNvPicPr>
            <p:nvPr/>
          </p:nvPicPr>
          <p:blipFill>
            <a:blip r:embed="rId3"/>
            <a:stretch>
              <a:fillRect/>
            </a:stretch>
          </p:blipFill>
          <p:spPr>
            <a:xfrm>
              <a:off x="3790304" y="3443076"/>
              <a:ext cx="816265" cy="509720"/>
            </a:xfrm>
            <a:prstGeom prst="rect">
              <a:avLst/>
            </a:prstGeom>
          </p:spPr>
        </p:pic>
        <p:pic>
          <p:nvPicPr>
            <p:cNvPr id="67" name="Picture 66">
              <a:extLst>
                <a:ext uri="{FF2B5EF4-FFF2-40B4-BE49-F238E27FC236}">
                  <a16:creationId xmlns:a16="http://schemas.microsoft.com/office/drawing/2014/main" id="{C246BF11-DD04-5617-198E-CA257628C4BB}"/>
                </a:ext>
              </a:extLst>
            </p:cNvPr>
            <p:cNvPicPr>
              <a:picLocks noChangeAspect="1"/>
            </p:cNvPicPr>
            <p:nvPr/>
          </p:nvPicPr>
          <p:blipFill>
            <a:blip r:embed="rId3"/>
            <a:stretch>
              <a:fillRect/>
            </a:stretch>
          </p:blipFill>
          <p:spPr>
            <a:xfrm>
              <a:off x="4795167" y="3443076"/>
              <a:ext cx="816265" cy="509720"/>
            </a:xfrm>
            <a:prstGeom prst="rect">
              <a:avLst/>
            </a:prstGeom>
          </p:spPr>
        </p:pic>
      </p:grpSp>
      <p:grpSp>
        <p:nvGrpSpPr>
          <p:cNvPr id="68" name="Group 67">
            <a:extLst>
              <a:ext uri="{FF2B5EF4-FFF2-40B4-BE49-F238E27FC236}">
                <a16:creationId xmlns:a16="http://schemas.microsoft.com/office/drawing/2014/main" id="{75E24F45-F2FA-4564-31FC-E9E8CAC6E0BC}"/>
              </a:ext>
            </a:extLst>
          </p:cNvPr>
          <p:cNvGrpSpPr/>
          <p:nvPr/>
        </p:nvGrpSpPr>
        <p:grpSpPr>
          <a:xfrm>
            <a:off x="5462103" y="3556934"/>
            <a:ext cx="2854067" cy="1964127"/>
            <a:chOff x="6462298" y="3177692"/>
            <a:chExt cx="2224503" cy="1293807"/>
          </a:xfrm>
        </p:grpSpPr>
        <p:sp>
          <p:nvSpPr>
            <p:cNvPr id="69" name="Rectangle 68">
              <a:extLst>
                <a:ext uri="{FF2B5EF4-FFF2-40B4-BE49-F238E27FC236}">
                  <a16:creationId xmlns:a16="http://schemas.microsoft.com/office/drawing/2014/main" id="{98BACA26-D2CB-66BA-FEE3-D83A1F792FE5}"/>
                </a:ext>
              </a:extLst>
            </p:cNvPr>
            <p:cNvSpPr/>
            <p:nvPr/>
          </p:nvSpPr>
          <p:spPr bwMode="auto">
            <a:xfrm>
              <a:off x="6462298" y="3177692"/>
              <a:ext cx="2224503" cy="1293807"/>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70" name="Picture 69">
              <a:extLst>
                <a:ext uri="{FF2B5EF4-FFF2-40B4-BE49-F238E27FC236}">
                  <a16:creationId xmlns:a16="http://schemas.microsoft.com/office/drawing/2014/main" id="{0987EF59-FB23-EF2E-336A-ABA5A911067A}"/>
                </a:ext>
              </a:extLst>
            </p:cNvPr>
            <p:cNvPicPr>
              <a:picLocks noChangeAspect="1"/>
            </p:cNvPicPr>
            <p:nvPr/>
          </p:nvPicPr>
          <p:blipFill>
            <a:blip r:embed="rId4"/>
            <a:srcRect/>
            <a:stretch/>
          </p:blipFill>
          <p:spPr>
            <a:xfrm>
              <a:off x="6553287" y="3869101"/>
              <a:ext cx="837973" cy="519002"/>
            </a:xfrm>
            <a:prstGeom prst="rect">
              <a:avLst/>
            </a:prstGeom>
          </p:spPr>
        </p:pic>
        <p:pic>
          <p:nvPicPr>
            <p:cNvPr id="71" name="Picture 70">
              <a:extLst>
                <a:ext uri="{FF2B5EF4-FFF2-40B4-BE49-F238E27FC236}">
                  <a16:creationId xmlns:a16="http://schemas.microsoft.com/office/drawing/2014/main" id="{31FD4320-08C7-563E-7683-40AE8F78AC3C}"/>
                </a:ext>
              </a:extLst>
            </p:cNvPr>
            <p:cNvPicPr>
              <a:picLocks noChangeAspect="1"/>
            </p:cNvPicPr>
            <p:nvPr/>
          </p:nvPicPr>
          <p:blipFill>
            <a:blip r:embed="rId5"/>
            <a:srcRect/>
            <a:stretch/>
          </p:blipFill>
          <p:spPr>
            <a:xfrm>
              <a:off x="6899303" y="3257074"/>
              <a:ext cx="804997" cy="493060"/>
            </a:xfrm>
            <a:prstGeom prst="rect">
              <a:avLst/>
            </a:prstGeom>
          </p:spPr>
        </p:pic>
        <p:pic>
          <p:nvPicPr>
            <p:cNvPr id="72" name="Picture 71">
              <a:extLst>
                <a:ext uri="{FF2B5EF4-FFF2-40B4-BE49-F238E27FC236}">
                  <a16:creationId xmlns:a16="http://schemas.microsoft.com/office/drawing/2014/main" id="{CB419F2E-137C-9FB3-8342-2FDD2619B1E2}"/>
                </a:ext>
              </a:extLst>
            </p:cNvPr>
            <p:cNvPicPr>
              <a:picLocks noChangeAspect="1"/>
            </p:cNvPicPr>
            <p:nvPr/>
          </p:nvPicPr>
          <p:blipFill>
            <a:blip r:embed="rId6"/>
            <a:srcRect/>
            <a:stretch/>
          </p:blipFill>
          <p:spPr>
            <a:xfrm>
              <a:off x="7730459" y="3610592"/>
              <a:ext cx="727881" cy="777511"/>
            </a:xfrm>
            <a:prstGeom prst="rect">
              <a:avLst/>
            </a:prstGeom>
          </p:spPr>
        </p:pic>
      </p:grpSp>
      <p:sp>
        <p:nvSpPr>
          <p:cNvPr id="9" name="TextBox 8">
            <a:extLst>
              <a:ext uri="{FF2B5EF4-FFF2-40B4-BE49-F238E27FC236}">
                <a16:creationId xmlns:a16="http://schemas.microsoft.com/office/drawing/2014/main" id="{FBF1F2F8-BD08-37A7-6D3E-7256FBEB5054}"/>
              </a:ext>
            </a:extLst>
          </p:cNvPr>
          <p:cNvSpPr txBox="1"/>
          <p:nvPr/>
        </p:nvSpPr>
        <p:spPr bwMode="auto">
          <a:xfrm>
            <a:off x="449840" y="1696164"/>
            <a:ext cx="8084560" cy="1352734"/>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defTabSz="914400" eaLnBrk="0" hangingPunct="0">
              <a:lnSpc>
                <a:spcPts val="3200"/>
              </a:lnSpc>
              <a:spcBef>
                <a:spcPts val="0"/>
              </a:spcBef>
              <a:defRPr/>
            </a:pPr>
            <a:r>
              <a:rPr lang="en-CA" sz="2200" b="1" dirty="0">
                <a:solidFill>
                  <a:srgbClr val="009A9E"/>
                </a:solidFill>
                <a:latin typeface="Arial"/>
                <a:ea typeface="ＭＳ Ｐゴシック"/>
                <a:cs typeface="Arial"/>
              </a:rPr>
              <a:t>More dependent patients </a:t>
            </a:r>
            <a:r>
              <a:rPr lang="en-CA" sz="2200" dirty="0">
                <a:latin typeface="Arial"/>
                <a:ea typeface="ＭＳ Ｐゴシック"/>
                <a:cs typeface="Arial"/>
              </a:rPr>
              <a:t>may benefit from </a:t>
            </a:r>
            <a:br>
              <a:rPr lang="en-CA" sz="2200" dirty="0">
                <a:latin typeface="Arial" panose="020B0604020202020204" pitchFamily="34" charset="0"/>
                <a:ea typeface="ＭＳ Ｐゴシック" panose="020B0600070205080204" pitchFamily="34" charset="-128"/>
                <a:cs typeface="Arial" panose="020B0604020202020204" pitchFamily="34" charset="0"/>
              </a:rPr>
            </a:br>
            <a:r>
              <a:rPr lang="en-CA" sz="2200" dirty="0">
                <a:latin typeface="Arial"/>
                <a:ea typeface="ＭＳ Ｐゴシック"/>
                <a:cs typeface="Arial"/>
              </a:rPr>
              <a:t>high-dose NRT (&gt;42mg) to address withdrawal symptoms </a:t>
            </a:r>
            <a:br>
              <a:rPr lang="en-CA" sz="2200" dirty="0">
                <a:latin typeface="Arial"/>
                <a:ea typeface="ＭＳ Ｐゴシック"/>
                <a:cs typeface="Arial"/>
              </a:rPr>
            </a:br>
            <a:r>
              <a:rPr lang="en-CA" sz="2200" dirty="0">
                <a:latin typeface="Arial"/>
                <a:ea typeface="ＭＳ Ｐゴシック"/>
                <a:cs typeface="Arial"/>
              </a:rPr>
              <a:t>more effectively than standard doses. </a:t>
            </a:r>
            <a:endParaRPr lang="en-CA" sz="2200" dirty="0">
              <a:latin typeface="Arial" panose="020B0604020202020204" pitchFamily="34" charset="0"/>
              <a:ea typeface="ＭＳ Ｐゴシック" panose="020B0600070205080204" pitchFamily="34" charset="-128"/>
              <a:cs typeface="Arial" panose="020B0604020202020204" pitchFamily="34" charset="0"/>
            </a:endParaRPr>
          </a:p>
        </p:txBody>
      </p:sp>
      <p:pic>
        <p:nvPicPr>
          <p:cNvPr id="3" name="Picture 2">
            <a:extLst>
              <a:ext uri="{FF2B5EF4-FFF2-40B4-BE49-F238E27FC236}">
                <a16:creationId xmlns:a16="http://schemas.microsoft.com/office/drawing/2014/main" id="{D3724EEE-C46A-1817-5DEF-BA473B22F3EA}"/>
              </a:ext>
            </a:extLst>
          </p:cNvPr>
          <p:cNvPicPr>
            <a:picLocks noChangeAspect="1"/>
          </p:cNvPicPr>
          <p:nvPr/>
        </p:nvPicPr>
        <p:blipFill>
          <a:blip r:embed="rId7"/>
          <a:stretch>
            <a:fillRect/>
          </a:stretch>
        </p:blipFill>
        <p:spPr>
          <a:xfrm>
            <a:off x="7799611" y="3673639"/>
            <a:ext cx="245875" cy="983499"/>
          </a:xfrm>
          <a:prstGeom prst="rect">
            <a:avLst/>
          </a:prstGeom>
          <a:effectLst/>
        </p:spPr>
      </p:pic>
      <p:sp>
        <p:nvSpPr>
          <p:cNvPr id="4" name="Footer Placeholder 4">
            <a:extLst>
              <a:ext uri="{FF2B5EF4-FFF2-40B4-BE49-F238E27FC236}">
                <a16:creationId xmlns:a16="http://schemas.microsoft.com/office/drawing/2014/main" id="{E41C7689-6993-1358-187B-08C9B8D0314C}"/>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004840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500"/>
                                        <p:tgtEl>
                                          <p:spTgt spid="53"/>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EECA8-4DFB-52B5-D090-A6C099631394}"/>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33D8177-68F1-C4AF-0FFD-3B15805BCA8B}"/>
              </a:ext>
            </a:extLst>
          </p:cNvPr>
          <p:cNvSpPr txBox="1"/>
          <p:nvPr/>
        </p:nvSpPr>
        <p:spPr bwMode="auto">
          <a:xfrm>
            <a:off x="773158" y="1309024"/>
            <a:ext cx="7597685" cy="4045403"/>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2800" b="1" dirty="0">
                <a:solidFill>
                  <a:schemeClr val="bg1"/>
                </a:solidFill>
                <a:effectLst>
                  <a:outerShdw blurRad="254000" dist="63500" dir="5400000" algn="ctr" rotWithShape="0">
                    <a:srgbClr val="000000">
                      <a:alpha val="25000"/>
                    </a:srgbClr>
                  </a:outerShdw>
                </a:effectLst>
                <a:latin typeface="+mn-lt"/>
                <a:cs typeface="Segoe UI"/>
              </a:rPr>
              <a:t>Discussing tobacco dependence treatments with patients</a:t>
            </a:r>
          </a:p>
        </p:txBody>
      </p:sp>
    </p:spTree>
    <p:extLst>
      <p:ext uri="{BB962C8B-B14F-4D97-AF65-F5344CB8AC3E}">
        <p14:creationId xmlns:p14="http://schemas.microsoft.com/office/powerpoint/2010/main" val="2677828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D29270-0A43-6AE4-62F5-6CFDBD9F3A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2A8AFB-897B-385B-AA18-3D6890BB658B}"/>
              </a:ext>
            </a:extLst>
          </p:cNvPr>
          <p:cNvSpPr>
            <a:spLocks noGrp="1"/>
          </p:cNvSpPr>
          <p:nvPr>
            <p:ph type="title"/>
          </p:nvPr>
        </p:nvSpPr>
        <p:spPr/>
        <p:txBody>
          <a:bodyPr/>
          <a:lstStyle/>
          <a:p>
            <a:r>
              <a:rPr lang="en-US" dirty="0"/>
              <a:t>4Ps for Nicotine Vape / NRT Use</a:t>
            </a:r>
          </a:p>
        </p:txBody>
      </p:sp>
      <p:grpSp>
        <p:nvGrpSpPr>
          <p:cNvPr id="46" name="Group 45">
            <a:extLst>
              <a:ext uri="{FF2B5EF4-FFF2-40B4-BE49-F238E27FC236}">
                <a16:creationId xmlns:a16="http://schemas.microsoft.com/office/drawing/2014/main" id="{9679613A-4AF7-7D5A-F23C-882DD19127CA}"/>
              </a:ext>
            </a:extLst>
          </p:cNvPr>
          <p:cNvGrpSpPr/>
          <p:nvPr/>
        </p:nvGrpSpPr>
        <p:grpSpPr>
          <a:xfrm>
            <a:off x="684213" y="1964719"/>
            <a:ext cx="1861801" cy="3656226"/>
            <a:chOff x="684213" y="1964719"/>
            <a:chExt cx="1861801" cy="3656226"/>
          </a:xfrm>
        </p:grpSpPr>
        <p:sp>
          <p:nvSpPr>
            <p:cNvPr id="17" name="Rounded Rectangle 16">
              <a:extLst>
                <a:ext uri="{FF2B5EF4-FFF2-40B4-BE49-F238E27FC236}">
                  <a16:creationId xmlns:a16="http://schemas.microsoft.com/office/drawing/2014/main" id="{290A15B1-AA1C-2B58-6E72-8C5E838854A9}"/>
                </a:ext>
              </a:extLst>
            </p:cNvPr>
            <p:cNvSpPr/>
            <p:nvPr/>
          </p:nvSpPr>
          <p:spPr bwMode="auto">
            <a:xfrm>
              <a:off x="684213" y="1964719"/>
              <a:ext cx="1861801" cy="3656226"/>
            </a:xfrm>
            <a:prstGeom prst="roundRect">
              <a:avLst>
                <a:gd name="adj" fmla="val 10489"/>
              </a:avLst>
            </a:prstGeom>
            <a:solidFill>
              <a:schemeClr val="accent5"/>
            </a:solidFill>
            <a:ln w="9525">
              <a:noFill/>
              <a:miter lim="800000"/>
              <a:headEnd/>
              <a:tailEnd/>
            </a:ln>
            <a:effectLst>
              <a:outerShdw blurRad="317500" dist="635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3" name="Rectangle 22">
              <a:extLst>
                <a:ext uri="{FF2B5EF4-FFF2-40B4-BE49-F238E27FC236}">
                  <a16:creationId xmlns:a16="http://schemas.microsoft.com/office/drawing/2014/main" id="{B4C419A2-6AC6-13CA-CDB2-9F38F014FBFB}"/>
                </a:ext>
              </a:extLst>
            </p:cNvPr>
            <p:cNvSpPr/>
            <p:nvPr/>
          </p:nvSpPr>
          <p:spPr bwMode="auto">
            <a:xfrm>
              <a:off x="684213" y="3416417"/>
              <a:ext cx="1861801" cy="987716"/>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8" name="TextBox 7">
              <a:extLst>
                <a:ext uri="{FF2B5EF4-FFF2-40B4-BE49-F238E27FC236}">
                  <a16:creationId xmlns:a16="http://schemas.microsoft.com/office/drawing/2014/main" id="{590567C7-18FB-E24F-3712-FD25CAE25D65}"/>
                </a:ext>
              </a:extLst>
            </p:cNvPr>
            <p:cNvSpPr txBox="1"/>
            <p:nvPr/>
          </p:nvSpPr>
          <p:spPr>
            <a:xfrm>
              <a:off x="800265" y="3544418"/>
              <a:ext cx="1629696" cy="682731"/>
            </a:xfrm>
            <a:prstGeom prst="rect">
              <a:avLst/>
            </a:prstGeom>
            <a:noFill/>
          </p:spPr>
          <p:txBody>
            <a:bodyPr wrap="square" lIns="0" tIns="0" rIns="0" bIns="0" rtlCol="0" anchor="ctr" anchorCtr="0">
              <a:noAutofit/>
            </a:bodyPr>
            <a:lstStyle/>
            <a:p>
              <a:pPr algn="ctr">
                <a:lnSpc>
                  <a:spcPts val="2000"/>
                </a:lnSpc>
              </a:pPr>
              <a:r>
                <a:rPr lang="en-US" sz="1600" b="1" dirty="0">
                  <a:solidFill>
                    <a:schemeClr val="accent3"/>
                  </a:solidFill>
                  <a:latin typeface="Arial" panose="020B0604020202020204" pitchFamily="34" charset="0"/>
                  <a:cs typeface="Arial" panose="020B0604020202020204" pitchFamily="34" charset="0"/>
                </a:rPr>
                <a:t>Prompt</a:t>
              </a:r>
              <a:r>
                <a:rPr lang="en-US" sz="1600" dirty="0">
                  <a:latin typeface="Arial" panose="020B0604020202020204" pitchFamily="34" charset="0"/>
                  <a:cs typeface="Arial" panose="020B0604020202020204" pitchFamily="34" charset="0"/>
                </a:rPr>
                <a:t> </a:t>
              </a:r>
              <a:r>
                <a:rPr lang="en-US" sz="1600" b="1" dirty="0">
                  <a:solidFill>
                    <a:schemeClr val="bg1"/>
                  </a:solidFill>
                  <a:latin typeface="Arial" panose="020B0604020202020204" pitchFamily="34" charset="0"/>
                  <a:cs typeface="Arial" panose="020B0604020202020204" pitchFamily="34" charset="0"/>
                </a:rPr>
                <a:t>administration</a:t>
              </a:r>
              <a:endParaRPr lang="en-US" sz="1600" dirty="0">
                <a:solidFill>
                  <a:schemeClr val="bg1"/>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3C4143F0-204D-9021-BD0D-7BF13A7D1FEE}"/>
                </a:ext>
              </a:extLst>
            </p:cNvPr>
            <p:cNvSpPr txBox="1"/>
            <p:nvPr/>
          </p:nvSpPr>
          <p:spPr>
            <a:xfrm>
              <a:off x="800265" y="4586113"/>
              <a:ext cx="1629696" cy="852852"/>
            </a:xfrm>
            <a:prstGeom prst="rect">
              <a:avLst/>
            </a:prstGeom>
            <a:noFill/>
          </p:spPr>
          <p:txBody>
            <a:bodyPr wrap="square" lIns="0" tIns="0" rIns="0" bIns="0" rtlCol="0" anchor="t" anchorCtr="0">
              <a:noAutofit/>
            </a:bodyPr>
            <a:lstStyle/>
            <a:p>
              <a:pPr algn="ctr">
                <a:lnSpc>
                  <a:spcPts val="1800"/>
                </a:lnSpc>
              </a:pPr>
              <a:r>
                <a:rPr lang="en-US" sz="1300" dirty="0">
                  <a:solidFill>
                    <a:schemeClr val="bg1"/>
                  </a:solidFill>
                  <a:latin typeface="Arial" panose="020B0604020202020204" pitchFamily="34" charset="0"/>
                  <a:cs typeface="Arial" panose="020B0604020202020204" pitchFamily="34" charset="0"/>
                </a:rPr>
                <a:t>As soon as </a:t>
              </a:r>
              <a:br>
                <a:rPr lang="en-US" sz="1300" dirty="0">
                  <a:solidFill>
                    <a:schemeClr val="bg1"/>
                  </a:solidFill>
                  <a:latin typeface="Arial" panose="020B0604020202020204" pitchFamily="34" charset="0"/>
                  <a:cs typeface="Arial" panose="020B0604020202020204" pitchFamily="34" charset="0"/>
                </a:rPr>
              </a:br>
              <a:r>
                <a:rPr lang="en-US" sz="1300" dirty="0">
                  <a:solidFill>
                    <a:schemeClr val="bg1"/>
                  </a:solidFill>
                  <a:latin typeface="Arial" panose="020B0604020202020204" pitchFamily="34" charset="0"/>
                  <a:cs typeface="Arial" panose="020B0604020202020204" pitchFamily="34" charset="0"/>
                </a:rPr>
                <a:t>possible; ideally within 2 hours</a:t>
              </a:r>
            </a:p>
          </p:txBody>
        </p:sp>
        <p:pic>
          <p:nvPicPr>
            <p:cNvPr id="42" name="Picture 41">
              <a:extLst>
                <a:ext uri="{FF2B5EF4-FFF2-40B4-BE49-F238E27FC236}">
                  <a16:creationId xmlns:a16="http://schemas.microsoft.com/office/drawing/2014/main" id="{505D7718-3C2B-F8B9-2CA8-660F4D00C788}"/>
                </a:ext>
              </a:extLst>
            </p:cNvPr>
            <p:cNvPicPr>
              <a:picLocks noChangeAspect="1"/>
            </p:cNvPicPr>
            <p:nvPr/>
          </p:nvPicPr>
          <p:blipFill>
            <a:blip r:embed="rId3"/>
            <a:srcRect/>
            <a:stretch/>
          </p:blipFill>
          <p:spPr>
            <a:xfrm>
              <a:off x="977157" y="2070197"/>
              <a:ext cx="1275913" cy="1275913"/>
            </a:xfrm>
            <a:prstGeom prst="rect">
              <a:avLst/>
            </a:prstGeom>
            <a:effectLst>
              <a:outerShdw blurRad="317500" dist="63500" dir="5400000" algn="ctr" rotWithShape="0">
                <a:srgbClr val="000000">
                  <a:alpha val="35000"/>
                </a:srgbClr>
              </a:outerShdw>
            </a:effectLst>
          </p:spPr>
        </p:pic>
      </p:grpSp>
      <p:grpSp>
        <p:nvGrpSpPr>
          <p:cNvPr id="47" name="Group 46">
            <a:extLst>
              <a:ext uri="{FF2B5EF4-FFF2-40B4-BE49-F238E27FC236}">
                <a16:creationId xmlns:a16="http://schemas.microsoft.com/office/drawing/2014/main" id="{A3A3AC67-4655-ED63-1310-E88C49ABA3ED}"/>
              </a:ext>
            </a:extLst>
          </p:cNvPr>
          <p:cNvGrpSpPr/>
          <p:nvPr/>
        </p:nvGrpSpPr>
        <p:grpSpPr>
          <a:xfrm>
            <a:off x="2655471" y="1964719"/>
            <a:ext cx="1861801" cy="3656226"/>
            <a:chOff x="2655471" y="1964719"/>
            <a:chExt cx="1861801" cy="3656226"/>
          </a:xfrm>
        </p:grpSpPr>
        <p:sp>
          <p:nvSpPr>
            <p:cNvPr id="28" name="Rounded Rectangle 27">
              <a:extLst>
                <a:ext uri="{FF2B5EF4-FFF2-40B4-BE49-F238E27FC236}">
                  <a16:creationId xmlns:a16="http://schemas.microsoft.com/office/drawing/2014/main" id="{42F284F5-0205-D16A-7081-01140C3AB7AA}"/>
                </a:ext>
              </a:extLst>
            </p:cNvPr>
            <p:cNvSpPr/>
            <p:nvPr/>
          </p:nvSpPr>
          <p:spPr bwMode="auto">
            <a:xfrm>
              <a:off x="2655471" y="1964719"/>
              <a:ext cx="1861801" cy="3656226"/>
            </a:xfrm>
            <a:prstGeom prst="roundRect">
              <a:avLst>
                <a:gd name="adj" fmla="val 10489"/>
              </a:avLst>
            </a:prstGeom>
            <a:solidFill>
              <a:schemeClr val="accent5"/>
            </a:solidFill>
            <a:ln w="9525">
              <a:noFill/>
              <a:miter lim="800000"/>
              <a:headEnd/>
              <a:tailEnd/>
            </a:ln>
            <a:effectLst>
              <a:outerShdw blurRad="317500" dist="635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9" name="Rectangle 28">
              <a:extLst>
                <a:ext uri="{FF2B5EF4-FFF2-40B4-BE49-F238E27FC236}">
                  <a16:creationId xmlns:a16="http://schemas.microsoft.com/office/drawing/2014/main" id="{E62E7A3C-D03E-8BEC-6509-C86ABD50AE51}"/>
                </a:ext>
              </a:extLst>
            </p:cNvPr>
            <p:cNvSpPr/>
            <p:nvPr/>
          </p:nvSpPr>
          <p:spPr bwMode="auto">
            <a:xfrm>
              <a:off x="2655471" y="3416417"/>
              <a:ext cx="1861801" cy="987716"/>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9" name="TextBox 8">
              <a:extLst>
                <a:ext uri="{FF2B5EF4-FFF2-40B4-BE49-F238E27FC236}">
                  <a16:creationId xmlns:a16="http://schemas.microsoft.com/office/drawing/2014/main" id="{A696A40F-9A98-9BB5-E1DD-ABCC6BE22214}"/>
                </a:ext>
              </a:extLst>
            </p:cNvPr>
            <p:cNvSpPr txBox="1"/>
            <p:nvPr/>
          </p:nvSpPr>
          <p:spPr>
            <a:xfrm>
              <a:off x="2755548" y="3544418"/>
              <a:ext cx="1629696" cy="682731"/>
            </a:xfrm>
            <a:prstGeom prst="rect">
              <a:avLst/>
            </a:prstGeom>
            <a:noFill/>
          </p:spPr>
          <p:txBody>
            <a:bodyPr wrap="square" lIns="0" tIns="0" rIns="0" bIns="0" rtlCol="0" anchor="ctr" anchorCtr="0">
              <a:noAutofit/>
            </a:bodyPr>
            <a:lstStyle/>
            <a:p>
              <a:pPr algn="ctr">
                <a:lnSpc>
                  <a:spcPts val="2000"/>
                </a:lnSpc>
              </a:pPr>
              <a:r>
                <a:rPr lang="en-US" sz="1600" b="1" dirty="0">
                  <a:solidFill>
                    <a:schemeClr val="accent3"/>
                  </a:solidFill>
                  <a:latin typeface="Arial" panose="020B0604020202020204" pitchFamily="34" charset="0"/>
                  <a:cs typeface="Arial" panose="020B0604020202020204" pitchFamily="34" charset="0"/>
                </a:rPr>
                <a:t>Plentiful</a:t>
              </a:r>
              <a:r>
                <a:rPr lang="en-US" sz="1600" dirty="0">
                  <a:solidFill>
                    <a:schemeClr val="accent1"/>
                  </a:solidFill>
                  <a:latin typeface="Arial" panose="020B0604020202020204" pitchFamily="34" charset="0"/>
                  <a:cs typeface="Arial" panose="020B0604020202020204" pitchFamily="34" charset="0"/>
                </a:rPr>
                <a:t> </a:t>
              </a:r>
              <a:br>
                <a:rPr lang="en-US" sz="1600" dirty="0">
                  <a:latin typeface="Arial" panose="020B0604020202020204" pitchFamily="34" charset="0"/>
                  <a:cs typeface="Arial" panose="020B0604020202020204" pitchFamily="34" charset="0"/>
                </a:rPr>
              </a:br>
              <a:r>
                <a:rPr lang="en-US" sz="1600" b="1" dirty="0">
                  <a:solidFill>
                    <a:schemeClr val="bg1"/>
                  </a:solidFill>
                  <a:latin typeface="Arial" panose="020B0604020202020204" pitchFamily="34" charset="0"/>
                  <a:cs typeface="Arial" panose="020B0604020202020204" pitchFamily="34" charset="0"/>
                </a:rPr>
                <a:t>supply</a:t>
              </a:r>
              <a:endParaRPr lang="en-US" sz="1600" dirty="0">
                <a:solidFill>
                  <a:schemeClr val="bg1"/>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204039C5-2C24-C686-712F-AE6E0590CCF5}"/>
                </a:ext>
              </a:extLst>
            </p:cNvPr>
            <p:cNvSpPr txBox="1"/>
            <p:nvPr/>
          </p:nvSpPr>
          <p:spPr>
            <a:xfrm>
              <a:off x="2755548" y="4586113"/>
              <a:ext cx="1629696" cy="852852"/>
            </a:xfrm>
            <a:prstGeom prst="rect">
              <a:avLst/>
            </a:prstGeom>
            <a:noFill/>
          </p:spPr>
          <p:txBody>
            <a:bodyPr wrap="square" lIns="0" tIns="0" rIns="0" bIns="0" rtlCol="0" anchor="t" anchorCtr="0">
              <a:noAutofit/>
            </a:bodyPr>
            <a:lstStyle/>
            <a:p>
              <a:pPr algn="ctr">
                <a:lnSpc>
                  <a:spcPts val="1800"/>
                </a:lnSpc>
              </a:pPr>
              <a:r>
                <a:rPr lang="en-US" sz="1300" dirty="0">
                  <a:solidFill>
                    <a:schemeClr val="bg1"/>
                  </a:solidFill>
                  <a:latin typeface="Arial" panose="020B0604020202020204" pitchFamily="34" charset="0"/>
                  <a:cs typeface="Arial" panose="020B0604020202020204" pitchFamily="34" charset="0"/>
                </a:rPr>
                <a:t>At least </a:t>
              </a:r>
              <a:br>
                <a:rPr lang="en-US" sz="1300" dirty="0">
                  <a:solidFill>
                    <a:schemeClr val="bg1"/>
                  </a:solidFill>
                  <a:latin typeface="Arial" panose="020B0604020202020204" pitchFamily="34" charset="0"/>
                  <a:cs typeface="Arial" panose="020B0604020202020204" pitchFamily="34" charset="0"/>
                </a:rPr>
              </a:br>
              <a:r>
                <a:rPr lang="en-US" sz="1300" dirty="0">
                  <a:solidFill>
                    <a:schemeClr val="bg1"/>
                  </a:solidFill>
                  <a:latin typeface="Arial" panose="020B0604020202020204" pitchFamily="34" charset="0"/>
                  <a:cs typeface="Arial" panose="020B0604020202020204" pitchFamily="34" charset="0"/>
                </a:rPr>
                <a:t>2 NRT products combined</a:t>
              </a:r>
            </a:p>
          </p:txBody>
        </p:sp>
        <p:pic>
          <p:nvPicPr>
            <p:cNvPr id="43" name="Picture 42">
              <a:extLst>
                <a:ext uri="{FF2B5EF4-FFF2-40B4-BE49-F238E27FC236}">
                  <a16:creationId xmlns:a16="http://schemas.microsoft.com/office/drawing/2014/main" id="{AE1FF8BE-6C7E-E7AE-BA4C-13E5DFDE4C16}"/>
                </a:ext>
              </a:extLst>
            </p:cNvPr>
            <p:cNvPicPr>
              <a:picLocks noChangeAspect="1"/>
            </p:cNvPicPr>
            <p:nvPr/>
          </p:nvPicPr>
          <p:blipFill>
            <a:blip r:embed="rId4"/>
            <a:srcRect/>
            <a:stretch/>
          </p:blipFill>
          <p:spPr>
            <a:xfrm>
              <a:off x="2948415" y="2070197"/>
              <a:ext cx="1275913" cy="1275913"/>
            </a:xfrm>
            <a:prstGeom prst="rect">
              <a:avLst/>
            </a:prstGeom>
            <a:effectLst>
              <a:outerShdw blurRad="317500" dist="63500" dir="5400000" algn="ctr" rotWithShape="0">
                <a:srgbClr val="000000">
                  <a:alpha val="35000"/>
                </a:srgbClr>
              </a:outerShdw>
            </a:effectLst>
          </p:spPr>
        </p:pic>
      </p:grpSp>
      <p:grpSp>
        <p:nvGrpSpPr>
          <p:cNvPr id="48" name="Group 47">
            <a:extLst>
              <a:ext uri="{FF2B5EF4-FFF2-40B4-BE49-F238E27FC236}">
                <a16:creationId xmlns:a16="http://schemas.microsoft.com/office/drawing/2014/main" id="{97DD9ADD-C420-8D66-9977-59FE612C63DB}"/>
              </a:ext>
            </a:extLst>
          </p:cNvPr>
          <p:cNvGrpSpPr/>
          <p:nvPr/>
        </p:nvGrpSpPr>
        <p:grpSpPr>
          <a:xfrm>
            <a:off x="4626729" y="1964719"/>
            <a:ext cx="1861801" cy="3656226"/>
            <a:chOff x="4626729" y="1964719"/>
            <a:chExt cx="1861801" cy="3656226"/>
          </a:xfrm>
        </p:grpSpPr>
        <p:sp>
          <p:nvSpPr>
            <p:cNvPr id="30" name="Rounded Rectangle 29">
              <a:extLst>
                <a:ext uri="{FF2B5EF4-FFF2-40B4-BE49-F238E27FC236}">
                  <a16:creationId xmlns:a16="http://schemas.microsoft.com/office/drawing/2014/main" id="{E54CDADC-47B9-0255-007E-56C1595CEC4B}"/>
                </a:ext>
              </a:extLst>
            </p:cNvPr>
            <p:cNvSpPr/>
            <p:nvPr/>
          </p:nvSpPr>
          <p:spPr bwMode="auto">
            <a:xfrm>
              <a:off x="4626729" y="1964719"/>
              <a:ext cx="1861801" cy="3656226"/>
            </a:xfrm>
            <a:prstGeom prst="roundRect">
              <a:avLst>
                <a:gd name="adj" fmla="val 10489"/>
              </a:avLst>
            </a:prstGeom>
            <a:solidFill>
              <a:schemeClr val="accent5"/>
            </a:solidFill>
            <a:ln w="9525">
              <a:noFill/>
              <a:miter lim="800000"/>
              <a:headEnd/>
              <a:tailEnd/>
            </a:ln>
            <a:effectLst>
              <a:outerShdw blurRad="317500" dist="635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1" name="Rectangle 30">
              <a:extLst>
                <a:ext uri="{FF2B5EF4-FFF2-40B4-BE49-F238E27FC236}">
                  <a16:creationId xmlns:a16="http://schemas.microsoft.com/office/drawing/2014/main" id="{127D3C62-A8D6-805B-105A-A7B7D9322DC2}"/>
                </a:ext>
              </a:extLst>
            </p:cNvPr>
            <p:cNvSpPr/>
            <p:nvPr/>
          </p:nvSpPr>
          <p:spPr bwMode="auto">
            <a:xfrm>
              <a:off x="4626729" y="3416417"/>
              <a:ext cx="1861801" cy="987716"/>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0" name="TextBox 9">
              <a:extLst>
                <a:ext uri="{FF2B5EF4-FFF2-40B4-BE49-F238E27FC236}">
                  <a16:creationId xmlns:a16="http://schemas.microsoft.com/office/drawing/2014/main" id="{5A42BEA6-5C7F-07C9-7268-B6FB4E251DE4}"/>
                </a:ext>
              </a:extLst>
            </p:cNvPr>
            <p:cNvSpPr txBox="1"/>
            <p:nvPr/>
          </p:nvSpPr>
          <p:spPr>
            <a:xfrm>
              <a:off x="4758756" y="3544418"/>
              <a:ext cx="1629696" cy="682731"/>
            </a:xfrm>
            <a:prstGeom prst="rect">
              <a:avLst/>
            </a:prstGeom>
            <a:noFill/>
          </p:spPr>
          <p:txBody>
            <a:bodyPr wrap="square" lIns="0" tIns="0" rIns="0" bIns="0" rtlCol="0" anchor="ctr" anchorCtr="0">
              <a:noAutofit/>
            </a:bodyPr>
            <a:lstStyle/>
            <a:p>
              <a:pPr algn="ctr">
                <a:lnSpc>
                  <a:spcPts val="2000"/>
                </a:lnSpc>
              </a:pPr>
              <a:r>
                <a:rPr lang="en-US" sz="1600" b="1" dirty="0">
                  <a:solidFill>
                    <a:schemeClr val="accent3"/>
                  </a:solidFill>
                  <a:latin typeface="Arial" panose="020B0604020202020204" pitchFamily="34" charset="0"/>
                  <a:cs typeface="Arial" panose="020B0604020202020204" pitchFamily="34" charset="0"/>
                </a:rPr>
                <a:t>Practice</a:t>
              </a:r>
              <a:r>
                <a:rPr lang="en-US" sz="1600" dirty="0">
                  <a:latin typeface="Arial" panose="020B0604020202020204" pitchFamily="34" charset="0"/>
                  <a:cs typeface="Arial" panose="020B0604020202020204" pitchFamily="34" charset="0"/>
                </a:rPr>
                <a:t> </a:t>
              </a:r>
              <a:br>
                <a:rPr lang="en-US" sz="1600" dirty="0">
                  <a:latin typeface="Arial" panose="020B0604020202020204" pitchFamily="34" charset="0"/>
                  <a:cs typeface="Arial" panose="020B0604020202020204" pitchFamily="34" charset="0"/>
                </a:rPr>
              </a:br>
              <a:r>
                <a:rPr lang="en-US" sz="1600" b="1" dirty="0">
                  <a:solidFill>
                    <a:schemeClr val="bg1"/>
                  </a:solidFill>
                  <a:latin typeface="Arial" panose="020B0604020202020204" pitchFamily="34" charset="0"/>
                  <a:cs typeface="Arial" panose="020B0604020202020204" pitchFamily="34" charset="0"/>
                </a:rPr>
                <a:t>use</a:t>
              </a:r>
              <a:endParaRPr lang="en-US" sz="1600" dirty="0">
                <a:solidFill>
                  <a:schemeClr val="bg1"/>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F1D381D2-EC98-BF3A-C5FC-91E074CD3A3A}"/>
                </a:ext>
              </a:extLst>
            </p:cNvPr>
            <p:cNvSpPr txBox="1"/>
            <p:nvPr/>
          </p:nvSpPr>
          <p:spPr>
            <a:xfrm>
              <a:off x="4758756" y="4586113"/>
              <a:ext cx="1629696" cy="852852"/>
            </a:xfrm>
            <a:prstGeom prst="rect">
              <a:avLst/>
            </a:prstGeom>
            <a:noFill/>
          </p:spPr>
          <p:txBody>
            <a:bodyPr wrap="square" lIns="0" tIns="0" rIns="0" bIns="0" rtlCol="0" anchor="t" anchorCtr="0">
              <a:noAutofit/>
            </a:bodyPr>
            <a:lstStyle/>
            <a:p>
              <a:pPr algn="ctr">
                <a:lnSpc>
                  <a:spcPts val="1800"/>
                </a:lnSpc>
              </a:pPr>
              <a:r>
                <a:rPr lang="en-US" sz="1300" dirty="0">
                  <a:solidFill>
                    <a:schemeClr val="bg1"/>
                  </a:solidFill>
                  <a:latin typeface="Arial" panose="020B0604020202020204" pitchFamily="34" charset="0"/>
                  <a:cs typeface="Arial" panose="020B0604020202020204" pitchFamily="34" charset="0"/>
                </a:rPr>
                <a:t>To get the </a:t>
              </a:r>
              <a:br>
                <a:rPr lang="en-US" sz="1300" dirty="0">
                  <a:solidFill>
                    <a:schemeClr val="bg1"/>
                  </a:solidFill>
                  <a:latin typeface="Arial" panose="020B0604020202020204" pitchFamily="34" charset="0"/>
                  <a:cs typeface="Arial" panose="020B0604020202020204" pitchFamily="34" charset="0"/>
                </a:rPr>
              </a:br>
              <a:r>
                <a:rPr lang="en-US" sz="1300" dirty="0">
                  <a:solidFill>
                    <a:schemeClr val="bg1"/>
                  </a:solidFill>
                  <a:latin typeface="Arial" panose="020B0604020202020204" pitchFamily="34" charset="0"/>
                  <a:cs typeface="Arial" panose="020B0604020202020204" pitchFamily="34" charset="0"/>
                </a:rPr>
                <a:t>correct </a:t>
              </a:r>
              <a:br>
                <a:rPr lang="en-US" sz="1300" dirty="0">
                  <a:solidFill>
                    <a:schemeClr val="bg1"/>
                  </a:solidFill>
                  <a:latin typeface="Arial" panose="020B0604020202020204" pitchFamily="34" charset="0"/>
                  <a:cs typeface="Arial" panose="020B0604020202020204" pitchFamily="34" charset="0"/>
                </a:rPr>
              </a:br>
              <a:r>
                <a:rPr lang="en-US" sz="1300" dirty="0">
                  <a:solidFill>
                    <a:schemeClr val="bg1"/>
                  </a:solidFill>
                  <a:latin typeface="Arial" panose="020B0604020202020204" pitchFamily="34" charset="0"/>
                  <a:cs typeface="Arial" panose="020B0604020202020204" pitchFamily="34" charset="0"/>
                </a:rPr>
                <a:t>technique</a:t>
              </a:r>
            </a:p>
          </p:txBody>
        </p:sp>
        <p:pic>
          <p:nvPicPr>
            <p:cNvPr id="44" name="Picture 43">
              <a:extLst>
                <a:ext uri="{FF2B5EF4-FFF2-40B4-BE49-F238E27FC236}">
                  <a16:creationId xmlns:a16="http://schemas.microsoft.com/office/drawing/2014/main" id="{8FAEF4B2-C81A-7EB2-71BF-65A602DA1CEA}"/>
                </a:ext>
              </a:extLst>
            </p:cNvPr>
            <p:cNvPicPr>
              <a:picLocks noChangeAspect="1"/>
            </p:cNvPicPr>
            <p:nvPr/>
          </p:nvPicPr>
          <p:blipFill>
            <a:blip r:embed="rId5"/>
            <a:srcRect/>
            <a:stretch/>
          </p:blipFill>
          <p:spPr>
            <a:xfrm>
              <a:off x="4919673" y="2070197"/>
              <a:ext cx="1275913" cy="1275913"/>
            </a:xfrm>
            <a:prstGeom prst="rect">
              <a:avLst/>
            </a:prstGeom>
            <a:effectLst>
              <a:outerShdw blurRad="317500" dist="63500" dir="5400000" algn="ctr" rotWithShape="0">
                <a:srgbClr val="000000">
                  <a:alpha val="35000"/>
                </a:srgbClr>
              </a:outerShdw>
            </a:effectLst>
          </p:spPr>
        </p:pic>
      </p:grpSp>
      <p:grpSp>
        <p:nvGrpSpPr>
          <p:cNvPr id="49" name="Group 48">
            <a:extLst>
              <a:ext uri="{FF2B5EF4-FFF2-40B4-BE49-F238E27FC236}">
                <a16:creationId xmlns:a16="http://schemas.microsoft.com/office/drawing/2014/main" id="{D71AA44B-8DDD-4453-D29C-908FC2E85EAF}"/>
              </a:ext>
            </a:extLst>
          </p:cNvPr>
          <p:cNvGrpSpPr/>
          <p:nvPr/>
        </p:nvGrpSpPr>
        <p:grpSpPr>
          <a:xfrm>
            <a:off x="6597987" y="1964719"/>
            <a:ext cx="1861801" cy="3656226"/>
            <a:chOff x="6597987" y="1964719"/>
            <a:chExt cx="1861801" cy="3656226"/>
          </a:xfrm>
        </p:grpSpPr>
        <p:sp>
          <p:nvSpPr>
            <p:cNvPr id="32" name="Rounded Rectangle 31">
              <a:extLst>
                <a:ext uri="{FF2B5EF4-FFF2-40B4-BE49-F238E27FC236}">
                  <a16:creationId xmlns:a16="http://schemas.microsoft.com/office/drawing/2014/main" id="{AA84BB56-1258-BFE3-E342-F20CEBCDBCBB}"/>
                </a:ext>
              </a:extLst>
            </p:cNvPr>
            <p:cNvSpPr/>
            <p:nvPr/>
          </p:nvSpPr>
          <p:spPr bwMode="auto">
            <a:xfrm>
              <a:off x="6597987" y="1964719"/>
              <a:ext cx="1861801" cy="3656226"/>
            </a:xfrm>
            <a:prstGeom prst="roundRect">
              <a:avLst>
                <a:gd name="adj" fmla="val 10489"/>
              </a:avLst>
            </a:prstGeom>
            <a:solidFill>
              <a:schemeClr val="accent5"/>
            </a:solidFill>
            <a:ln w="9525">
              <a:noFill/>
              <a:miter lim="800000"/>
              <a:headEnd/>
              <a:tailEnd/>
            </a:ln>
            <a:effectLst>
              <a:outerShdw blurRad="317500" dist="635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3" name="Rectangle 32">
              <a:extLst>
                <a:ext uri="{FF2B5EF4-FFF2-40B4-BE49-F238E27FC236}">
                  <a16:creationId xmlns:a16="http://schemas.microsoft.com/office/drawing/2014/main" id="{D0C9E8CB-1696-4CD6-30A8-E4BB3A4766E1}"/>
                </a:ext>
              </a:extLst>
            </p:cNvPr>
            <p:cNvSpPr/>
            <p:nvPr/>
          </p:nvSpPr>
          <p:spPr bwMode="auto">
            <a:xfrm>
              <a:off x="6597987" y="3416417"/>
              <a:ext cx="1861801" cy="987716"/>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1" name="TextBox 10">
              <a:extLst>
                <a:ext uri="{FF2B5EF4-FFF2-40B4-BE49-F238E27FC236}">
                  <a16:creationId xmlns:a16="http://schemas.microsoft.com/office/drawing/2014/main" id="{9058CE92-57EB-3347-F49B-87C3C83E7A47}"/>
                </a:ext>
              </a:extLst>
            </p:cNvPr>
            <p:cNvSpPr txBox="1"/>
            <p:nvPr/>
          </p:nvSpPr>
          <p:spPr>
            <a:xfrm>
              <a:off x="6714039" y="3544418"/>
              <a:ext cx="1629696" cy="682731"/>
            </a:xfrm>
            <a:prstGeom prst="rect">
              <a:avLst/>
            </a:prstGeom>
            <a:noFill/>
          </p:spPr>
          <p:txBody>
            <a:bodyPr wrap="square" lIns="0" tIns="0" rIns="0" bIns="0" rtlCol="0" anchor="ctr" anchorCtr="0">
              <a:noAutofit/>
            </a:bodyPr>
            <a:lstStyle/>
            <a:p>
              <a:pPr algn="ctr">
                <a:lnSpc>
                  <a:spcPts val="2000"/>
                </a:lnSpc>
              </a:pPr>
              <a:r>
                <a:rPr lang="en-US" sz="1600" b="1" dirty="0">
                  <a:solidFill>
                    <a:schemeClr val="accent3"/>
                  </a:solidFill>
                  <a:latin typeface="Arial" panose="020B0604020202020204" pitchFamily="34" charset="0"/>
                  <a:cs typeface="Arial" panose="020B0604020202020204" pitchFamily="34" charset="0"/>
                </a:rPr>
                <a:t>Prolonged</a:t>
              </a:r>
              <a:endParaRPr lang="en-US" sz="1600" dirty="0">
                <a:solidFill>
                  <a:schemeClr val="accent3"/>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3F9FB036-818A-2EDF-DEB3-1A5AF57D476C}"/>
                </a:ext>
              </a:extLst>
            </p:cNvPr>
            <p:cNvSpPr txBox="1"/>
            <p:nvPr/>
          </p:nvSpPr>
          <p:spPr>
            <a:xfrm>
              <a:off x="6714039" y="4586113"/>
              <a:ext cx="1629696" cy="852852"/>
            </a:xfrm>
            <a:prstGeom prst="rect">
              <a:avLst/>
            </a:prstGeom>
            <a:noFill/>
          </p:spPr>
          <p:txBody>
            <a:bodyPr wrap="square" lIns="0" tIns="0" rIns="0" bIns="0" rtlCol="0" anchor="t" anchorCtr="0">
              <a:noAutofit/>
            </a:bodyPr>
            <a:lstStyle/>
            <a:p>
              <a:pPr algn="ctr">
                <a:lnSpc>
                  <a:spcPts val="1800"/>
                </a:lnSpc>
              </a:pPr>
              <a:r>
                <a:rPr lang="en-US" sz="1300" dirty="0">
                  <a:solidFill>
                    <a:schemeClr val="bg1"/>
                  </a:solidFill>
                  <a:latin typeface="Arial" panose="020B0604020202020204" pitchFamily="34" charset="0"/>
                  <a:cs typeface="Arial" panose="020B0604020202020204" pitchFamily="34" charset="0"/>
                </a:rPr>
                <a:t>Extended use </a:t>
              </a:r>
              <a:br>
                <a:rPr lang="en-US" sz="1300" dirty="0">
                  <a:solidFill>
                    <a:schemeClr val="bg1"/>
                  </a:solidFill>
                  <a:latin typeface="Arial" panose="020B0604020202020204" pitchFamily="34" charset="0"/>
                  <a:cs typeface="Arial" panose="020B0604020202020204" pitchFamily="34" charset="0"/>
                </a:rPr>
              </a:br>
              <a:r>
                <a:rPr lang="en-US" sz="1300" dirty="0">
                  <a:solidFill>
                    <a:schemeClr val="bg1"/>
                  </a:solidFill>
                  <a:latin typeface="Arial" panose="020B0604020202020204" pitchFamily="34" charset="0"/>
                  <a:cs typeface="Arial" panose="020B0604020202020204" pitchFamily="34" charset="0"/>
                </a:rPr>
                <a:t>to prevent </a:t>
              </a:r>
              <a:br>
                <a:rPr lang="en-US" sz="1300" dirty="0">
                  <a:solidFill>
                    <a:schemeClr val="bg1"/>
                  </a:solidFill>
                  <a:latin typeface="Arial" panose="020B0604020202020204" pitchFamily="34" charset="0"/>
                  <a:cs typeface="Arial" panose="020B0604020202020204" pitchFamily="34" charset="0"/>
                </a:rPr>
              </a:br>
              <a:r>
                <a:rPr lang="en-US" sz="1300" dirty="0">
                  <a:solidFill>
                    <a:schemeClr val="bg1"/>
                  </a:solidFill>
                  <a:latin typeface="Arial" panose="020B0604020202020204" pitchFamily="34" charset="0"/>
                  <a:cs typeface="Arial" panose="020B0604020202020204" pitchFamily="34" charset="0"/>
                </a:rPr>
                <a:t>relapse</a:t>
              </a:r>
            </a:p>
          </p:txBody>
        </p:sp>
        <p:pic>
          <p:nvPicPr>
            <p:cNvPr id="45" name="Picture 44">
              <a:extLst>
                <a:ext uri="{FF2B5EF4-FFF2-40B4-BE49-F238E27FC236}">
                  <a16:creationId xmlns:a16="http://schemas.microsoft.com/office/drawing/2014/main" id="{53F0964A-5CDF-AA2E-4A68-F7E13992A07B}"/>
                </a:ext>
              </a:extLst>
            </p:cNvPr>
            <p:cNvPicPr>
              <a:picLocks noChangeAspect="1"/>
            </p:cNvPicPr>
            <p:nvPr/>
          </p:nvPicPr>
          <p:blipFill>
            <a:blip r:embed="rId6"/>
            <a:srcRect/>
            <a:stretch/>
          </p:blipFill>
          <p:spPr>
            <a:xfrm>
              <a:off x="6890931" y="2070197"/>
              <a:ext cx="1275913" cy="1275913"/>
            </a:xfrm>
            <a:prstGeom prst="rect">
              <a:avLst/>
            </a:prstGeom>
            <a:effectLst>
              <a:outerShdw blurRad="317500" dist="63500" dir="5400000" algn="ctr" rotWithShape="0">
                <a:srgbClr val="000000">
                  <a:alpha val="35000"/>
                </a:srgbClr>
              </a:outerShdw>
            </a:effectLst>
          </p:spPr>
        </p:pic>
      </p:grpSp>
      <p:sp>
        <p:nvSpPr>
          <p:cNvPr id="6" name="Footer Placeholder 4">
            <a:extLst>
              <a:ext uri="{FF2B5EF4-FFF2-40B4-BE49-F238E27FC236}">
                <a16:creationId xmlns:a16="http://schemas.microsoft.com/office/drawing/2014/main" id="{2BE9AA64-6CEB-D11F-DBF5-A920B591E8A2}"/>
              </a:ext>
            </a:extLst>
          </p:cNvPr>
          <p:cNvSpPr txBox="1">
            <a:spLocks/>
          </p:cNvSpPr>
          <p:nvPr/>
        </p:nvSpPr>
        <p:spPr>
          <a:xfrm>
            <a:off x="455431" y="6431776"/>
            <a:ext cx="7866330" cy="365125"/>
          </a:xfrm>
          <a:prstGeom prst="rect">
            <a:avLst/>
          </a:prstGeom>
        </p:spPr>
        <p:txBody>
          <a:bodyPr lIns="91440" tIns="45720" rIns="91440" bIns="45720" anchor="t"/>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a:cs typeface="Arial"/>
              </a:rPr>
              <a:t>Inpatient Tobacco Dependence Treatment Training Programme</a:t>
            </a:r>
            <a:endParaRPr lang="en-US" dirty="0">
              <a:solidFill>
                <a:schemeClr val="accent1"/>
              </a:solidFill>
            </a:endParaRPr>
          </a:p>
        </p:txBody>
      </p:sp>
    </p:spTree>
    <p:extLst>
      <p:ext uri="{BB962C8B-B14F-4D97-AF65-F5344CB8AC3E}">
        <p14:creationId xmlns:p14="http://schemas.microsoft.com/office/powerpoint/2010/main" val="3766976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F879E-C64D-801C-0459-50EF9EB168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9850F6-5609-ED26-6101-7B93EFEFE106}"/>
              </a:ext>
            </a:extLst>
          </p:cNvPr>
          <p:cNvSpPr>
            <a:spLocks noGrp="1"/>
          </p:cNvSpPr>
          <p:nvPr>
            <p:ph type="title"/>
          </p:nvPr>
        </p:nvSpPr>
        <p:spPr>
          <a:xfrm>
            <a:off x="571500" y="152400"/>
            <a:ext cx="7962900" cy="1066800"/>
          </a:xfrm>
        </p:spPr>
        <p:txBody>
          <a:bodyPr/>
          <a:lstStyle/>
          <a:p>
            <a:r>
              <a:rPr lang="en-US" dirty="0">
                <a:latin typeface="Arial"/>
                <a:cs typeface="Arial"/>
              </a:rPr>
              <a:t>NRT and vaping: advice to patients</a:t>
            </a:r>
          </a:p>
        </p:txBody>
      </p:sp>
      <p:sp>
        <p:nvSpPr>
          <p:cNvPr id="3" name="Text Placeholder 2">
            <a:extLst>
              <a:ext uri="{FF2B5EF4-FFF2-40B4-BE49-F238E27FC236}">
                <a16:creationId xmlns:a16="http://schemas.microsoft.com/office/drawing/2014/main" id="{1938BD47-9B30-67A8-1011-48C2B99AD93D}"/>
              </a:ext>
            </a:extLst>
          </p:cNvPr>
          <p:cNvSpPr>
            <a:spLocks noGrp="1"/>
          </p:cNvSpPr>
          <p:nvPr>
            <p:ph type="body" idx="12"/>
          </p:nvPr>
        </p:nvSpPr>
        <p:spPr>
          <a:xfrm>
            <a:off x="571500" y="1752600"/>
            <a:ext cx="7966604" cy="4191000"/>
          </a:xfrm>
        </p:spPr>
        <p:txBody>
          <a:bodyPr anchor="t"/>
          <a:lstStyle/>
          <a:p>
            <a:pPr marL="287655" indent="-288290"/>
            <a:r>
              <a:rPr lang="en-US" dirty="0">
                <a:latin typeface="Arial"/>
                <a:cs typeface="Arial"/>
              </a:rPr>
              <a:t>Address misconceptions about harm from nicotine </a:t>
            </a:r>
            <a:endParaRPr lang="en-US" dirty="0"/>
          </a:p>
          <a:p>
            <a:pPr marL="287655" indent="-288290"/>
            <a:r>
              <a:rPr lang="en-US" dirty="0">
                <a:latin typeface="Arial"/>
                <a:cs typeface="Arial"/>
              </a:rPr>
              <a:t>Demonstrate correct use and have patients demonstrate </a:t>
            </a:r>
            <a:br>
              <a:rPr lang="en-US" dirty="0"/>
            </a:br>
            <a:r>
              <a:rPr lang="en-US" dirty="0">
                <a:latin typeface="Arial"/>
                <a:cs typeface="Arial"/>
              </a:rPr>
              <a:t>how they are using </a:t>
            </a:r>
            <a:endParaRPr lang="en-US" dirty="0"/>
          </a:p>
          <a:p>
            <a:pPr marL="287655" indent="-288290"/>
            <a:r>
              <a:rPr lang="en-US" dirty="0">
                <a:latin typeface="Arial"/>
                <a:cs typeface="Arial"/>
              </a:rPr>
              <a:t>Ask about and prompt regular supply </a:t>
            </a:r>
            <a:endParaRPr lang="en-US" dirty="0"/>
          </a:p>
          <a:p>
            <a:pPr marL="287655" indent="-288290"/>
            <a:r>
              <a:rPr lang="en-US" dirty="0">
                <a:latin typeface="Arial"/>
                <a:cs typeface="Arial"/>
              </a:rPr>
              <a:t>Minimise side effects / improve the overall experience </a:t>
            </a:r>
            <a:br>
              <a:rPr lang="en-US" dirty="0"/>
            </a:br>
            <a:r>
              <a:rPr lang="en-US" dirty="0">
                <a:latin typeface="Arial"/>
                <a:cs typeface="Arial"/>
              </a:rPr>
              <a:t>of taking medication </a:t>
            </a:r>
          </a:p>
          <a:p>
            <a:pPr marL="287655" indent="-288290"/>
            <a:r>
              <a:rPr lang="en-US" dirty="0">
                <a:latin typeface="Arial"/>
                <a:cs typeface="Arial"/>
              </a:rPr>
              <a:t>Titrate dose and duration as needed to manage withdrawal and cravings</a:t>
            </a:r>
          </a:p>
          <a:p>
            <a:pPr marL="287655" indent="-288290"/>
            <a:r>
              <a:rPr lang="en-US" dirty="0">
                <a:latin typeface="Arial"/>
                <a:cs typeface="Arial"/>
              </a:rPr>
              <a:t>Some patents may benefit from higher doses and extended use ‒ </a:t>
            </a:r>
            <a:br>
              <a:rPr lang="en-US" dirty="0"/>
            </a:br>
            <a:r>
              <a:rPr lang="en-US" dirty="0">
                <a:latin typeface="Arial"/>
                <a:cs typeface="Arial"/>
              </a:rPr>
              <a:t>this is safe practice</a:t>
            </a:r>
          </a:p>
        </p:txBody>
      </p:sp>
      <p:grpSp>
        <p:nvGrpSpPr>
          <p:cNvPr id="10" name="Group 9">
            <a:extLst>
              <a:ext uri="{FF2B5EF4-FFF2-40B4-BE49-F238E27FC236}">
                <a16:creationId xmlns:a16="http://schemas.microsoft.com/office/drawing/2014/main" id="{81272376-0533-985C-0338-90A8F0C7900A}"/>
              </a:ext>
            </a:extLst>
          </p:cNvPr>
          <p:cNvGrpSpPr/>
          <p:nvPr/>
        </p:nvGrpSpPr>
        <p:grpSpPr>
          <a:xfrm>
            <a:off x="6866467" y="1752600"/>
            <a:ext cx="1667933" cy="1667933"/>
            <a:chOff x="3794760" y="2468879"/>
            <a:chExt cx="1920240" cy="1920240"/>
          </a:xfrm>
        </p:grpSpPr>
        <p:sp>
          <p:nvSpPr>
            <p:cNvPr id="11" name="Oval 10">
              <a:extLst>
                <a:ext uri="{FF2B5EF4-FFF2-40B4-BE49-F238E27FC236}">
                  <a16:creationId xmlns:a16="http://schemas.microsoft.com/office/drawing/2014/main" id="{E783D8EC-CFA0-CC8A-2442-18AE262CD693}"/>
                </a:ext>
              </a:extLst>
            </p:cNvPr>
            <p:cNvSpPr/>
            <p:nvPr/>
          </p:nvSpPr>
          <p:spPr bwMode="auto">
            <a:xfrm>
              <a:off x="3794760" y="2468879"/>
              <a:ext cx="1920240" cy="1920240"/>
            </a:xfrm>
            <a:prstGeom prst="ellipse">
              <a:avLst/>
            </a:prstGeom>
            <a:solidFill>
              <a:schemeClr val="accent1"/>
            </a:solidFill>
            <a:ln w="9525">
              <a:noFill/>
              <a:miter lim="800000"/>
              <a:headEnd/>
              <a:tailEnd/>
            </a:ln>
            <a:effectLst>
              <a:outerShdw blurRad="317500" dist="76200" dir="5400000" algn="ctr" rotWithShape="0">
                <a:srgbClr val="000000">
                  <a:alpha val="2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5BC4D93D-EE90-9DE0-EBB3-D3991760EE81}"/>
                </a:ext>
              </a:extLst>
            </p:cNvPr>
            <p:cNvPicPr>
              <a:picLocks noChangeAspect="1"/>
            </p:cNvPicPr>
            <p:nvPr/>
          </p:nvPicPr>
          <p:blipFill>
            <a:blip r:embed="rId3"/>
            <a:stretch>
              <a:fillRect/>
            </a:stretch>
          </p:blipFill>
          <p:spPr>
            <a:xfrm>
              <a:off x="4101338" y="2681604"/>
              <a:ext cx="1307085" cy="1418590"/>
            </a:xfrm>
            <a:prstGeom prst="rect">
              <a:avLst/>
            </a:prstGeom>
          </p:spPr>
        </p:pic>
      </p:grpSp>
      <p:sp>
        <p:nvSpPr>
          <p:cNvPr id="5" name="Footer Placeholder 4">
            <a:extLst>
              <a:ext uri="{FF2B5EF4-FFF2-40B4-BE49-F238E27FC236}">
                <a16:creationId xmlns:a16="http://schemas.microsoft.com/office/drawing/2014/main" id="{B8B2AB4F-0372-0137-90CE-222FAF8F2178}"/>
              </a:ext>
            </a:extLst>
          </p:cNvPr>
          <p:cNvSpPr>
            <a:spLocks noGrp="1"/>
          </p:cNvSpPr>
          <p:nvPr>
            <p:ph type="ftr" sz="quarter" idx="3"/>
          </p:nvPr>
        </p:nvSpPr>
        <p:spPr>
          <a:xfrm>
            <a:off x="455431" y="6431776"/>
            <a:ext cx="7866330" cy="365125"/>
          </a:xfrm>
          <a:prstGeom prst="rect">
            <a:avLst/>
          </a:prstGeom>
        </p:spPr>
        <p:txBody>
          <a:bodyPr lIns="91440" tIns="45720" rIns="91440" bIns="45720" anchor="t"/>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a:cs typeface="Arial"/>
              </a:rPr>
              <a:t>Inpatient Tobacco Dependence Treatment Training Programme</a:t>
            </a:r>
            <a:endParaRPr lang="en-US" dirty="0">
              <a:solidFill>
                <a:schemeClr val="accent1"/>
              </a:solidFill>
            </a:endParaRPr>
          </a:p>
        </p:txBody>
      </p:sp>
    </p:spTree>
    <p:extLst>
      <p:ext uri="{BB962C8B-B14F-4D97-AF65-F5344CB8AC3E}">
        <p14:creationId xmlns:p14="http://schemas.microsoft.com/office/powerpoint/2010/main" val="132072730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A15F76-FBC5-FCAC-C74E-16F49F6430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860F76-2A76-B1FB-083C-A0B289A0B5E2}"/>
              </a:ext>
            </a:extLst>
          </p:cNvPr>
          <p:cNvSpPr>
            <a:spLocks noGrp="1"/>
          </p:cNvSpPr>
          <p:nvPr>
            <p:ph type="title"/>
          </p:nvPr>
        </p:nvSpPr>
        <p:spPr/>
        <p:txBody>
          <a:bodyPr/>
          <a:lstStyle/>
          <a:p>
            <a:r>
              <a:rPr lang="en-US" dirty="0"/>
              <a:t>Discussing tobacco dependence</a:t>
            </a:r>
          </a:p>
        </p:txBody>
      </p:sp>
      <p:sp>
        <p:nvSpPr>
          <p:cNvPr id="5" name="Rectangular Callout 5">
            <a:extLst>
              <a:ext uri="{FF2B5EF4-FFF2-40B4-BE49-F238E27FC236}">
                <a16:creationId xmlns:a16="http://schemas.microsoft.com/office/drawing/2014/main" id="{90AC5706-EDF4-F286-DFFB-BCECA213A030}"/>
              </a:ext>
            </a:extLst>
          </p:cNvPr>
          <p:cNvSpPr>
            <a:spLocks noChangeArrowheads="1"/>
          </p:cNvSpPr>
          <p:nvPr/>
        </p:nvSpPr>
        <p:spPr bwMode="auto">
          <a:xfrm>
            <a:off x="914400" y="2128552"/>
            <a:ext cx="7315200" cy="2789775"/>
          </a:xfrm>
          <a:prstGeom prst="wedgeRectCallout">
            <a:avLst>
              <a:gd name="adj1" fmla="val -33444"/>
              <a:gd name="adj2" fmla="val 64569"/>
            </a:avLst>
          </a:prstGeom>
          <a:solidFill>
            <a:schemeClr val="accent1"/>
          </a:solidFill>
          <a:ln w="9525">
            <a:noFill/>
            <a:miter lim="800000"/>
            <a:headEnd/>
            <a:tailEnd/>
          </a:ln>
          <a:effectLst>
            <a:outerShdw blurRad="254000" dist="63500" dir="5400000" algn="ctr" rotWithShape="0">
              <a:srgbClr val="000000">
                <a:alpha val="25000"/>
              </a:srgbClr>
            </a:outerShdw>
          </a:effectLst>
        </p:spPr>
        <p:txBody>
          <a:bodyPr lIns="360000" tIns="288000" rIns="360000" bIns="432000" anchor="ctr">
            <a:prstTxWarp prst="textNoShape">
              <a:avLst/>
            </a:prstTxWarp>
            <a:spAutoFit/>
          </a:bodyPr>
          <a:lstStyle/>
          <a:p>
            <a:pPr>
              <a:lnSpc>
                <a:spcPts val="2500"/>
              </a:lnSpc>
              <a:spcAft>
                <a:spcPts val="1250"/>
              </a:spcAft>
            </a:pPr>
            <a:r>
              <a:rPr lang="en-GB" i="1" dirty="0">
                <a:solidFill>
                  <a:schemeClr val="bg2"/>
                </a:solidFill>
                <a:latin typeface="Arial"/>
                <a:ea typeface="Calibri"/>
                <a:cs typeface="Arial"/>
              </a:rPr>
              <a:t>“When you first start smoking regularly your brain changes so that it expects regular doses of nicotine. Without regular nicotine you will experience withdrawal symptoms and urges to smoke </a:t>
            </a:r>
            <a:br>
              <a:rPr lang="en-GB" i="1" dirty="0">
                <a:latin typeface="Arial" panose="020B0604020202020204" pitchFamily="34" charset="0"/>
                <a:ea typeface="Calibri" pitchFamily="-109" charset="0"/>
                <a:cs typeface="Arial" panose="020B0604020202020204" pitchFamily="34" charset="0"/>
              </a:rPr>
            </a:br>
            <a:r>
              <a:rPr lang="en-GB" i="1" dirty="0">
                <a:solidFill>
                  <a:schemeClr val="bg2"/>
                </a:solidFill>
                <a:latin typeface="Arial"/>
                <a:ea typeface="Calibri"/>
                <a:cs typeface="Arial"/>
              </a:rPr>
              <a:t>– this is your mind and body rebalancing. </a:t>
            </a:r>
          </a:p>
          <a:p>
            <a:pPr>
              <a:lnSpc>
                <a:spcPts val="2500"/>
              </a:lnSpc>
              <a:spcAft>
                <a:spcPts val="1250"/>
              </a:spcAft>
            </a:pPr>
            <a:r>
              <a:rPr lang="en-GB" i="1" dirty="0">
                <a:solidFill>
                  <a:schemeClr val="bg2"/>
                </a:solidFill>
                <a:latin typeface="Arial"/>
                <a:ea typeface="Calibri"/>
                <a:cs typeface="Arial"/>
              </a:rPr>
              <a:t>It’s completely normal and, as long as you do not smoke after your admission, symptoms will diminish and disappear.”</a:t>
            </a:r>
            <a:endParaRPr lang="en-CA" i="1" dirty="0">
              <a:solidFill>
                <a:schemeClr val="bg2"/>
              </a:solidFill>
              <a:latin typeface="Arial"/>
              <a:ea typeface="Calibri"/>
              <a:cs typeface="Arial"/>
            </a:endParaRPr>
          </a:p>
        </p:txBody>
      </p:sp>
      <p:sp>
        <p:nvSpPr>
          <p:cNvPr id="4" name="Footer Placeholder 4">
            <a:extLst>
              <a:ext uri="{FF2B5EF4-FFF2-40B4-BE49-F238E27FC236}">
                <a16:creationId xmlns:a16="http://schemas.microsoft.com/office/drawing/2014/main" id="{D5815769-6F07-1D3C-1274-321A9CEF30A6}"/>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74871011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AF75DA-41A2-A59B-F22D-74A0B762D2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EEA6C1-A090-F7BB-C922-EE72AFEB3FD5}"/>
              </a:ext>
            </a:extLst>
          </p:cNvPr>
          <p:cNvSpPr>
            <a:spLocks noGrp="1"/>
          </p:cNvSpPr>
          <p:nvPr>
            <p:ph type="title"/>
          </p:nvPr>
        </p:nvSpPr>
        <p:spPr/>
        <p:txBody>
          <a:bodyPr/>
          <a:lstStyle/>
          <a:p>
            <a:r>
              <a:rPr lang="en-US" dirty="0"/>
              <a:t>Discussing tobacco treatment aids with patients</a:t>
            </a:r>
          </a:p>
        </p:txBody>
      </p:sp>
      <p:sp>
        <p:nvSpPr>
          <p:cNvPr id="5" name="Rectangular Callout 4">
            <a:extLst>
              <a:ext uri="{FF2B5EF4-FFF2-40B4-BE49-F238E27FC236}">
                <a16:creationId xmlns:a16="http://schemas.microsoft.com/office/drawing/2014/main" id="{24B48354-CA36-C83F-7E72-F90B95B05461}"/>
              </a:ext>
            </a:extLst>
          </p:cNvPr>
          <p:cNvSpPr>
            <a:spLocks noChangeArrowheads="1"/>
          </p:cNvSpPr>
          <p:nvPr/>
        </p:nvSpPr>
        <p:spPr bwMode="auto">
          <a:xfrm>
            <a:off x="971550" y="1926909"/>
            <a:ext cx="7207200" cy="3488400"/>
          </a:xfrm>
          <a:prstGeom prst="wedgeRectCallout">
            <a:avLst>
              <a:gd name="adj1" fmla="val -33443"/>
              <a:gd name="adj2" fmla="val 64569"/>
            </a:avLst>
          </a:prstGeom>
          <a:solidFill>
            <a:srgbClr val="DAF2F3"/>
          </a:solidFill>
          <a:ln w="9525">
            <a:noFill/>
            <a:miter lim="800000"/>
            <a:headEnd/>
            <a:tailEnd/>
          </a:ln>
          <a:effectLst>
            <a:outerShdw blurRad="254000" dist="63500" dir="5400000" algn="ctr" rotWithShape="0">
              <a:srgbClr val="000000">
                <a:alpha val="15000"/>
              </a:srgbClr>
            </a:outerShdw>
          </a:effectLst>
        </p:spPr>
        <p:txBody>
          <a:bodyPr wrap="square" lIns="360000" tIns="288000" rIns="360000" bIns="432000" anchor="ctr">
            <a:prstTxWarp prst="textNoShape">
              <a:avLst/>
            </a:prstTxWarp>
            <a:noAutofit/>
          </a:bodyPr>
          <a:lstStyle/>
          <a:p>
            <a:pPr>
              <a:lnSpc>
                <a:spcPts val="2400"/>
              </a:lnSpc>
              <a:spcBef>
                <a:spcPts val="0"/>
              </a:spcBef>
              <a:spcAft>
                <a:spcPts val="1200"/>
              </a:spcAft>
              <a:defRPr/>
            </a:pPr>
            <a:r>
              <a:rPr lang="en-GB" b="1" i="1" dirty="0">
                <a:solidFill>
                  <a:srgbClr val="009A9E"/>
                </a:solidFill>
                <a:latin typeface="Arial"/>
                <a:ea typeface="Calibri" pitchFamily="-109" charset="0"/>
                <a:cs typeface="Arial"/>
              </a:rPr>
              <a:t>“We provide all patients who smoke with other sources of nicotine while here on our ward. </a:t>
            </a:r>
            <a:endParaRPr lang="en-GB" b="1" i="1" dirty="0">
              <a:solidFill>
                <a:srgbClr val="009A9E"/>
              </a:solidFill>
              <a:latin typeface="Arial" panose="020B0604020202020204" pitchFamily="34" charset="0"/>
              <a:ea typeface="Calibri" pitchFamily="-109" charset="0"/>
              <a:cs typeface="Arial" panose="020B0604020202020204" pitchFamily="34" charset="0"/>
            </a:endParaRPr>
          </a:p>
          <a:p>
            <a:pPr>
              <a:lnSpc>
                <a:spcPts val="2400"/>
              </a:lnSpc>
              <a:spcBef>
                <a:spcPts val="0"/>
              </a:spcBef>
              <a:spcAft>
                <a:spcPts val="1200"/>
              </a:spcAft>
              <a:defRPr/>
            </a:pPr>
            <a:r>
              <a:rPr lang="en-GB" b="1" i="1" dirty="0">
                <a:solidFill>
                  <a:srgbClr val="009A9E"/>
                </a:solidFill>
                <a:latin typeface="Arial"/>
                <a:ea typeface="Calibri" pitchFamily="-109" charset="0"/>
                <a:cs typeface="Arial"/>
              </a:rPr>
              <a:t>These make it easier to not smoke and are very safe. In fact, people who use these medicines often find they succeed in becoming smokefree.”</a:t>
            </a:r>
            <a:endParaRPr lang="en-CA" b="1" i="1" dirty="0">
              <a:solidFill>
                <a:srgbClr val="009A9E"/>
              </a:solidFill>
              <a:latin typeface="Arial"/>
              <a:ea typeface="Calibri" pitchFamily="-109" charset="0"/>
              <a:cs typeface="Arial"/>
            </a:endParaRPr>
          </a:p>
        </p:txBody>
      </p:sp>
      <p:sp>
        <p:nvSpPr>
          <p:cNvPr id="6" name="Footer Placeholder 4">
            <a:extLst>
              <a:ext uri="{FF2B5EF4-FFF2-40B4-BE49-F238E27FC236}">
                <a16:creationId xmlns:a16="http://schemas.microsoft.com/office/drawing/2014/main" id="{CDED6476-599D-F7C2-DA2E-297403CE472E}"/>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341311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B89D77-6F0D-C145-0AA8-80E29C92FF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DBF2FD-8BF4-FD99-29D3-A981EEF0479C}"/>
              </a:ext>
            </a:extLst>
          </p:cNvPr>
          <p:cNvSpPr>
            <a:spLocks noGrp="1"/>
          </p:cNvSpPr>
          <p:nvPr>
            <p:ph type="title"/>
          </p:nvPr>
        </p:nvSpPr>
        <p:spPr/>
        <p:txBody>
          <a:bodyPr/>
          <a:lstStyle/>
          <a:p>
            <a:r>
              <a:rPr lang="en-US" dirty="0"/>
              <a:t>Discussing tobacco treatment aids with patients</a:t>
            </a:r>
          </a:p>
        </p:txBody>
      </p:sp>
      <p:sp>
        <p:nvSpPr>
          <p:cNvPr id="5" name="Rectangular Callout 4">
            <a:extLst>
              <a:ext uri="{FF2B5EF4-FFF2-40B4-BE49-F238E27FC236}">
                <a16:creationId xmlns:a16="http://schemas.microsoft.com/office/drawing/2014/main" id="{1A512C59-FAF8-476A-E87E-D206E0151ADD}"/>
              </a:ext>
            </a:extLst>
          </p:cNvPr>
          <p:cNvSpPr>
            <a:spLocks noChangeArrowheads="1"/>
          </p:cNvSpPr>
          <p:nvPr/>
        </p:nvSpPr>
        <p:spPr bwMode="auto">
          <a:xfrm>
            <a:off x="972000" y="1926000"/>
            <a:ext cx="7208623" cy="3487694"/>
          </a:xfrm>
          <a:prstGeom prst="wedgeRectCallout">
            <a:avLst>
              <a:gd name="adj1" fmla="val -33443"/>
              <a:gd name="adj2" fmla="val 64569"/>
            </a:avLst>
          </a:prstGeom>
          <a:solidFill>
            <a:srgbClr val="DAF2F3"/>
          </a:solidFill>
          <a:ln w="9525">
            <a:noFill/>
            <a:miter lim="800000"/>
            <a:headEnd/>
            <a:tailEnd/>
          </a:ln>
          <a:effectLst>
            <a:outerShdw blurRad="254000" dist="63500" dir="5400000" algn="ctr" rotWithShape="0">
              <a:srgbClr val="000000">
                <a:alpha val="15000"/>
              </a:srgbClr>
            </a:outerShdw>
          </a:effectLst>
        </p:spPr>
        <p:txBody>
          <a:bodyPr wrap="square" lIns="360000" tIns="288000" rIns="360000" bIns="432000" anchor="ctr">
            <a:prstTxWarp prst="textNoShape">
              <a:avLst/>
            </a:prstTxWarp>
            <a:noAutofit/>
          </a:bodyPr>
          <a:lstStyle/>
          <a:p>
            <a:pPr>
              <a:lnSpc>
                <a:spcPts val="2400"/>
              </a:lnSpc>
              <a:spcBef>
                <a:spcPts val="0"/>
              </a:spcBef>
              <a:spcAft>
                <a:spcPts val="1200"/>
              </a:spcAft>
              <a:defRPr/>
            </a:pPr>
            <a:r>
              <a:rPr lang="en-GB" b="1" i="1" dirty="0">
                <a:solidFill>
                  <a:srgbClr val="009A9E"/>
                </a:solidFill>
                <a:latin typeface="+mn-lt"/>
                <a:ea typeface="Calibri" pitchFamily="-109" charset="0"/>
                <a:cs typeface="Arial" panose="020B0604020202020204" pitchFamily="34" charset="0"/>
              </a:rPr>
              <a:t>“They work by reducing withdrawal symptoms and urges to smoke, thereby making it easier to be smokefree. It is not a magic cure – but it will help.</a:t>
            </a:r>
          </a:p>
          <a:p>
            <a:pPr>
              <a:lnSpc>
                <a:spcPts val="2400"/>
              </a:lnSpc>
              <a:spcBef>
                <a:spcPts val="0"/>
              </a:spcBef>
              <a:spcAft>
                <a:spcPts val="1200"/>
              </a:spcAft>
              <a:defRPr/>
            </a:pPr>
            <a:r>
              <a:rPr lang="en-CA" b="1" i="1" dirty="0">
                <a:solidFill>
                  <a:srgbClr val="009A9E"/>
                </a:solidFill>
                <a:effectLst/>
                <a:latin typeface="+mn-lt"/>
              </a:rPr>
              <a:t>Would it be ok if I tell you about these options and explain how they can help make it easier for you to feel comfortable in this smokefree space?”</a:t>
            </a:r>
            <a:endParaRPr lang="en-GB" b="1" i="1" dirty="0">
              <a:solidFill>
                <a:srgbClr val="009A9E"/>
              </a:solidFill>
              <a:latin typeface="+mn-lt"/>
              <a:ea typeface="Calibri" pitchFamily="-109" charset="0"/>
              <a:cs typeface="Arial" panose="020B0604020202020204" pitchFamily="34" charset="0"/>
            </a:endParaRPr>
          </a:p>
        </p:txBody>
      </p:sp>
      <p:sp>
        <p:nvSpPr>
          <p:cNvPr id="3" name="Footer Placeholder 4">
            <a:extLst>
              <a:ext uri="{FF2B5EF4-FFF2-40B4-BE49-F238E27FC236}">
                <a16:creationId xmlns:a16="http://schemas.microsoft.com/office/drawing/2014/main" id="{1DE4016A-F31E-700F-DB4C-FD8C009FE6F5}"/>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55988624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A62CC-B179-6FE7-891B-05E90BE31C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CA84A1-87A0-BCD3-3904-B455395128C4}"/>
              </a:ext>
            </a:extLst>
          </p:cNvPr>
          <p:cNvSpPr>
            <a:spLocks noGrp="1"/>
          </p:cNvSpPr>
          <p:nvPr>
            <p:ph type="title"/>
          </p:nvPr>
        </p:nvSpPr>
        <p:spPr/>
        <p:txBody>
          <a:bodyPr/>
          <a:lstStyle/>
          <a:p>
            <a:r>
              <a:rPr lang="en-US" dirty="0"/>
              <a:t>Discussing combination NRT with patients</a:t>
            </a:r>
          </a:p>
        </p:txBody>
      </p:sp>
      <p:sp>
        <p:nvSpPr>
          <p:cNvPr id="5" name="Rectangular Callout 4">
            <a:extLst>
              <a:ext uri="{FF2B5EF4-FFF2-40B4-BE49-F238E27FC236}">
                <a16:creationId xmlns:a16="http://schemas.microsoft.com/office/drawing/2014/main" id="{E2D50497-CC4C-5CA3-7DD5-365F0ABE09D8}"/>
              </a:ext>
            </a:extLst>
          </p:cNvPr>
          <p:cNvSpPr>
            <a:spLocks noChangeArrowheads="1"/>
          </p:cNvSpPr>
          <p:nvPr/>
        </p:nvSpPr>
        <p:spPr bwMode="auto">
          <a:xfrm>
            <a:off x="971550" y="1899646"/>
            <a:ext cx="7208623" cy="3487694"/>
          </a:xfrm>
          <a:prstGeom prst="wedgeRectCallout">
            <a:avLst>
              <a:gd name="adj1" fmla="val -33443"/>
              <a:gd name="adj2" fmla="val 64569"/>
            </a:avLst>
          </a:prstGeom>
          <a:solidFill>
            <a:srgbClr val="DAF2F3"/>
          </a:solidFill>
          <a:ln w="9525">
            <a:noFill/>
            <a:miter lim="800000"/>
            <a:headEnd/>
            <a:tailEnd/>
          </a:ln>
          <a:effectLst>
            <a:outerShdw blurRad="254000" dist="63500" dir="5400000" algn="ctr" rotWithShape="0">
              <a:srgbClr val="000000">
                <a:alpha val="15000"/>
              </a:srgbClr>
            </a:outerShdw>
          </a:effectLst>
        </p:spPr>
        <p:txBody>
          <a:bodyPr wrap="square" lIns="360000" tIns="288000" rIns="360000" bIns="432000" anchor="ctr">
            <a:prstTxWarp prst="textNoShape">
              <a:avLst/>
            </a:prstTxWarp>
            <a:noAutofit/>
          </a:bodyPr>
          <a:lstStyle/>
          <a:p>
            <a:pPr>
              <a:lnSpc>
                <a:spcPts val="2400"/>
              </a:lnSpc>
              <a:spcBef>
                <a:spcPts val="0"/>
              </a:spcBef>
              <a:spcAft>
                <a:spcPts val="1200"/>
              </a:spcAft>
              <a:defRPr/>
            </a:pPr>
            <a:r>
              <a:rPr lang="en-GB" b="1" i="1" dirty="0">
                <a:solidFill>
                  <a:srgbClr val="009A9E"/>
                </a:solidFill>
                <a:latin typeface="Arial" panose="020B0604020202020204" pitchFamily="34" charset="0"/>
                <a:ea typeface="Calibri" pitchFamily="-109" charset="0"/>
                <a:cs typeface="Arial" panose="020B0604020202020204" pitchFamily="34" charset="0"/>
              </a:rPr>
              <a:t>“Using two products together (usually a patch to deliver a background dose of nicotine and a faster-acting product like the mouth spray or lozenge to give extra help) gives you an increased chance of success compared with using one product. </a:t>
            </a:r>
          </a:p>
          <a:p>
            <a:pPr>
              <a:lnSpc>
                <a:spcPts val="2400"/>
              </a:lnSpc>
              <a:spcBef>
                <a:spcPts val="0"/>
              </a:spcBef>
              <a:spcAft>
                <a:spcPts val="1200"/>
              </a:spcAft>
              <a:defRPr/>
            </a:pPr>
            <a:r>
              <a:rPr lang="en-GB" b="1" i="1" dirty="0">
                <a:solidFill>
                  <a:srgbClr val="009A9E"/>
                </a:solidFill>
                <a:latin typeface="Arial" panose="020B0604020202020204" pitchFamily="34" charset="0"/>
                <a:ea typeface="Calibri" pitchFamily="-109" charset="0"/>
                <a:cs typeface="Arial" panose="020B0604020202020204" pitchFamily="34" charset="0"/>
              </a:rPr>
              <a:t>Combining products is also very safe ‒ there is no need to worry about overdosing on nicotine.</a:t>
            </a:r>
          </a:p>
          <a:p>
            <a:pPr>
              <a:lnSpc>
                <a:spcPts val="2400"/>
              </a:lnSpc>
              <a:spcBef>
                <a:spcPts val="0"/>
              </a:spcBef>
              <a:spcAft>
                <a:spcPts val="1200"/>
              </a:spcAft>
              <a:defRPr/>
            </a:pPr>
            <a:r>
              <a:rPr lang="en-GB" b="1" i="1" dirty="0">
                <a:solidFill>
                  <a:srgbClr val="009A9E"/>
                </a:solidFill>
                <a:latin typeface="Arial" panose="020B0604020202020204" pitchFamily="34" charset="0"/>
                <a:ea typeface="Calibri" pitchFamily="-109" charset="0"/>
                <a:cs typeface="Arial" panose="020B0604020202020204" pitchFamily="34" charset="0"/>
              </a:rPr>
              <a:t>Do you have any thoughts about this?” </a:t>
            </a:r>
            <a:endParaRPr lang="en-CA" b="0" i="1" dirty="0">
              <a:solidFill>
                <a:srgbClr val="009A9E"/>
              </a:solidFill>
              <a:latin typeface="Arial" panose="020B0604020202020204" pitchFamily="34" charset="0"/>
              <a:ea typeface="Calibri" pitchFamily="-109" charset="0"/>
              <a:cs typeface="Arial" panose="020B0604020202020204" pitchFamily="34" charset="0"/>
            </a:endParaRPr>
          </a:p>
        </p:txBody>
      </p:sp>
      <p:sp>
        <p:nvSpPr>
          <p:cNvPr id="3" name="Footer Placeholder 4">
            <a:extLst>
              <a:ext uri="{FF2B5EF4-FFF2-40B4-BE49-F238E27FC236}">
                <a16:creationId xmlns:a16="http://schemas.microsoft.com/office/drawing/2014/main" id="{B9F8880F-B0E6-C837-3F3C-9A3DEA117C47}"/>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3163002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48091-CA70-6B2A-2A9E-C4980D4A89F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3C29BE-2EBB-ADBE-675B-D078785218EA}"/>
              </a:ext>
            </a:extLst>
          </p:cNvPr>
          <p:cNvSpPr>
            <a:spLocks noGrp="1"/>
          </p:cNvSpPr>
          <p:nvPr>
            <p:ph type="title"/>
          </p:nvPr>
        </p:nvSpPr>
        <p:spPr/>
        <p:txBody>
          <a:bodyPr/>
          <a:lstStyle/>
          <a:p>
            <a:r>
              <a:rPr lang="en-US" dirty="0"/>
              <a:t>Discussing vaping with patients</a:t>
            </a:r>
          </a:p>
        </p:txBody>
      </p:sp>
      <p:sp>
        <p:nvSpPr>
          <p:cNvPr id="3" name="Rectangular Callout 4">
            <a:extLst>
              <a:ext uri="{FF2B5EF4-FFF2-40B4-BE49-F238E27FC236}">
                <a16:creationId xmlns:a16="http://schemas.microsoft.com/office/drawing/2014/main" id="{6ED6E34F-1E0A-0823-BE28-C97B07D9D459}"/>
              </a:ext>
            </a:extLst>
          </p:cNvPr>
          <p:cNvSpPr>
            <a:spLocks noChangeArrowheads="1"/>
          </p:cNvSpPr>
          <p:nvPr/>
        </p:nvSpPr>
        <p:spPr bwMode="auto">
          <a:xfrm>
            <a:off x="571500" y="1615044"/>
            <a:ext cx="7962900" cy="3954291"/>
          </a:xfrm>
          <a:prstGeom prst="wedgeRectCallout">
            <a:avLst>
              <a:gd name="adj1" fmla="val -38056"/>
              <a:gd name="adj2" fmla="val 61866"/>
            </a:avLst>
          </a:prstGeom>
          <a:solidFill>
            <a:srgbClr val="DAF2F3"/>
          </a:solidFill>
          <a:ln w="9525">
            <a:noFill/>
            <a:miter lim="800000"/>
            <a:headEnd/>
            <a:tailEnd/>
          </a:ln>
          <a:effectLst>
            <a:outerShdw blurRad="254000" dist="63500" dir="5400000" algn="ctr" rotWithShape="0">
              <a:srgbClr val="000000">
                <a:alpha val="15000"/>
              </a:srgbClr>
            </a:outerShdw>
          </a:effectLst>
        </p:spPr>
        <p:txBody>
          <a:bodyPr wrap="square" lIns="360000" tIns="288000" rIns="360000" bIns="432000" anchor="ctr">
            <a:prstTxWarp prst="textNoShape">
              <a:avLst/>
            </a:prstTxWarp>
            <a:noAutofit/>
          </a:bodyPr>
          <a:lstStyle/>
          <a:p>
            <a:pPr>
              <a:lnSpc>
                <a:spcPts val="2400"/>
              </a:lnSpc>
              <a:spcBef>
                <a:spcPts val="0"/>
              </a:spcBef>
              <a:spcAft>
                <a:spcPts val="1200"/>
              </a:spcAft>
              <a:defRPr/>
            </a:pPr>
            <a:r>
              <a:rPr lang="en-GB" b="1" i="1" dirty="0">
                <a:solidFill>
                  <a:srgbClr val="009A9E"/>
                </a:solidFill>
                <a:latin typeface="Arial"/>
                <a:ea typeface="Calibri" pitchFamily="-109" charset="0"/>
                <a:cs typeface="Arial"/>
              </a:rPr>
              <a:t>“Many people who smoke find vapes helpful for stopping smoking and evidence shows that they can be effective. If you do choose to use a vape and if that helps you to quit and stay smokefree, it is significantly less harmful than continuing to smoke. Specifically, vapes do not produce carbon monoxide, which is the poison produced when you smoke cigarettes. </a:t>
            </a:r>
            <a:endParaRPr lang="en-US"/>
          </a:p>
          <a:p>
            <a:pPr>
              <a:lnSpc>
                <a:spcPts val="2400"/>
              </a:lnSpc>
              <a:spcBef>
                <a:spcPts val="0"/>
              </a:spcBef>
              <a:spcAft>
                <a:spcPts val="1200"/>
              </a:spcAft>
              <a:defRPr/>
            </a:pPr>
            <a:r>
              <a:rPr lang="en-GB" b="1" i="1" dirty="0">
                <a:solidFill>
                  <a:srgbClr val="009A9E"/>
                </a:solidFill>
                <a:latin typeface="Arial" panose="020B0604020202020204" pitchFamily="34" charset="0"/>
                <a:ea typeface="Calibri" pitchFamily="-109" charset="0"/>
                <a:cs typeface="Arial" panose="020B0604020202020204" pitchFamily="34" charset="0"/>
              </a:rPr>
              <a:t>There are a wide range of vapes and most people need to try various types and flavours to find the one they like. Reputable vape shops will be able to give you advice on where to start”.</a:t>
            </a:r>
            <a:endParaRPr lang="en-CA" b="1" i="1" dirty="0">
              <a:solidFill>
                <a:srgbClr val="009A9E"/>
              </a:solidFill>
              <a:latin typeface="Arial" panose="020B0604020202020204" pitchFamily="34" charset="0"/>
              <a:ea typeface="Calibri" pitchFamily="-109" charset="0"/>
              <a:cs typeface="Arial" panose="020B0604020202020204" pitchFamily="34" charset="0"/>
            </a:endParaRPr>
          </a:p>
        </p:txBody>
      </p:sp>
      <p:sp>
        <p:nvSpPr>
          <p:cNvPr id="5" name="Footer Placeholder 4">
            <a:extLst>
              <a:ext uri="{FF2B5EF4-FFF2-40B4-BE49-F238E27FC236}">
                <a16:creationId xmlns:a16="http://schemas.microsoft.com/office/drawing/2014/main" id="{CF6D9D6E-3C7C-A8FD-4F14-546DF6088858}"/>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0333791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4D010B3F-09ED-DD7E-772F-6B48E3F847B4}"/>
              </a:ext>
            </a:extLst>
          </p:cNvPr>
          <p:cNvSpPr/>
          <p:nvPr/>
        </p:nvSpPr>
        <p:spPr bwMode="auto">
          <a:xfrm flipV="1">
            <a:off x="0" y="3937986"/>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sp>
        <p:nvSpPr>
          <p:cNvPr id="28" name="Rectangle 27">
            <a:extLst>
              <a:ext uri="{FF2B5EF4-FFF2-40B4-BE49-F238E27FC236}">
                <a16:creationId xmlns:a16="http://schemas.microsoft.com/office/drawing/2014/main" id="{D6090C42-4219-16F9-B46F-107B83D74FBA}"/>
              </a:ext>
            </a:extLst>
          </p:cNvPr>
          <p:cNvSpPr/>
          <p:nvPr/>
        </p:nvSpPr>
        <p:spPr bwMode="auto">
          <a:xfrm>
            <a:off x="0" y="0"/>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grpSp>
        <p:nvGrpSpPr>
          <p:cNvPr id="5" name="Group 4">
            <a:extLst>
              <a:ext uri="{FF2B5EF4-FFF2-40B4-BE49-F238E27FC236}">
                <a16:creationId xmlns:a16="http://schemas.microsoft.com/office/drawing/2014/main" id="{974E56D9-4922-12E9-0A3B-46D2A5E50957}"/>
              </a:ext>
            </a:extLst>
          </p:cNvPr>
          <p:cNvGrpSpPr/>
          <p:nvPr/>
        </p:nvGrpSpPr>
        <p:grpSpPr>
          <a:xfrm>
            <a:off x="694941" y="1503097"/>
            <a:ext cx="1816142" cy="3851807"/>
            <a:chOff x="694941" y="1503097"/>
            <a:chExt cx="1816142" cy="3851807"/>
          </a:xfrm>
        </p:grpSpPr>
        <p:sp>
          <p:nvSpPr>
            <p:cNvPr id="6" name="1">
              <a:extLst>
                <a:ext uri="{FF2B5EF4-FFF2-40B4-BE49-F238E27FC236}">
                  <a16:creationId xmlns:a16="http://schemas.microsoft.com/office/drawing/2014/main" id="{67D34971-0E9E-FA74-7ACD-41C3E0EE7295}"/>
                </a:ext>
              </a:extLst>
            </p:cNvPr>
            <p:cNvSpPr txBox="1">
              <a:spLocks/>
            </p:cNvSpPr>
            <p:nvPr/>
          </p:nvSpPr>
          <p:spPr bwMode="auto">
            <a:xfrm>
              <a:off x="694941" y="1503097"/>
              <a:ext cx="1816142" cy="3851807"/>
            </a:xfrm>
            <a:prstGeom prst="rect">
              <a:avLst/>
            </a:prstGeom>
            <a:gradFill>
              <a:gsLst>
                <a:gs pos="55000">
                  <a:srgbClr val="CBEFF0"/>
                </a:gs>
                <a:gs pos="0">
                  <a:srgbClr val="DAF2F3"/>
                </a:gs>
                <a:gs pos="100000">
                  <a:schemeClr val="accent1">
                    <a:lumMod val="40000"/>
                    <a:lumOff val="60000"/>
                  </a:schemeClr>
                </a:gs>
              </a:gsLst>
              <a:lin ang="5400000" scaled="0"/>
            </a:gradFill>
            <a:ln w="9525">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0" fontAlgn="base" latinLnBrk="0" hangingPunct="0">
                <a:lnSpc>
                  <a:spcPts val="2200"/>
                </a:lnSpc>
                <a:spcBef>
                  <a:spcPts val="1200"/>
                </a:spcBef>
                <a:spcAft>
                  <a:spcPts val="1200"/>
                </a:spcAft>
                <a:buClr>
                  <a:srgbClr val="00BCBF"/>
                </a:buClr>
                <a:buSzPct val="120000"/>
                <a:buFont typeface="Lucida Grande" panose="020B0600040502020204" pitchFamily="34" charset="0"/>
                <a:buNone/>
                <a:tabLst/>
                <a:defRPr/>
              </a:pPr>
              <a:endParaRPr kumimoji="0" lang="en-US" sz="16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endParaRPr>
            </a:p>
          </p:txBody>
        </p:sp>
        <p:sp>
          <p:nvSpPr>
            <p:cNvPr id="10" name="1">
              <a:extLst>
                <a:ext uri="{FF2B5EF4-FFF2-40B4-BE49-F238E27FC236}">
                  <a16:creationId xmlns:a16="http://schemas.microsoft.com/office/drawing/2014/main" id="{33F87C74-7049-B37C-5B66-EE974319EA73}"/>
                </a:ext>
              </a:extLst>
            </p:cNvPr>
            <p:cNvSpPr txBox="1">
              <a:spLocks/>
            </p:cNvSpPr>
            <p:nvPr/>
          </p:nvSpPr>
          <p:spPr bwMode="auto">
            <a:xfrm>
              <a:off x="694941" y="3289152"/>
              <a:ext cx="1816141" cy="521709"/>
            </a:xfrm>
            <a:prstGeom prst="rect">
              <a:avLst/>
            </a:prstGeom>
            <a:solidFill>
              <a:schemeClr val="accent1"/>
            </a:solid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0" fontAlgn="base" latinLnBrk="0" hangingPunct="0">
                <a:lnSpc>
                  <a:spcPts val="2200"/>
                </a:lnSpc>
                <a:spcBef>
                  <a:spcPts val="1200"/>
                </a:spcBef>
                <a:spcAft>
                  <a:spcPts val="1200"/>
                </a:spcAft>
                <a:buClr>
                  <a:srgbClr val="00BCBF"/>
                </a:buClr>
                <a:buSzPct val="120000"/>
                <a:buFont typeface="Lucida Grande" panose="020B0600040502020204" pitchFamily="34" charset="0"/>
                <a:buNone/>
                <a:tabLst/>
                <a:defRPr/>
              </a:pPr>
              <a:r>
                <a:rPr kumimoji="0" lang="en-US" sz="21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Goal 1</a:t>
              </a:r>
              <a:endParaRPr kumimoji="0" lang="en-US" sz="2100" b="0"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11" name="1">
              <a:extLst>
                <a:ext uri="{FF2B5EF4-FFF2-40B4-BE49-F238E27FC236}">
                  <a16:creationId xmlns:a16="http://schemas.microsoft.com/office/drawing/2014/main" id="{673E00B6-501E-7297-08BF-610691C15D65}"/>
                </a:ext>
              </a:extLst>
            </p:cNvPr>
            <p:cNvSpPr txBox="1">
              <a:spLocks/>
            </p:cNvSpPr>
            <p:nvPr/>
          </p:nvSpPr>
          <p:spPr bwMode="auto">
            <a:xfrm>
              <a:off x="881900" y="3993158"/>
              <a:ext cx="1442224" cy="11483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0" fontAlgn="base" latinLnBrk="0" hangingPunct="0">
                <a:lnSpc>
                  <a:spcPts val="1800"/>
                </a:lnSpc>
                <a:spcBef>
                  <a:spcPts val="1200"/>
                </a:spcBef>
                <a:spcAft>
                  <a:spcPts val="1200"/>
                </a:spcAft>
                <a:buClr>
                  <a:srgbClr val="00BCBF"/>
                </a:buClr>
                <a:buSzPct val="120000"/>
                <a:buFont typeface="Lucida Grande" panose="020B0600040502020204" pitchFamily="34" charset="0"/>
                <a:buNone/>
                <a:tabLst/>
                <a:defRPr/>
              </a:pPr>
              <a:r>
                <a:rPr kumimoji="0" lang="en-US" sz="15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Early management of withdrawal</a:t>
              </a:r>
            </a:p>
          </p:txBody>
        </p:sp>
        <p:pic>
          <p:nvPicPr>
            <p:cNvPr id="13" name="Picture 12">
              <a:extLst>
                <a:ext uri="{FF2B5EF4-FFF2-40B4-BE49-F238E27FC236}">
                  <a16:creationId xmlns:a16="http://schemas.microsoft.com/office/drawing/2014/main" id="{E1752DDC-1BFC-EFB9-748E-D7C86AC7BA65}"/>
                </a:ext>
              </a:extLst>
            </p:cNvPr>
            <p:cNvPicPr>
              <a:picLocks noChangeAspect="1"/>
            </p:cNvPicPr>
            <p:nvPr/>
          </p:nvPicPr>
          <p:blipFill>
            <a:blip r:embed="rId3"/>
            <a:stretch>
              <a:fillRect/>
            </a:stretch>
          </p:blipFill>
          <p:spPr>
            <a:xfrm>
              <a:off x="971097" y="1780815"/>
              <a:ext cx="1263830" cy="1263830"/>
            </a:xfrm>
            <a:prstGeom prst="rect">
              <a:avLst/>
            </a:prstGeom>
            <a:effectLst>
              <a:outerShdw blurRad="317500" dist="76200" dir="5400000" algn="ctr" rotWithShape="0">
                <a:srgbClr val="000000">
                  <a:alpha val="20000"/>
                </a:srgbClr>
              </a:outerShdw>
            </a:effectLst>
          </p:spPr>
        </p:pic>
      </p:grpSp>
      <p:grpSp>
        <p:nvGrpSpPr>
          <p:cNvPr id="3" name="Group 2">
            <a:extLst>
              <a:ext uri="{FF2B5EF4-FFF2-40B4-BE49-F238E27FC236}">
                <a16:creationId xmlns:a16="http://schemas.microsoft.com/office/drawing/2014/main" id="{B4885674-97D5-3C94-021D-C3D9936F0D61}"/>
              </a:ext>
            </a:extLst>
          </p:cNvPr>
          <p:cNvGrpSpPr/>
          <p:nvPr/>
        </p:nvGrpSpPr>
        <p:grpSpPr>
          <a:xfrm>
            <a:off x="2674264" y="1503097"/>
            <a:ext cx="1816144" cy="3851807"/>
            <a:chOff x="2674264" y="1503097"/>
            <a:chExt cx="1816144" cy="3851807"/>
          </a:xfrm>
        </p:grpSpPr>
        <p:sp>
          <p:nvSpPr>
            <p:cNvPr id="7" name="2">
              <a:extLst>
                <a:ext uri="{FF2B5EF4-FFF2-40B4-BE49-F238E27FC236}">
                  <a16:creationId xmlns:a16="http://schemas.microsoft.com/office/drawing/2014/main" id="{766148D1-F426-DB7A-633D-81A73F49E1AE}"/>
                </a:ext>
              </a:extLst>
            </p:cNvPr>
            <p:cNvSpPr txBox="1">
              <a:spLocks/>
            </p:cNvSpPr>
            <p:nvPr/>
          </p:nvSpPr>
          <p:spPr bwMode="auto">
            <a:xfrm>
              <a:off x="2674266" y="1503097"/>
              <a:ext cx="1816142" cy="3851807"/>
            </a:xfrm>
            <a:prstGeom prst="rect">
              <a:avLst/>
            </a:prstGeom>
            <a:gradFill>
              <a:gsLst>
                <a:gs pos="55000">
                  <a:srgbClr val="CBEFF0"/>
                </a:gs>
                <a:gs pos="0">
                  <a:srgbClr val="DAF2F3"/>
                </a:gs>
                <a:gs pos="100000">
                  <a:schemeClr val="accent1">
                    <a:lumMod val="40000"/>
                    <a:lumOff val="60000"/>
                  </a:schemeClr>
                </a:gs>
              </a:gsLst>
              <a:lin ang="5400000" scaled="0"/>
            </a:gradFill>
            <a:ln w="9525">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0" fontAlgn="base" latinLnBrk="0" hangingPunct="0">
                <a:lnSpc>
                  <a:spcPts val="2200"/>
                </a:lnSpc>
                <a:spcBef>
                  <a:spcPts val="1200"/>
                </a:spcBef>
                <a:spcAft>
                  <a:spcPts val="1200"/>
                </a:spcAft>
                <a:buClr>
                  <a:srgbClr val="00BCBF"/>
                </a:buClr>
                <a:buSzPct val="120000"/>
                <a:buFont typeface="Lucida Grande" panose="020B0600040502020204" pitchFamily="34" charset="0"/>
                <a:buNone/>
                <a:tabLst/>
                <a:defRPr/>
              </a:pPr>
              <a:endParaRPr kumimoji="0" lang="en-US" sz="16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endParaRPr>
            </a:p>
          </p:txBody>
        </p:sp>
        <p:sp>
          <p:nvSpPr>
            <p:cNvPr id="14" name="1">
              <a:extLst>
                <a:ext uri="{FF2B5EF4-FFF2-40B4-BE49-F238E27FC236}">
                  <a16:creationId xmlns:a16="http://schemas.microsoft.com/office/drawing/2014/main" id="{F135D3CB-E5D5-E1C7-4B29-DEA22B9EB0CF}"/>
                </a:ext>
              </a:extLst>
            </p:cNvPr>
            <p:cNvSpPr txBox="1">
              <a:spLocks/>
            </p:cNvSpPr>
            <p:nvPr/>
          </p:nvSpPr>
          <p:spPr bwMode="auto">
            <a:xfrm>
              <a:off x="2674264" y="3289152"/>
              <a:ext cx="1816141" cy="521709"/>
            </a:xfrm>
            <a:prstGeom prst="rect">
              <a:avLst/>
            </a:prstGeom>
            <a:solidFill>
              <a:schemeClr val="accent1"/>
            </a:solid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0" fontAlgn="base" latinLnBrk="0" hangingPunct="0">
                <a:lnSpc>
                  <a:spcPts val="2200"/>
                </a:lnSpc>
                <a:spcBef>
                  <a:spcPts val="1200"/>
                </a:spcBef>
                <a:spcAft>
                  <a:spcPts val="1200"/>
                </a:spcAft>
                <a:buClr>
                  <a:srgbClr val="00BCBF"/>
                </a:buClr>
                <a:buSzPct val="120000"/>
                <a:buFont typeface="Lucida Grande" panose="020B0600040502020204" pitchFamily="34" charset="0"/>
                <a:buNone/>
                <a:tabLst/>
                <a:defRPr/>
              </a:pPr>
              <a:r>
                <a:rPr kumimoji="0" lang="en-US" sz="21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Goal 2</a:t>
              </a:r>
              <a:endParaRPr kumimoji="0" lang="en-US" sz="2100" b="0"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17" name="1">
              <a:extLst>
                <a:ext uri="{FF2B5EF4-FFF2-40B4-BE49-F238E27FC236}">
                  <a16:creationId xmlns:a16="http://schemas.microsoft.com/office/drawing/2014/main" id="{881305A9-AC2C-0929-42A8-F55E0B719A09}"/>
                </a:ext>
              </a:extLst>
            </p:cNvPr>
            <p:cNvSpPr txBox="1">
              <a:spLocks/>
            </p:cNvSpPr>
            <p:nvPr/>
          </p:nvSpPr>
          <p:spPr bwMode="auto">
            <a:xfrm>
              <a:off x="2861222" y="3937986"/>
              <a:ext cx="1442224" cy="11483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0" fontAlgn="base" latinLnBrk="0" hangingPunct="0">
                <a:lnSpc>
                  <a:spcPts val="1800"/>
                </a:lnSpc>
                <a:spcBef>
                  <a:spcPts val="1200"/>
                </a:spcBef>
                <a:spcAft>
                  <a:spcPts val="1200"/>
                </a:spcAft>
                <a:buClr>
                  <a:srgbClr val="00BCBF"/>
                </a:buClr>
                <a:buSzPct val="120000"/>
                <a:buFont typeface="Lucida Grande" panose="020B0600040502020204" pitchFamily="34" charset="0"/>
                <a:buNone/>
                <a:tabLst/>
                <a:defRPr/>
              </a:pPr>
              <a:r>
                <a:rPr kumimoji="0" lang="en-US" sz="15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Engagement in treatment</a:t>
              </a:r>
            </a:p>
            <a:p>
              <a:pPr marL="0" marR="0" lvl="0" indent="0" algn="ctr" defTabSz="457200" rtl="0" eaLnBrk="0" fontAlgn="base" latinLnBrk="0" hangingPunct="0">
                <a:lnSpc>
                  <a:spcPts val="1800"/>
                </a:lnSpc>
                <a:spcBef>
                  <a:spcPts val="1200"/>
                </a:spcBef>
                <a:spcAft>
                  <a:spcPts val="1200"/>
                </a:spcAft>
                <a:buClr>
                  <a:srgbClr val="00BCBF"/>
                </a:buClr>
                <a:buSzPct val="120000"/>
                <a:buFont typeface="Lucida Grande" panose="020B0600040502020204" pitchFamily="34" charset="0"/>
                <a:buNone/>
                <a:tabLst/>
                <a:defRPr/>
              </a:pPr>
              <a:r>
                <a:rPr kumimoji="0" lang="en-US" sz="15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Set personal goal</a:t>
              </a:r>
            </a:p>
          </p:txBody>
        </p:sp>
        <p:pic>
          <p:nvPicPr>
            <p:cNvPr id="20" name="Picture 19">
              <a:extLst>
                <a:ext uri="{FF2B5EF4-FFF2-40B4-BE49-F238E27FC236}">
                  <a16:creationId xmlns:a16="http://schemas.microsoft.com/office/drawing/2014/main" id="{9BD828ED-C8E1-0C43-51BE-C27BCF70A1CC}"/>
                </a:ext>
              </a:extLst>
            </p:cNvPr>
            <p:cNvPicPr>
              <a:picLocks noChangeAspect="1"/>
            </p:cNvPicPr>
            <p:nvPr/>
          </p:nvPicPr>
          <p:blipFill>
            <a:blip r:embed="rId4"/>
            <a:srcRect/>
            <a:stretch/>
          </p:blipFill>
          <p:spPr>
            <a:xfrm>
              <a:off x="2950422" y="1780815"/>
              <a:ext cx="1263830" cy="1263830"/>
            </a:xfrm>
            <a:prstGeom prst="rect">
              <a:avLst/>
            </a:prstGeom>
            <a:effectLst>
              <a:outerShdw blurRad="317500" dist="76200" dir="5400000" algn="ctr" rotWithShape="0">
                <a:srgbClr val="000000">
                  <a:alpha val="20000"/>
                </a:srgbClr>
              </a:outerShdw>
            </a:effectLst>
          </p:spPr>
        </p:pic>
      </p:grpSp>
      <p:grpSp>
        <p:nvGrpSpPr>
          <p:cNvPr id="9" name="Group 8">
            <a:extLst>
              <a:ext uri="{FF2B5EF4-FFF2-40B4-BE49-F238E27FC236}">
                <a16:creationId xmlns:a16="http://schemas.microsoft.com/office/drawing/2014/main" id="{EC9CDF9A-9B4D-F7D2-F7D6-4C9FC587383B}"/>
              </a:ext>
            </a:extLst>
          </p:cNvPr>
          <p:cNvGrpSpPr/>
          <p:nvPr/>
        </p:nvGrpSpPr>
        <p:grpSpPr>
          <a:xfrm>
            <a:off x="4653586" y="1503097"/>
            <a:ext cx="1816147" cy="3851807"/>
            <a:chOff x="4653586" y="1503097"/>
            <a:chExt cx="1816147" cy="3851807"/>
          </a:xfrm>
        </p:grpSpPr>
        <p:sp>
          <p:nvSpPr>
            <p:cNvPr id="8" name="3">
              <a:extLst>
                <a:ext uri="{FF2B5EF4-FFF2-40B4-BE49-F238E27FC236}">
                  <a16:creationId xmlns:a16="http://schemas.microsoft.com/office/drawing/2014/main" id="{463838AC-65FD-7CFC-26C5-6767EB788061}"/>
                </a:ext>
              </a:extLst>
            </p:cNvPr>
            <p:cNvSpPr txBox="1">
              <a:spLocks/>
            </p:cNvSpPr>
            <p:nvPr/>
          </p:nvSpPr>
          <p:spPr bwMode="auto">
            <a:xfrm>
              <a:off x="4653591" y="1503097"/>
              <a:ext cx="1816142" cy="3851807"/>
            </a:xfrm>
            <a:prstGeom prst="rect">
              <a:avLst/>
            </a:prstGeom>
            <a:gradFill>
              <a:gsLst>
                <a:gs pos="55000">
                  <a:srgbClr val="CBEFF0"/>
                </a:gs>
                <a:gs pos="0">
                  <a:srgbClr val="DAF2F3"/>
                </a:gs>
                <a:gs pos="100000">
                  <a:schemeClr val="accent1">
                    <a:lumMod val="40000"/>
                    <a:lumOff val="60000"/>
                  </a:schemeClr>
                </a:gs>
              </a:gsLst>
              <a:lin ang="5400000" scaled="0"/>
            </a:gradFill>
            <a:ln w="9525">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0" fontAlgn="base" latinLnBrk="0" hangingPunct="0">
                <a:lnSpc>
                  <a:spcPts val="2200"/>
                </a:lnSpc>
                <a:spcBef>
                  <a:spcPts val="1200"/>
                </a:spcBef>
                <a:spcAft>
                  <a:spcPts val="1200"/>
                </a:spcAft>
                <a:buClr>
                  <a:srgbClr val="00BCBF"/>
                </a:buClr>
                <a:buSzPct val="120000"/>
                <a:buFont typeface="Lucida Grande" panose="020B0600040502020204" pitchFamily="34" charset="0"/>
                <a:buNone/>
                <a:tabLst/>
                <a:defRPr/>
              </a:pPr>
              <a:endParaRPr kumimoji="0" lang="en-US" sz="16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endParaRPr>
            </a:p>
          </p:txBody>
        </p:sp>
        <p:sp>
          <p:nvSpPr>
            <p:cNvPr id="15" name="1">
              <a:extLst>
                <a:ext uri="{FF2B5EF4-FFF2-40B4-BE49-F238E27FC236}">
                  <a16:creationId xmlns:a16="http://schemas.microsoft.com/office/drawing/2014/main" id="{C972C875-417B-6ACB-4D64-BD35BBD83B11}"/>
                </a:ext>
              </a:extLst>
            </p:cNvPr>
            <p:cNvSpPr txBox="1">
              <a:spLocks/>
            </p:cNvSpPr>
            <p:nvPr/>
          </p:nvSpPr>
          <p:spPr bwMode="auto">
            <a:xfrm>
              <a:off x="4751352" y="4055368"/>
              <a:ext cx="1694605" cy="11483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0" fontAlgn="base" latinLnBrk="0" hangingPunct="0">
                <a:lnSpc>
                  <a:spcPts val="1800"/>
                </a:lnSpc>
                <a:spcBef>
                  <a:spcPts val="1200"/>
                </a:spcBef>
                <a:spcAft>
                  <a:spcPts val="1200"/>
                </a:spcAft>
                <a:buClr>
                  <a:srgbClr val="00BCBF"/>
                </a:buClr>
                <a:buSzPct val="120000"/>
                <a:buFont typeface="Lucida Grande" panose="020B0600040502020204" pitchFamily="34" charset="0"/>
                <a:buNone/>
                <a:tabLst/>
                <a:defRPr/>
              </a:pPr>
              <a:r>
                <a:rPr kumimoji="0" lang="en-US" sz="15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Retention in treatment</a:t>
              </a:r>
            </a:p>
          </p:txBody>
        </p:sp>
        <p:sp>
          <p:nvSpPr>
            <p:cNvPr id="16" name="1">
              <a:extLst>
                <a:ext uri="{FF2B5EF4-FFF2-40B4-BE49-F238E27FC236}">
                  <a16:creationId xmlns:a16="http://schemas.microsoft.com/office/drawing/2014/main" id="{28572BAD-8AA4-4E2D-28C9-C8DAA40A113D}"/>
                </a:ext>
              </a:extLst>
            </p:cNvPr>
            <p:cNvSpPr txBox="1">
              <a:spLocks/>
            </p:cNvSpPr>
            <p:nvPr/>
          </p:nvSpPr>
          <p:spPr bwMode="auto">
            <a:xfrm>
              <a:off x="4653586" y="3289152"/>
              <a:ext cx="1816142" cy="521709"/>
            </a:xfrm>
            <a:prstGeom prst="rect">
              <a:avLst/>
            </a:prstGeom>
            <a:solidFill>
              <a:schemeClr val="accent1"/>
            </a:solid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0" fontAlgn="base" latinLnBrk="0" hangingPunct="0">
                <a:lnSpc>
                  <a:spcPts val="2200"/>
                </a:lnSpc>
                <a:spcBef>
                  <a:spcPts val="1200"/>
                </a:spcBef>
                <a:spcAft>
                  <a:spcPts val="1200"/>
                </a:spcAft>
                <a:buClr>
                  <a:srgbClr val="00BCBF"/>
                </a:buClr>
                <a:buSzPct val="120000"/>
                <a:buFont typeface="Lucida Grande" panose="020B0600040502020204" pitchFamily="34" charset="0"/>
                <a:buNone/>
                <a:tabLst/>
                <a:defRPr/>
              </a:pPr>
              <a:r>
                <a:rPr kumimoji="0" lang="en-US" sz="21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Goal 3</a:t>
              </a:r>
              <a:endParaRPr kumimoji="0" lang="en-US" sz="2100" b="0"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pic>
          <p:nvPicPr>
            <p:cNvPr id="21" name="Picture 20">
              <a:extLst>
                <a:ext uri="{FF2B5EF4-FFF2-40B4-BE49-F238E27FC236}">
                  <a16:creationId xmlns:a16="http://schemas.microsoft.com/office/drawing/2014/main" id="{F3BA9CC1-9A68-FBDD-8CF8-2B8A814E1389}"/>
                </a:ext>
              </a:extLst>
            </p:cNvPr>
            <p:cNvPicPr>
              <a:picLocks noChangeAspect="1"/>
            </p:cNvPicPr>
            <p:nvPr/>
          </p:nvPicPr>
          <p:blipFill>
            <a:blip r:embed="rId5"/>
            <a:srcRect/>
            <a:stretch/>
          </p:blipFill>
          <p:spPr>
            <a:xfrm>
              <a:off x="4929747" y="1780815"/>
              <a:ext cx="1263830" cy="1263830"/>
            </a:xfrm>
            <a:prstGeom prst="rect">
              <a:avLst/>
            </a:prstGeom>
            <a:effectLst>
              <a:outerShdw blurRad="317500" dist="76200" dir="5400000" algn="ctr" rotWithShape="0">
                <a:srgbClr val="000000">
                  <a:alpha val="20000"/>
                </a:srgbClr>
              </a:outerShdw>
            </a:effectLst>
          </p:spPr>
        </p:pic>
      </p:grpSp>
      <p:grpSp>
        <p:nvGrpSpPr>
          <p:cNvPr id="12" name="Group 11">
            <a:extLst>
              <a:ext uri="{FF2B5EF4-FFF2-40B4-BE49-F238E27FC236}">
                <a16:creationId xmlns:a16="http://schemas.microsoft.com/office/drawing/2014/main" id="{B7849A01-FA86-3EF7-B701-CAE2FF2F436E}"/>
              </a:ext>
            </a:extLst>
          </p:cNvPr>
          <p:cNvGrpSpPr/>
          <p:nvPr/>
        </p:nvGrpSpPr>
        <p:grpSpPr>
          <a:xfrm>
            <a:off x="6632905" y="1503097"/>
            <a:ext cx="1816154" cy="3851807"/>
            <a:chOff x="6632905" y="1503097"/>
            <a:chExt cx="1816154" cy="3851807"/>
          </a:xfrm>
        </p:grpSpPr>
        <p:sp>
          <p:nvSpPr>
            <p:cNvPr id="4" name="4">
              <a:extLst>
                <a:ext uri="{FF2B5EF4-FFF2-40B4-BE49-F238E27FC236}">
                  <a16:creationId xmlns:a16="http://schemas.microsoft.com/office/drawing/2014/main" id="{667AFDF6-D909-C9FF-4122-7B9E42F6AB7B}"/>
                </a:ext>
              </a:extLst>
            </p:cNvPr>
            <p:cNvSpPr txBox="1">
              <a:spLocks/>
            </p:cNvSpPr>
            <p:nvPr/>
          </p:nvSpPr>
          <p:spPr bwMode="auto">
            <a:xfrm>
              <a:off x="6632917" y="1503097"/>
              <a:ext cx="1816142" cy="3851807"/>
            </a:xfrm>
            <a:prstGeom prst="rect">
              <a:avLst/>
            </a:prstGeom>
            <a:gradFill>
              <a:gsLst>
                <a:gs pos="55000">
                  <a:srgbClr val="CBEFF0"/>
                </a:gs>
                <a:gs pos="0">
                  <a:srgbClr val="DAF2F3"/>
                </a:gs>
                <a:gs pos="100000">
                  <a:schemeClr val="accent1">
                    <a:lumMod val="40000"/>
                    <a:lumOff val="60000"/>
                  </a:schemeClr>
                </a:gs>
              </a:gsLst>
              <a:lin ang="5400000" scaled="0"/>
            </a:gradFill>
            <a:ln w="9525">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0" fontAlgn="base" latinLnBrk="0" hangingPunct="0">
                <a:lnSpc>
                  <a:spcPts val="2200"/>
                </a:lnSpc>
                <a:spcBef>
                  <a:spcPts val="1200"/>
                </a:spcBef>
                <a:spcAft>
                  <a:spcPts val="1200"/>
                </a:spcAft>
                <a:buClr>
                  <a:srgbClr val="00BCBF"/>
                </a:buClr>
                <a:buSzPct val="120000"/>
                <a:buFont typeface="Lucida Grande" panose="020B0600040502020204" pitchFamily="34" charset="0"/>
                <a:buNone/>
                <a:tabLst/>
                <a:defRPr/>
              </a:pPr>
              <a:endParaRPr kumimoji="0" lang="en-US" sz="16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endParaRPr>
            </a:p>
          </p:txBody>
        </p:sp>
        <p:sp>
          <p:nvSpPr>
            <p:cNvPr id="18" name="1">
              <a:extLst>
                <a:ext uri="{FF2B5EF4-FFF2-40B4-BE49-F238E27FC236}">
                  <a16:creationId xmlns:a16="http://schemas.microsoft.com/office/drawing/2014/main" id="{874416EA-7BA4-CF52-0547-A0B61706DFB2}"/>
                </a:ext>
              </a:extLst>
            </p:cNvPr>
            <p:cNvSpPr txBox="1">
              <a:spLocks/>
            </p:cNvSpPr>
            <p:nvPr/>
          </p:nvSpPr>
          <p:spPr bwMode="auto">
            <a:xfrm>
              <a:off x="6632905" y="3289152"/>
              <a:ext cx="1816141" cy="521709"/>
            </a:xfrm>
            <a:prstGeom prst="rect">
              <a:avLst/>
            </a:prstGeom>
            <a:solidFill>
              <a:schemeClr val="accent1"/>
            </a:solid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0" fontAlgn="base" latinLnBrk="0" hangingPunct="0">
                <a:lnSpc>
                  <a:spcPts val="2200"/>
                </a:lnSpc>
                <a:spcBef>
                  <a:spcPts val="1200"/>
                </a:spcBef>
                <a:spcAft>
                  <a:spcPts val="1200"/>
                </a:spcAft>
                <a:buClr>
                  <a:srgbClr val="00BCBF"/>
                </a:buClr>
                <a:buSzPct val="120000"/>
                <a:buFont typeface="Lucida Grande" panose="020B0600040502020204" pitchFamily="34" charset="0"/>
                <a:buNone/>
                <a:tabLst/>
                <a:defRPr/>
              </a:pPr>
              <a:r>
                <a:rPr kumimoji="0" lang="en-US" sz="21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Goal 4</a:t>
              </a:r>
              <a:endParaRPr kumimoji="0" lang="en-US" sz="2100" b="0"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19" name="1">
              <a:extLst>
                <a:ext uri="{FF2B5EF4-FFF2-40B4-BE49-F238E27FC236}">
                  <a16:creationId xmlns:a16="http://schemas.microsoft.com/office/drawing/2014/main" id="{0AC0F364-E63C-5C94-452E-026A3A79507B}"/>
                </a:ext>
              </a:extLst>
            </p:cNvPr>
            <p:cNvSpPr txBox="1">
              <a:spLocks/>
            </p:cNvSpPr>
            <p:nvPr/>
          </p:nvSpPr>
          <p:spPr bwMode="auto">
            <a:xfrm>
              <a:off x="6819876" y="3993158"/>
              <a:ext cx="1442224" cy="11483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0" fontAlgn="base" latinLnBrk="0" hangingPunct="0">
                <a:lnSpc>
                  <a:spcPts val="1800"/>
                </a:lnSpc>
                <a:spcBef>
                  <a:spcPts val="1200"/>
                </a:spcBef>
                <a:spcAft>
                  <a:spcPts val="1200"/>
                </a:spcAft>
                <a:buClr>
                  <a:srgbClr val="00BCBF"/>
                </a:buClr>
                <a:buSzPct val="120000"/>
                <a:buFont typeface="Lucida Grande" panose="020B0600040502020204" pitchFamily="34" charset="0"/>
                <a:buNone/>
                <a:tabLst/>
                <a:defRPr/>
              </a:pPr>
              <a:r>
                <a:rPr kumimoji="0" lang="en-US" sz="15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Stopping and extended </a:t>
              </a:r>
              <a:br>
                <a:rPr kumimoji="0" lang="en-US" sz="15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br>
              <a:r>
                <a:rPr kumimoji="0" lang="en-US" sz="15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relapse prevention</a:t>
              </a:r>
            </a:p>
          </p:txBody>
        </p:sp>
        <p:pic>
          <p:nvPicPr>
            <p:cNvPr id="22" name="Picture 21">
              <a:extLst>
                <a:ext uri="{FF2B5EF4-FFF2-40B4-BE49-F238E27FC236}">
                  <a16:creationId xmlns:a16="http://schemas.microsoft.com/office/drawing/2014/main" id="{64D2C5EE-0065-BEB2-6405-715DBC994410}"/>
                </a:ext>
              </a:extLst>
            </p:cNvPr>
            <p:cNvPicPr>
              <a:picLocks noChangeAspect="1"/>
            </p:cNvPicPr>
            <p:nvPr/>
          </p:nvPicPr>
          <p:blipFill>
            <a:blip r:embed="rId6"/>
            <a:srcRect/>
            <a:stretch/>
          </p:blipFill>
          <p:spPr>
            <a:xfrm>
              <a:off x="6909073" y="1780815"/>
              <a:ext cx="1263830" cy="1263830"/>
            </a:xfrm>
            <a:prstGeom prst="rect">
              <a:avLst/>
            </a:prstGeom>
            <a:effectLst>
              <a:outerShdw blurRad="317500" dist="76200" dir="5400000" algn="ctr" rotWithShape="0">
                <a:srgbClr val="000000">
                  <a:alpha val="20000"/>
                </a:srgbClr>
              </a:outerShdw>
            </a:effectLst>
          </p:spPr>
        </p:pic>
      </p:grpSp>
      <p:sp>
        <p:nvSpPr>
          <p:cNvPr id="2" name="Subtitle 2">
            <a:extLst>
              <a:ext uri="{FF2B5EF4-FFF2-40B4-BE49-F238E27FC236}">
                <a16:creationId xmlns:a16="http://schemas.microsoft.com/office/drawing/2014/main" id="{8B3C955C-F7AD-8877-F97C-170C815C2BBC}"/>
              </a:ext>
            </a:extLst>
          </p:cNvPr>
          <p:cNvSpPr txBox="1">
            <a:spLocks/>
          </p:cNvSpPr>
          <p:nvPr/>
        </p:nvSpPr>
        <p:spPr>
          <a:xfrm>
            <a:off x="765175" y="0"/>
            <a:ext cx="7613650" cy="1946772"/>
          </a:xfrm>
          <a:prstGeom prst="rect">
            <a:avLst/>
          </a:prstGeom>
        </p:spPr>
        <p:txBody>
          <a:bodyPr lIns="0" tIns="0" rIns="0" bIns="360000" anchor="ct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0" fontAlgn="base" latinLnBrk="0" hangingPunct="0">
              <a:lnSpc>
                <a:spcPct val="100000"/>
              </a:lnSpc>
              <a:spcBef>
                <a:spcPts val="0"/>
              </a:spcBef>
              <a:spcAft>
                <a:spcPts val="0"/>
              </a:spcAft>
              <a:buClr>
                <a:srgbClr val="005EB8"/>
              </a:buClr>
              <a:buSzPct val="120000"/>
              <a:buFont typeface="Lucida Grande" panose="020B0600040502020204" pitchFamily="34" charset="0"/>
              <a:buNone/>
              <a:tabLst/>
              <a:defRPr/>
            </a:pPr>
            <a:r>
              <a:rPr kumimoji="0" lang="en-GB" altLang="en-US" sz="2800" b="0"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Tobacco treatment goals</a:t>
            </a:r>
            <a:endParaRPr kumimoji="0" lang="en-US" sz="2800" b="0" i="0" u="none" strike="noStrike" kern="1200" cap="none" spc="0" normalizeH="0" baseline="0" noProof="0" dirty="0">
              <a:ln>
                <a:noFill/>
              </a:ln>
              <a:solidFill>
                <a:srgbClr val="FFFFFF"/>
              </a:solidFill>
              <a:effectLst>
                <a:outerShdw blurRad="165100" dist="38100" dir="5400000" algn="ctr" rotWithShape="0">
                  <a:srgbClr val="000000">
                    <a:alpha val="40000"/>
                  </a:srgbClr>
                </a:outerShdw>
              </a:effectLst>
              <a:uLnTx/>
              <a:uFillTx/>
              <a:latin typeface="Arial" panose="020B0604020202020204" pitchFamily="34" charset="0"/>
              <a:cs typeface="Arial" panose="020B0604020202020204" pitchFamily="34" charset="0"/>
            </a:endParaRPr>
          </a:p>
        </p:txBody>
      </p:sp>
      <p:sp>
        <p:nvSpPr>
          <p:cNvPr id="23" name="Footer Placeholder 3">
            <a:extLst>
              <a:ext uri="{FF2B5EF4-FFF2-40B4-BE49-F238E27FC236}">
                <a16:creationId xmlns:a16="http://schemas.microsoft.com/office/drawing/2014/main" id="{CB74BA7F-A480-BA14-FC3D-9242895187E4}"/>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marL="0" marR="0" lvl="0" indent="0" algn="l" defTabSz="457200" rtl="0" eaLnBrk="1" fontAlgn="base" latinLnBrk="0" hangingPunct="1">
              <a:lnSpc>
                <a:spcPct val="100000"/>
              </a:lnSpc>
              <a:spcBef>
                <a:spcPct val="0"/>
              </a:spcBef>
              <a:spcAft>
                <a:spcPts val="600"/>
              </a:spcAft>
              <a:buClrTx/>
              <a:buSzTx/>
              <a:buFontTx/>
              <a:buNone/>
              <a:tabLst/>
              <a:defRPr/>
            </a:pPr>
            <a:r>
              <a:rPr kumimoji="0" lang="en-US" sz="1000" b="0" i="1" u="none" strike="noStrike" kern="1200" cap="none" spc="0" normalizeH="0" baseline="0" noProof="0" dirty="0">
                <a:ln>
                  <a:noFill/>
                </a:ln>
                <a:solidFill>
                  <a:srgbClr val="FFFFFF"/>
                </a:solidFill>
                <a:effectLst/>
                <a:uLnTx/>
                <a:uFillTx/>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440007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065ED84-7B79-7F71-D97D-A47977563E57}"/>
              </a:ext>
            </a:extLst>
          </p:cNvPr>
          <p:cNvGrpSpPr/>
          <p:nvPr/>
        </p:nvGrpSpPr>
        <p:grpSpPr>
          <a:xfrm>
            <a:off x="0" y="0"/>
            <a:ext cx="9144000" cy="6858000"/>
            <a:chOff x="0" y="0"/>
            <a:chExt cx="9144000" cy="6858000"/>
          </a:xfrm>
        </p:grpSpPr>
        <p:pic>
          <p:nvPicPr>
            <p:cNvPr id="4" name="Picture 3">
              <a:extLst>
                <a:ext uri="{FF2B5EF4-FFF2-40B4-BE49-F238E27FC236}">
                  <a16:creationId xmlns:a16="http://schemas.microsoft.com/office/drawing/2014/main" id="{3295FE8D-53D8-9F45-DFDA-C0E1CC293DE5}"/>
                </a:ext>
              </a:extLst>
            </p:cNvPr>
            <p:cNvPicPr>
              <a:picLocks noChangeAspect="1"/>
            </p:cNvPicPr>
            <p:nvPr/>
          </p:nvPicPr>
          <p:blipFill>
            <a:blip r:embed="rId3"/>
            <a:stretch>
              <a:fillRect/>
            </a:stretch>
          </p:blipFill>
          <p:spPr>
            <a:xfrm>
              <a:off x="0" y="0"/>
              <a:ext cx="9144000" cy="6858000"/>
            </a:xfrm>
            <a:prstGeom prst="rect">
              <a:avLst/>
            </a:prstGeom>
          </p:spPr>
        </p:pic>
        <p:sp>
          <p:nvSpPr>
            <p:cNvPr id="2" name="TextBox 1">
              <a:extLst>
                <a:ext uri="{FF2B5EF4-FFF2-40B4-BE49-F238E27FC236}">
                  <a16:creationId xmlns:a16="http://schemas.microsoft.com/office/drawing/2014/main" id="{BAC9225D-04E1-B763-9FEF-D213CE428260}"/>
                </a:ext>
              </a:extLst>
            </p:cNvPr>
            <p:cNvSpPr txBox="1"/>
            <p:nvPr/>
          </p:nvSpPr>
          <p:spPr bwMode="auto">
            <a:xfrm>
              <a:off x="887660" y="4756557"/>
              <a:ext cx="4297126" cy="1031847"/>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ts val="4000"/>
                </a:lnSpc>
                <a:spcBef>
                  <a:spcPts val="0"/>
                </a:spcBef>
                <a:spcAft>
                  <a:spcPts val="0"/>
                </a:spcAft>
                <a:buClr>
                  <a:srgbClr val="C10C21"/>
                </a:buClr>
              </a:pPr>
              <a:r>
                <a:rPr lang="en-US" sz="4000" b="1" dirty="0">
                  <a:solidFill>
                    <a:schemeClr val="bg1"/>
                  </a:solidFill>
                  <a:effectLst>
                    <a:outerShdw blurRad="254000" dist="63500" dir="5400000" algn="ctr" rotWithShape="0">
                      <a:srgbClr val="000000">
                        <a:alpha val="25000"/>
                      </a:srgbClr>
                    </a:outerShdw>
                  </a:effectLst>
                  <a:latin typeface="+mn-lt"/>
                  <a:cs typeface="Segoe UI"/>
                </a:rPr>
                <a:t>Questions?</a:t>
              </a:r>
            </a:p>
          </p:txBody>
        </p:sp>
      </p:grpSp>
    </p:spTree>
    <p:extLst>
      <p:ext uri="{BB962C8B-B14F-4D97-AF65-F5344CB8AC3E}">
        <p14:creationId xmlns:p14="http://schemas.microsoft.com/office/powerpoint/2010/main" val="4170564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EECA8-4DFB-52B5-D090-A6C099631394}"/>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33D8177-68F1-C4AF-0FFD-3B15805BCA8B}"/>
              </a:ext>
            </a:extLst>
          </p:cNvPr>
          <p:cNvSpPr txBox="1"/>
          <p:nvPr/>
        </p:nvSpPr>
        <p:spPr bwMode="auto">
          <a:xfrm>
            <a:off x="773158" y="1309024"/>
            <a:ext cx="7597685" cy="4045403"/>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2800" b="1" dirty="0">
                <a:solidFill>
                  <a:schemeClr val="bg1"/>
                </a:solidFill>
                <a:effectLst>
                  <a:outerShdw blurRad="254000" dist="63500" dir="5400000" algn="ctr" rotWithShape="0">
                    <a:srgbClr val="000000">
                      <a:alpha val="25000"/>
                    </a:srgbClr>
                  </a:outerShdw>
                </a:effectLst>
                <a:latin typeface="+mn-lt"/>
                <a:cs typeface="Segoe UI"/>
              </a:rPr>
              <a:t>Nicotine analogues</a:t>
            </a:r>
          </a:p>
          <a:p>
            <a:pPr algn="ctr">
              <a:lnSpc>
                <a:spcPts val="4000"/>
              </a:lnSpc>
              <a:spcBef>
                <a:spcPts val="0"/>
              </a:spcBef>
              <a:spcAft>
                <a:spcPts val="0"/>
              </a:spcAft>
              <a:buClr>
                <a:srgbClr val="C10C21"/>
              </a:buClr>
            </a:pPr>
            <a:r>
              <a:rPr lang="en-US" sz="2800" b="1" dirty="0">
                <a:solidFill>
                  <a:schemeClr val="bg1"/>
                </a:solidFill>
                <a:effectLst>
                  <a:outerShdw blurRad="254000" dist="63500" dir="5400000" algn="ctr" rotWithShape="0">
                    <a:srgbClr val="000000">
                      <a:alpha val="25000"/>
                    </a:srgbClr>
                  </a:outerShdw>
                </a:effectLst>
                <a:latin typeface="+mn-lt"/>
                <a:cs typeface="Segoe UI"/>
              </a:rPr>
              <a:t>(Varenicline, Cytisine)</a:t>
            </a:r>
          </a:p>
        </p:txBody>
      </p:sp>
    </p:spTree>
    <p:extLst>
      <p:ext uri="{BB962C8B-B14F-4D97-AF65-F5344CB8AC3E}">
        <p14:creationId xmlns:p14="http://schemas.microsoft.com/office/powerpoint/2010/main" val="2444100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dirty="0">
                <a:latin typeface="+mn-lt"/>
              </a:rPr>
              <a:t>Nicotine analogue medications</a:t>
            </a:r>
          </a:p>
        </p:txBody>
      </p:sp>
      <p:sp>
        <p:nvSpPr>
          <p:cNvPr id="11" name="Text Placeholder 3">
            <a:extLst>
              <a:ext uri="{FF2B5EF4-FFF2-40B4-BE49-F238E27FC236}">
                <a16:creationId xmlns:a16="http://schemas.microsoft.com/office/drawing/2014/main" id="{8D7D3190-F78A-404A-B0B7-0230568F588C}"/>
              </a:ext>
            </a:extLst>
          </p:cNvPr>
          <p:cNvSpPr txBox="1">
            <a:spLocks/>
          </p:cNvSpPr>
          <p:nvPr/>
        </p:nvSpPr>
        <p:spPr bwMode="auto">
          <a:xfrm>
            <a:off x="571498" y="1684049"/>
            <a:ext cx="7389161" cy="43827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800"/>
              </a:spcBef>
              <a:spcAft>
                <a:spcPts val="800"/>
              </a:spcAft>
              <a:buNone/>
            </a:pPr>
            <a:r>
              <a:rPr lang="en-US" sz="2000" b="1" dirty="0">
                <a:solidFill>
                  <a:schemeClr val="accent1"/>
                </a:solidFill>
                <a:latin typeface="Arial" panose="020B0604020202020204" pitchFamily="34" charset="0"/>
                <a:cs typeface="Arial" panose="020B0604020202020204" pitchFamily="34" charset="0"/>
              </a:rPr>
              <a:t>How it works</a:t>
            </a:r>
          </a:p>
          <a:p>
            <a:pPr marL="223838" indent="-223838">
              <a:lnSpc>
                <a:spcPts val="2200"/>
              </a:lnSpc>
              <a:spcBef>
                <a:spcPts val="800"/>
              </a:spcBef>
              <a:spcAft>
                <a:spcPts val="800"/>
              </a:spcAft>
              <a:buClr>
                <a:schemeClr val="accent1"/>
              </a:buClr>
            </a:pPr>
            <a:r>
              <a:rPr lang="en-US" sz="2000" dirty="0">
                <a:latin typeface="Arial" panose="020B0604020202020204" pitchFamily="34" charset="0"/>
                <a:cs typeface="Arial" panose="020B0604020202020204" pitchFamily="34" charset="0"/>
              </a:rPr>
              <a:t>Acts at the level of the nicotine </a:t>
            </a:r>
            <a:r>
              <a:rPr lang="en-US" sz="2000" b="1" dirty="0">
                <a:solidFill>
                  <a:schemeClr val="accent3">
                    <a:lumMod val="75000"/>
                  </a:schemeClr>
                </a:solidFill>
                <a:latin typeface="Arial" panose="020B0604020202020204" pitchFamily="34" charset="0"/>
                <a:cs typeface="Arial" panose="020B0604020202020204" pitchFamily="34" charset="0"/>
              </a:rPr>
              <a:t>receptors in the brain</a:t>
            </a:r>
          </a:p>
          <a:p>
            <a:pPr marL="223838" indent="-223838">
              <a:lnSpc>
                <a:spcPts val="2200"/>
              </a:lnSpc>
              <a:spcBef>
                <a:spcPts val="800"/>
              </a:spcBef>
              <a:spcAft>
                <a:spcPts val="800"/>
              </a:spcAft>
              <a:buClr>
                <a:schemeClr val="accent1"/>
              </a:buClr>
            </a:pPr>
            <a:r>
              <a:rPr lang="en-US" sz="2000" b="1" dirty="0">
                <a:solidFill>
                  <a:schemeClr val="accent3">
                    <a:lumMod val="75000"/>
                  </a:schemeClr>
                </a:solidFill>
                <a:latin typeface="Arial" panose="020B0604020202020204" pitchFamily="34" charset="0"/>
                <a:cs typeface="Arial" panose="020B0604020202020204" pitchFamily="34" charset="0"/>
              </a:rPr>
              <a:t>Reduces</a:t>
            </a:r>
            <a:r>
              <a:rPr lang="en-US" sz="2000" dirty="0">
                <a:latin typeface="Arial" panose="020B0604020202020204" pitchFamily="34" charset="0"/>
                <a:cs typeface="Arial" panose="020B0604020202020204" pitchFamily="34" charset="0"/>
              </a:rPr>
              <a:t> </a:t>
            </a:r>
            <a:r>
              <a:rPr lang="en-US" sz="2000" b="1" dirty="0">
                <a:solidFill>
                  <a:schemeClr val="accent3">
                    <a:lumMod val="75000"/>
                  </a:schemeClr>
                </a:solidFill>
                <a:latin typeface="Arial" panose="020B0604020202020204" pitchFamily="34" charset="0"/>
                <a:cs typeface="Arial" panose="020B0604020202020204" pitchFamily="34" charset="0"/>
              </a:rPr>
              <a:t>withdrawal symptoms </a:t>
            </a:r>
            <a:r>
              <a:rPr lang="en-US" sz="2000" dirty="0">
                <a:latin typeface="Arial" panose="020B0604020202020204" pitchFamily="34" charset="0"/>
                <a:cs typeface="Arial" panose="020B0604020202020204" pitchFamily="34" charset="0"/>
              </a:rPr>
              <a:t>and </a:t>
            </a:r>
            <a:r>
              <a:rPr lang="en-US" sz="2000" b="1" dirty="0">
                <a:solidFill>
                  <a:schemeClr val="accent3">
                    <a:lumMod val="75000"/>
                  </a:schemeClr>
                </a:solidFill>
                <a:latin typeface="Arial" panose="020B0604020202020204" pitchFamily="34" charset="0"/>
                <a:cs typeface="Arial" panose="020B0604020202020204" pitchFamily="34" charset="0"/>
              </a:rPr>
              <a:t>urges to smoke </a:t>
            </a:r>
          </a:p>
          <a:p>
            <a:pPr marL="223838" indent="-223838">
              <a:lnSpc>
                <a:spcPts val="2200"/>
              </a:lnSpc>
              <a:spcBef>
                <a:spcPts val="800"/>
              </a:spcBef>
              <a:spcAft>
                <a:spcPts val="800"/>
              </a:spcAft>
              <a:buClr>
                <a:schemeClr val="accent1"/>
              </a:buClr>
            </a:pPr>
            <a:r>
              <a:rPr lang="en-US" sz="2000" b="1" dirty="0">
                <a:solidFill>
                  <a:schemeClr val="accent3">
                    <a:lumMod val="75000"/>
                  </a:schemeClr>
                </a:solidFill>
                <a:latin typeface="Arial" panose="020B0604020202020204" pitchFamily="34" charset="0"/>
                <a:cs typeface="Arial" panose="020B0604020202020204" pitchFamily="34" charset="0"/>
              </a:rPr>
              <a:t>Blocks</a:t>
            </a:r>
            <a:r>
              <a:rPr lang="en-US" sz="2000" dirty="0">
                <a:latin typeface="Arial" panose="020B0604020202020204" pitchFamily="34" charset="0"/>
                <a:cs typeface="Arial" panose="020B0604020202020204" pitchFamily="34" charset="0"/>
              </a:rPr>
              <a:t> some of the </a:t>
            </a:r>
            <a:r>
              <a:rPr lang="en-US" sz="2000" b="1" dirty="0">
                <a:solidFill>
                  <a:schemeClr val="accent3">
                    <a:lumMod val="75000"/>
                  </a:schemeClr>
                </a:solidFill>
                <a:latin typeface="Arial" panose="020B0604020202020204" pitchFamily="34" charset="0"/>
                <a:cs typeface="Arial" panose="020B0604020202020204" pitchFamily="34" charset="0"/>
              </a:rPr>
              <a:t>‘rewarding’ effects </a:t>
            </a:r>
            <a:r>
              <a:rPr lang="en-US" sz="2000" dirty="0">
                <a:latin typeface="Arial" panose="020B0604020202020204" pitchFamily="34" charset="0"/>
                <a:cs typeface="Arial" panose="020B0604020202020204" pitchFamily="34" charset="0"/>
              </a:rPr>
              <a:t>of smoking. Meaning less pleasure, enjoyment when you smoke</a:t>
            </a:r>
          </a:p>
          <a:p>
            <a:pPr marL="223838" indent="-223838">
              <a:lnSpc>
                <a:spcPts val="2200"/>
              </a:lnSpc>
              <a:spcBef>
                <a:spcPts val="800"/>
              </a:spcBef>
              <a:spcAft>
                <a:spcPts val="800"/>
              </a:spcAft>
            </a:pPr>
            <a:endParaRPr lang="en-US" sz="1600" dirty="0"/>
          </a:p>
        </p:txBody>
      </p:sp>
      <p:sp>
        <p:nvSpPr>
          <p:cNvPr id="3" name="TextBox 2">
            <a:extLst>
              <a:ext uri="{FF2B5EF4-FFF2-40B4-BE49-F238E27FC236}">
                <a16:creationId xmlns:a16="http://schemas.microsoft.com/office/drawing/2014/main" id="{A948149F-639B-D46C-EC7D-5F6E94FF9102}"/>
              </a:ext>
            </a:extLst>
          </p:cNvPr>
          <p:cNvSpPr txBox="1"/>
          <p:nvPr/>
        </p:nvSpPr>
        <p:spPr bwMode="auto">
          <a:xfrm>
            <a:off x="7124700" y="4445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sp>
        <p:nvSpPr>
          <p:cNvPr id="5" name="Footer Placeholder 4">
            <a:extLst>
              <a:ext uri="{FF2B5EF4-FFF2-40B4-BE49-F238E27FC236}">
                <a16:creationId xmlns:a16="http://schemas.microsoft.com/office/drawing/2014/main" id="{5E54BEE9-E6AC-07F9-9DC6-808AE80979F0}"/>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759139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BF6A9EBA-30E1-750A-9BAE-D7801999C15A}"/>
              </a:ext>
            </a:extLst>
          </p:cNvPr>
          <p:cNvSpPr>
            <a:spLocks noGrp="1"/>
          </p:cNvSpPr>
          <p:nvPr>
            <p:ph type="title"/>
          </p:nvPr>
        </p:nvSpPr>
        <p:spPr>
          <a:xfrm>
            <a:off x="571500" y="152400"/>
            <a:ext cx="7962900" cy="1066800"/>
          </a:xfrm>
        </p:spPr>
        <p:txBody>
          <a:bodyPr/>
          <a:lstStyle/>
          <a:p>
            <a:r>
              <a:rPr lang="en-US" altLang="en-US" b="1" dirty="0">
                <a:sym typeface="Symbol" pitchFamily="18" charset="2"/>
              </a:rPr>
              <a:t>How Nicotine analogue medications work….</a:t>
            </a:r>
            <a:endParaRPr lang="en-US" dirty="0">
              <a:latin typeface="+mn-lt"/>
            </a:endParaRPr>
          </a:p>
        </p:txBody>
      </p:sp>
      <p:grpSp>
        <p:nvGrpSpPr>
          <p:cNvPr id="2" name="Group 3"/>
          <p:cNvGrpSpPr>
            <a:grpSpLocks/>
          </p:cNvGrpSpPr>
          <p:nvPr/>
        </p:nvGrpSpPr>
        <p:grpSpPr bwMode="auto">
          <a:xfrm>
            <a:off x="6553200" y="2667000"/>
            <a:ext cx="1143000" cy="860425"/>
            <a:chOff x="2967" y="1300"/>
            <a:chExt cx="720" cy="542"/>
          </a:xfrm>
        </p:grpSpPr>
        <p:sp>
          <p:nvSpPr>
            <p:cNvPr id="289854" name="Text Box 4"/>
            <p:cNvSpPr txBox="1">
              <a:spLocks noChangeArrowheads="1"/>
            </p:cNvSpPr>
            <p:nvPr/>
          </p:nvSpPr>
          <p:spPr bwMode="auto">
            <a:xfrm>
              <a:off x="2967" y="1300"/>
              <a:ext cx="720" cy="231"/>
            </a:xfrm>
            <a:prstGeom prst="rect">
              <a:avLst/>
            </a:prstGeom>
            <a:noFill/>
            <a:ln w="9525">
              <a:noFill/>
              <a:miter lim="800000"/>
              <a:headEnd/>
              <a:tailEnd/>
            </a:ln>
          </p:spPr>
          <p:txBody>
            <a:bodyPr>
              <a:spAutoFit/>
            </a:bodyPr>
            <a:lstStyle/>
            <a:p>
              <a:pPr algn="ctr">
                <a:spcBef>
                  <a:spcPct val="50000"/>
                </a:spcBef>
              </a:pPr>
              <a:endParaRPr kumimoji="1" lang="en-US" altLang="ja-JP">
                <a:solidFill>
                  <a:srgbClr val="BBE0E3"/>
                </a:solidFill>
                <a:ea typeface="ＭＳ Ｐゴシック" pitchFamily="34" charset="-128"/>
              </a:endParaRPr>
            </a:p>
          </p:txBody>
        </p:sp>
        <p:sp>
          <p:nvSpPr>
            <p:cNvPr id="356415" name="Freeform 5"/>
            <p:cNvSpPr>
              <a:spLocks/>
            </p:cNvSpPr>
            <p:nvPr/>
          </p:nvSpPr>
          <p:spPr bwMode="auto">
            <a:xfrm>
              <a:off x="3099" y="1517"/>
              <a:ext cx="451" cy="325"/>
            </a:xfrm>
            <a:custGeom>
              <a:avLst/>
              <a:gdLst>
                <a:gd name="T0" fmla="*/ 0 w 451"/>
                <a:gd name="T1" fmla="*/ 0 h 325"/>
                <a:gd name="T2" fmla="*/ 0 w 451"/>
                <a:gd name="T3" fmla="*/ 325 h 325"/>
                <a:gd name="T4" fmla="*/ 228 w 451"/>
                <a:gd name="T5" fmla="*/ 108 h 325"/>
                <a:gd name="T6" fmla="*/ 451 w 451"/>
                <a:gd name="T7" fmla="*/ 325 h 325"/>
                <a:gd name="T8" fmla="*/ 450 w 451"/>
                <a:gd name="T9" fmla="*/ 0 h 325"/>
                <a:gd name="T10" fmla="*/ 0 w 451"/>
                <a:gd name="T11" fmla="*/ 0 h 325"/>
                <a:gd name="T12" fmla="*/ 0 60000 65536"/>
                <a:gd name="T13" fmla="*/ 0 60000 65536"/>
                <a:gd name="T14" fmla="*/ 0 60000 65536"/>
                <a:gd name="T15" fmla="*/ 0 60000 65536"/>
                <a:gd name="T16" fmla="*/ 0 60000 65536"/>
                <a:gd name="T17" fmla="*/ 0 60000 65536"/>
                <a:gd name="T18" fmla="*/ 0 w 451"/>
                <a:gd name="T19" fmla="*/ 0 h 325"/>
                <a:gd name="T20" fmla="*/ 451 w 451"/>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51" h="325">
                  <a:moveTo>
                    <a:pt x="0" y="0"/>
                  </a:moveTo>
                  <a:lnTo>
                    <a:pt x="0" y="325"/>
                  </a:lnTo>
                  <a:lnTo>
                    <a:pt x="228" y="108"/>
                  </a:lnTo>
                  <a:lnTo>
                    <a:pt x="451" y="325"/>
                  </a:lnTo>
                  <a:lnTo>
                    <a:pt x="450" y="0"/>
                  </a:lnTo>
                  <a:lnTo>
                    <a:pt x="0" y="0"/>
                  </a:lnTo>
                  <a:close/>
                </a:path>
              </a:pathLst>
            </a:custGeom>
            <a:solidFill>
              <a:schemeClr val="accent1"/>
            </a:solidFill>
            <a:ln w="28575">
              <a:noFill/>
              <a:round/>
              <a:headEnd/>
              <a:tailEnd/>
            </a:ln>
            <a:effectLst>
              <a:outerShdw dist="17961" dir="2700000" algn="ctr" rotWithShape="0">
                <a:schemeClr val="bg2"/>
              </a:outerShdw>
            </a:effectLst>
          </p:spPr>
          <p:txBody>
            <a:bodyPr/>
            <a:lstStyle/>
            <a:p>
              <a:pPr>
                <a:defRPr/>
              </a:pPr>
              <a:endParaRPr lang="en-US"/>
            </a:p>
          </p:txBody>
        </p:sp>
      </p:grpSp>
      <p:grpSp>
        <p:nvGrpSpPr>
          <p:cNvPr id="3" name="Group 6"/>
          <p:cNvGrpSpPr>
            <a:grpSpLocks/>
          </p:cNvGrpSpPr>
          <p:nvPr/>
        </p:nvGrpSpPr>
        <p:grpSpPr bwMode="auto">
          <a:xfrm>
            <a:off x="2362200" y="3200400"/>
            <a:ext cx="1143000" cy="860425"/>
            <a:chOff x="1465" y="1295"/>
            <a:chExt cx="720" cy="542"/>
          </a:xfrm>
        </p:grpSpPr>
        <p:sp>
          <p:nvSpPr>
            <p:cNvPr id="289852" name="Text Box 7"/>
            <p:cNvSpPr txBox="1">
              <a:spLocks noChangeArrowheads="1"/>
            </p:cNvSpPr>
            <p:nvPr/>
          </p:nvSpPr>
          <p:spPr bwMode="auto">
            <a:xfrm>
              <a:off x="1465" y="1295"/>
              <a:ext cx="720" cy="231"/>
            </a:xfrm>
            <a:prstGeom prst="rect">
              <a:avLst/>
            </a:prstGeom>
            <a:noFill/>
            <a:ln w="9525">
              <a:noFill/>
              <a:miter lim="800000"/>
              <a:headEnd/>
              <a:tailEnd/>
            </a:ln>
          </p:spPr>
          <p:txBody>
            <a:bodyPr>
              <a:spAutoFit/>
            </a:bodyPr>
            <a:lstStyle/>
            <a:p>
              <a:pPr algn="ctr">
                <a:spcBef>
                  <a:spcPct val="50000"/>
                </a:spcBef>
              </a:pPr>
              <a:r>
                <a:rPr kumimoji="1" lang="en-US" altLang="ja-JP" b="1" i="1">
                  <a:solidFill>
                    <a:srgbClr val="FFFFFF"/>
                  </a:solidFill>
                  <a:ea typeface="ＭＳ Ｐゴシック" pitchFamily="34" charset="-128"/>
                </a:rPr>
                <a:t>Nicotine</a:t>
              </a:r>
            </a:p>
          </p:txBody>
        </p:sp>
        <p:sp>
          <p:nvSpPr>
            <p:cNvPr id="356413" name="Freeform 8"/>
            <p:cNvSpPr>
              <a:spLocks/>
            </p:cNvSpPr>
            <p:nvPr/>
          </p:nvSpPr>
          <p:spPr bwMode="auto">
            <a:xfrm>
              <a:off x="1597" y="1512"/>
              <a:ext cx="451" cy="325"/>
            </a:xfrm>
            <a:custGeom>
              <a:avLst/>
              <a:gdLst>
                <a:gd name="T0" fmla="*/ 0 w 451"/>
                <a:gd name="T1" fmla="*/ 0 h 325"/>
                <a:gd name="T2" fmla="*/ 0 w 451"/>
                <a:gd name="T3" fmla="*/ 325 h 325"/>
                <a:gd name="T4" fmla="*/ 228 w 451"/>
                <a:gd name="T5" fmla="*/ 108 h 325"/>
                <a:gd name="T6" fmla="*/ 451 w 451"/>
                <a:gd name="T7" fmla="*/ 325 h 325"/>
                <a:gd name="T8" fmla="*/ 450 w 451"/>
                <a:gd name="T9" fmla="*/ 0 h 325"/>
                <a:gd name="T10" fmla="*/ 0 w 451"/>
                <a:gd name="T11" fmla="*/ 0 h 325"/>
                <a:gd name="T12" fmla="*/ 0 60000 65536"/>
                <a:gd name="T13" fmla="*/ 0 60000 65536"/>
                <a:gd name="T14" fmla="*/ 0 60000 65536"/>
                <a:gd name="T15" fmla="*/ 0 60000 65536"/>
                <a:gd name="T16" fmla="*/ 0 60000 65536"/>
                <a:gd name="T17" fmla="*/ 0 60000 65536"/>
                <a:gd name="T18" fmla="*/ 0 w 451"/>
                <a:gd name="T19" fmla="*/ 0 h 325"/>
                <a:gd name="T20" fmla="*/ 451 w 451"/>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51" h="325">
                  <a:moveTo>
                    <a:pt x="0" y="0"/>
                  </a:moveTo>
                  <a:lnTo>
                    <a:pt x="0" y="325"/>
                  </a:lnTo>
                  <a:lnTo>
                    <a:pt x="228" y="108"/>
                  </a:lnTo>
                  <a:lnTo>
                    <a:pt x="451" y="325"/>
                  </a:lnTo>
                  <a:lnTo>
                    <a:pt x="450" y="0"/>
                  </a:lnTo>
                  <a:lnTo>
                    <a:pt x="0" y="0"/>
                  </a:lnTo>
                  <a:close/>
                </a:path>
              </a:pathLst>
            </a:custGeom>
            <a:solidFill>
              <a:schemeClr val="accent1"/>
            </a:solidFill>
            <a:ln w="28575">
              <a:noFill/>
              <a:round/>
              <a:headEnd/>
              <a:tailEnd/>
            </a:ln>
            <a:effectLst>
              <a:outerShdw dist="17961" dir="2700000" algn="ctr" rotWithShape="0">
                <a:schemeClr val="bg2"/>
              </a:outerShdw>
            </a:effectLst>
          </p:spPr>
          <p:txBody>
            <a:bodyPr/>
            <a:lstStyle/>
            <a:p>
              <a:pPr>
                <a:defRPr/>
              </a:pPr>
              <a:endParaRPr lang="en-US"/>
            </a:p>
          </p:txBody>
        </p:sp>
      </p:grpSp>
      <p:grpSp>
        <p:nvGrpSpPr>
          <p:cNvPr id="4" name="Group 9"/>
          <p:cNvGrpSpPr>
            <a:grpSpLocks/>
          </p:cNvGrpSpPr>
          <p:nvPr/>
        </p:nvGrpSpPr>
        <p:grpSpPr bwMode="auto">
          <a:xfrm>
            <a:off x="4724400" y="3124200"/>
            <a:ext cx="1143000" cy="860425"/>
            <a:chOff x="2967" y="1300"/>
            <a:chExt cx="720" cy="542"/>
          </a:xfrm>
          <a:solidFill>
            <a:srgbClr val="FF2F92"/>
          </a:solidFill>
        </p:grpSpPr>
        <p:sp>
          <p:nvSpPr>
            <p:cNvPr id="289850" name="Text Box 10"/>
            <p:cNvSpPr txBox="1">
              <a:spLocks noChangeArrowheads="1"/>
            </p:cNvSpPr>
            <p:nvPr/>
          </p:nvSpPr>
          <p:spPr bwMode="auto">
            <a:xfrm>
              <a:off x="2967" y="1300"/>
              <a:ext cx="720" cy="231"/>
            </a:xfrm>
            <a:prstGeom prst="rect">
              <a:avLst/>
            </a:prstGeom>
            <a:grpFill/>
            <a:ln w="9525">
              <a:noFill/>
              <a:miter lim="800000"/>
              <a:headEnd/>
              <a:tailEnd/>
            </a:ln>
          </p:spPr>
          <p:txBody>
            <a:bodyPr>
              <a:spAutoFit/>
            </a:bodyPr>
            <a:lstStyle/>
            <a:p>
              <a:pPr algn="ctr">
                <a:spcBef>
                  <a:spcPct val="50000"/>
                </a:spcBef>
              </a:pPr>
              <a:r>
                <a:rPr kumimoji="1" lang="en-US" altLang="ja-JP" b="1">
                  <a:solidFill>
                    <a:srgbClr val="000000"/>
                  </a:solidFill>
                  <a:ea typeface="ＭＳ Ｐゴシック" pitchFamily="34" charset="-128"/>
                </a:rPr>
                <a:t>Part Ag</a:t>
              </a:r>
            </a:p>
          </p:txBody>
        </p:sp>
        <p:sp>
          <p:nvSpPr>
            <p:cNvPr id="356411" name="Freeform 11"/>
            <p:cNvSpPr>
              <a:spLocks/>
            </p:cNvSpPr>
            <p:nvPr/>
          </p:nvSpPr>
          <p:spPr bwMode="auto">
            <a:xfrm>
              <a:off x="3099" y="1517"/>
              <a:ext cx="451" cy="325"/>
            </a:xfrm>
            <a:custGeom>
              <a:avLst/>
              <a:gdLst>
                <a:gd name="T0" fmla="*/ 0 w 451"/>
                <a:gd name="T1" fmla="*/ 0 h 325"/>
                <a:gd name="T2" fmla="*/ 0 w 451"/>
                <a:gd name="T3" fmla="*/ 325 h 325"/>
                <a:gd name="T4" fmla="*/ 228 w 451"/>
                <a:gd name="T5" fmla="*/ 108 h 325"/>
                <a:gd name="T6" fmla="*/ 451 w 451"/>
                <a:gd name="T7" fmla="*/ 325 h 325"/>
                <a:gd name="T8" fmla="*/ 450 w 451"/>
                <a:gd name="T9" fmla="*/ 0 h 325"/>
                <a:gd name="T10" fmla="*/ 0 w 451"/>
                <a:gd name="T11" fmla="*/ 0 h 325"/>
                <a:gd name="T12" fmla="*/ 0 60000 65536"/>
                <a:gd name="T13" fmla="*/ 0 60000 65536"/>
                <a:gd name="T14" fmla="*/ 0 60000 65536"/>
                <a:gd name="T15" fmla="*/ 0 60000 65536"/>
                <a:gd name="T16" fmla="*/ 0 60000 65536"/>
                <a:gd name="T17" fmla="*/ 0 60000 65536"/>
                <a:gd name="T18" fmla="*/ 0 w 451"/>
                <a:gd name="T19" fmla="*/ 0 h 325"/>
                <a:gd name="T20" fmla="*/ 451 w 451"/>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51" h="325">
                  <a:moveTo>
                    <a:pt x="0" y="0"/>
                  </a:moveTo>
                  <a:lnTo>
                    <a:pt x="0" y="325"/>
                  </a:lnTo>
                  <a:lnTo>
                    <a:pt x="228" y="108"/>
                  </a:lnTo>
                  <a:lnTo>
                    <a:pt x="451" y="325"/>
                  </a:lnTo>
                  <a:lnTo>
                    <a:pt x="450" y="0"/>
                  </a:lnTo>
                  <a:lnTo>
                    <a:pt x="0" y="0"/>
                  </a:lnTo>
                  <a:close/>
                </a:path>
              </a:pathLst>
            </a:custGeom>
            <a:grpFill/>
            <a:ln w="28575">
              <a:noFill/>
              <a:round/>
              <a:headEnd/>
              <a:tailEnd/>
            </a:ln>
            <a:effectLst>
              <a:outerShdw dist="17961" dir="2700000" algn="ctr" rotWithShape="0">
                <a:schemeClr val="bg2"/>
              </a:outerShdw>
            </a:effectLst>
          </p:spPr>
          <p:txBody>
            <a:bodyPr/>
            <a:lstStyle/>
            <a:p>
              <a:pPr>
                <a:defRPr/>
              </a:pPr>
              <a:endParaRPr lang="en-US"/>
            </a:p>
          </p:txBody>
        </p:sp>
      </p:grpSp>
      <p:grpSp>
        <p:nvGrpSpPr>
          <p:cNvPr id="5" name="Group 12"/>
          <p:cNvGrpSpPr>
            <a:grpSpLocks/>
          </p:cNvGrpSpPr>
          <p:nvPr/>
        </p:nvGrpSpPr>
        <p:grpSpPr bwMode="auto">
          <a:xfrm>
            <a:off x="7051675" y="3160713"/>
            <a:ext cx="1143000" cy="860425"/>
            <a:chOff x="2967" y="1300"/>
            <a:chExt cx="720" cy="542"/>
          </a:xfrm>
          <a:solidFill>
            <a:srgbClr val="FF2F92"/>
          </a:solidFill>
        </p:grpSpPr>
        <p:sp>
          <p:nvSpPr>
            <p:cNvPr id="289848" name="Text Box 13"/>
            <p:cNvSpPr txBox="1">
              <a:spLocks noChangeArrowheads="1"/>
            </p:cNvSpPr>
            <p:nvPr/>
          </p:nvSpPr>
          <p:spPr bwMode="auto">
            <a:xfrm>
              <a:off x="2967" y="1300"/>
              <a:ext cx="720" cy="231"/>
            </a:xfrm>
            <a:prstGeom prst="rect">
              <a:avLst/>
            </a:prstGeom>
            <a:grpFill/>
            <a:ln w="9525">
              <a:noFill/>
              <a:miter lim="800000"/>
              <a:headEnd/>
              <a:tailEnd/>
            </a:ln>
          </p:spPr>
          <p:txBody>
            <a:bodyPr>
              <a:spAutoFit/>
            </a:bodyPr>
            <a:lstStyle/>
            <a:p>
              <a:pPr algn="ctr">
                <a:spcBef>
                  <a:spcPct val="50000"/>
                </a:spcBef>
              </a:pPr>
              <a:r>
                <a:rPr kumimoji="1" lang="en-US" altLang="ja-JP" b="1">
                  <a:solidFill>
                    <a:srgbClr val="333399"/>
                  </a:solidFill>
                  <a:ea typeface="ＭＳ Ｐゴシック" pitchFamily="34" charset="-128"/>
                </a:rPr>
                <a:t>Part ag</a:t>
              </a:r>
            </a:p>
          </p:txBody>
        </p:sp>
        <p:sp>
          <p:nvSpPr>
            <p:cNvPr id="356409" name="Freeform 14"/>
            <p:cNvSpPr>
              <a:spLocks/>
            </p:cNvSpPr>
            <p:nvPr/>
          </p:nvSpPr>
          <p:spPr bwMode="auto">
            <a:xfrm>
              <a:off x="3099" y="1517"/>
              <a:ext cx="451" cy="325"/>
            </a:xfrm>
            <a:custGeom>
              <a:avLst/>
              <a:gdLst>
                <a:gd name="T0" fmla="*/ 0 w 451"/>
                <a:gd name="T1" fmla="*/ 0 h 325"/>
                <a:gd name="T2" fmla="*/ 0 w 451"/>
                <a:gd name="T3" fmla="*/ 325 h 325"/>
                <a:gd name="T4" fmla="*/ 228 w 451"/>
                <a:gd name="T5" fmla="*/ 108 h 325"/>
                <a:gd name="T6" fmla="*/ 451 w 451"/>
                <a:gd name="T7" fmla="*/ 325 h 325"/>
                <a:gd name="T8" fmla="*/ 450 w 451"/>
                <a:gd name="T9" fmla="*/ 0 h 325"/>
                <a:gd name="T10" fmla="*/ 0 w 451"/>
                <a:gd name="T11" fmla="*/ 0 h 325"/>
                <a:gd name="T12" fmla="*/ 0 60000 65536"/>
                <a:gd name="T13" fmla="*/ 0 60000 65536"/>
                <a:gd name="T14" fmla="*/ 0 60000 65536"/>
                <a:gd name="T15" fmla="*/ 0 60000 65536"/>
                <a:gd name="T16" fmla="*/ 0 60000 65536"/>
                <a:gd name="T17" fmla="*/ 0 60000 65536"/>
                <a:gd name="T18" fmla="*/ 0 w 451"/>
                <a:gd name="T19" fmla="*/ 0 h 325"/>
                <a:gd name="T20" fmla="*/ 451 w 451"/>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51" h="325">
                  <a:moveTo>
                    <a:pt x="0" y="0"/>
                  </a:moveTo>
                  <a:lnTo>
                    <a:pt x="0" y="325"/>
                  </a:lnTo>
                  <a:lnTo>
                    <a:pt x="228" y="108"/>
                  </a:lnTo>
                  <a:lnTo>
                    <a:pt x="451" y="325"/>
                  </a:lnTo>
                  <a:lnTo>
                    <a:pt x="450" y="0"/>
                  </a:lnTo>
                  <a:lnTo>
                    <a:pt x="0" y="0"/>
                  </a:lnTo>
                  <a:close/>
                </a:path>
              </a:pathLst>
            </a:custGeom>
            <a:grpFill/>
            <a:ln w="28575">
              <a:noFill/>
              <a:round/>
              <a:headEnd/>
              <a:tailEnd/>
            </a:ln>
            <a:effectLst>
              <a:outerShdw dist="17961" dir="2700000" algn="ctr" rotWithShape="0">
                <a:schemeClr val="bg2"/>
              </a:outerShdw>
            </a:effectLst>
          </p:spPr>
          <p:txBody>
            <a:bodyPr/>
            <a:lstStyle/>
            <a:p>
              <a:pPr>
                <a:defRPr/>
              </a:pPr>
              <a:endParaRPr lang="en-US"/>
            </a:p>
          </p:txBody>
        </p:sp>
      </p:grpSp>
      <p:grpSp>
        <p:nvGrpSpPr>
          <p:cNvPr id="289799" name="Group 15"/>
          <p:cNvGrpSpPr>
            <a:grpSpLocks/>
          </p:cNvGrpSpPr>
          <p:nvPr/>
        </p:nvGrpSpPr>
        <p:grpSpPr bwMode="auto">
          <a:xfrm>
            <a:off x="1958975" y="3505200"/>
            <a:ext cx="1885950" cy="514350"/>
            <a:chOff x="1698" y="2472"/>
            <a:chExt cx="1188" cy="324"/>
          </a:xfrm>
        </p:grpSpPr>
        <p:sp>
          <p:nvSpPr>
            <p:cNvPr id="289842" name="Line 16"/>
            <p:cNvSpPr>
              <a:spLocks noChangeShapeType="1"/>
            </p:cNvSpPr>
            <p:nvPr/>
          </p:nvSpPr>
          <p:spPr bwMode="auto">
            <a:xfrm flipH="1">
              <a:off x="1698" y="2472"/>
              <a:ext cx="366" cy="1"/>
            </a:xfrm>
            <a:prstGeom prst="line">
              <a:avLst/>
            </a:prstGeom>
            <a:noFill/>
            <a:ln w="28575" cap="rnd">
              <a:solidFill>
                <a:srgbClr val="BFDFFF"/>
              </a:solidFill>
              <a:round/>
              <a:headEnd/>
              <a:tailEnd/>
            </a:ln>
          </p:spPr>
          <p:txBody>
            <a:bodyPr/>
            <a:lstStyle/>
            <a:p>
              <a:endParaRPr lang="en-US"/>
            </a:p>
          </p:txBody>
        </p:sp>
        <p:sp>
          <p:nvSpPr>
            <p:cNvPr id="289843" name="Line 17"/>
            <p:cNvSpPr>
              <a:spLocks noChangeShapeType="1"/>
            </p:cNvSpPr>
            <p:nvPr/>
          </p:nvSpPr>
          <p:spPr bwMode="auto">
            <a:xfrm flipH="1">
              <a:off x="2514" y="2472"/>
              <a:ext cx="372" cy="1"/>
            </a:xfrm>
            <a:prstGeom prst="line">
              <a:avLst/>
            </a:prstGeom>
            <a:noFill/>
            <a:ln w="28575" cap="rnd">
              <a:solidFill>
                <a:srgbClr val="BFDFFF"/>
              </a:solidFill>
              <a:round/>
              <a:headEnd/>
              <a:tailEnd/>
            </a:ln>
          </p:spPr>
          <p:txBody>
            <a:bodyPr/>
            <a:lstStyle/>
            <a:p>
              <a:endParaRPr lang="en-US"/>
            </a:p>
          </p:txBody>
        </p:sp>
        <p:sp>
          <p:nvSpPr>
            <p:cNvPr id="289844" name="Line 18"/>
            <p:cNvSpPr>
              <a:spLocks noChangeShapeType="1"/>
            </p:cNvSpPr>
            <p:nvPr/>
          </p:nvSpPr>
          <p:spPr bwMode="auto">
            <a:xfrm>
              <a:off x="2064" y="2472"/>
              <a:ext cx="1" cy="324"/>
            </a:xfrm>
            <a:prstGeom prst="line">
              <a:avLst/>
            </a:prstGeom>
            <a:noFill/>
            <a:ln w="28575" cap="rnd">
              <a:solidFill>
                <a:srgbClr val="BFDFFF"/>
              </a:solidFill>
              <a:round/>
              <a:headEnd/>
              <a:tailEnd/>
            </a:ln>
          </p:spPr>
          <p:txBody>
            <a:bodyPr/>
            <a:lstStyle/>
            <a:p>
              <a:endParaRPr lang="en-US"/>
            </a:p>
          </p:txBody>
        </p:sp>
        <p:sp>
          <p:nvSpPr>
            <p:cNvPr id="289845" name="Line 19"/>
            <p:cNvSpPr>
              <a:spLocks noChangeShapeType="1"/>
            </p:cNvSpPr>
            <p:nvPr/>
          </p:nvSpPr>
          <p:spPr bwMode="auto">
            <a:xfrm>
              <a:off x="2514" y="2472"/>
              <a:ext cx="1" cy="324"/>
            </a:xfrm>
            <a:prstGeom prst="line">
              <a:avLst/>
            </a:prstGeom>
            <a:noFill/>
            <a:ln w="28575" cap="rnd">
              <a:solidFill>
                <a:srgbClr val="BFDFFF"/>
              </a:solidFill>
              <a:round/>
              <a:headEnd/>
              <a:tailEnd/>
            </a:ln>
          </p:spPr>
          <p:txBody>
            <a:bodyPr/>
            <a:lstStyle/>
            <a:p>
              <a:endParaRPr lang="en-US"/>
            </a:p>
          </p:txBody>
        </p:sp>
        <p:sp>
          <p:nvSpPr>
            <p:cNvPr id="289846" name="Line 20"/>
            <p:cNvSpPr>
              <a:spLocks noChangeShapeType="1"/>
            </p:cNvSpPr>
            <p:nvPr/>
          </p:nvSpPr>
          <p:spPr bwMode="auto">
            <a:xfrm flipV="1">
              <a:off x="2064" y="2592"/>
              <a:ext cx="228" cy="204"/>
            </a:xfrm>
            <a:prstGeom prst="line">
              <a:avLst/>
            </a:prstGeom>
            <a:noFill/>
            <a:ln w="28575" cap="rnd">
              <a:solidFill>
                <a:srgbClr val="BFDFFF"/>
              </a:solidFill>
              <a:round/>
              <a:headEnd/>
              <a:tailEnd/>
            </a:ln>
          </p:spPr>
          <p:txBody>
            <a:bodyPr/>
            <a:lstStyle/>
            <a:p>
              <a:endParaRPr lang="en-US"/>
            </a:p>
          </p:txBody>
        </p:sp>
        <p:sp>
          <p:nvSpPr>
            <p:cNvPr id="289847" name="Line 21"/>
            <p:cNvSpPr>
              <a:spLocks noChangeShapeType="1"/>
            </p:cNvSpPr>
            <p:nvPr/>
          </p:nvSpPr>
          <p:spPr bwMode="auto">
            <a:xfrm flipH="1" flipV="1">
              <a:off x="2292" y="2592"/>
              <a:ext cx="222" cy="204"/>
            </a:xfrm>
            <a:prstGeom prst="line">
              <a:avLst/>
            </a:prstGeom>
            <a:noFill/>
            <a:ln w="28575" cap="rnd">
              <a:solidFill>
                <a:srgbClr val="BFDFFF"/>
              </a:solidFill>
              <a:round/>
              <a:headEnd/>
              <a:tailEnd/>
            </a:ln>
          </p:spPr>
          <p:txBody>
            <a:bodyPr/>
            <a:lstStyle/>
            <a:p>
              <a:endParaRPr lang="en-US"/>
            </a:p>
          </p:txBody>
        </p:sp>
      </p:grpSp>
      <p:sp>
        <p:nvSpPr>
          <p:cNvPr id="369686" name="Rectangle 22"/>
          <p:cNvSpPr>
            <a:spLocks noChangeArrowheads="1"/>
          </p:cNvSpPr>
          <p:nvPr/>
        </p:nvSpPr>
        <p:spPr bwMode="auto">
          <a:xfrm>
            <a:off x="358775" y="3460750"/>
            <a:ext cx="1725152" cy="400110"/>
          </a:xfrm>
          <a:prstGeom prst="rect">
            <a:avLst/>
          </a:prstGeom>
          <a:noFill/>
          <a:ln w="9525">
            <a:noFill/>
            <a:miter lim="800000"/>
            <a:headEnd/>
            <a:tailEnd/>
          </a:ln>
          <a:effectLst/>
        </p:spPr>
        <p:txBody>
          <a:bodyPr wrap="none">
            <a:spAutoFit/>
          </a:bodyPr>
          <a:lstStyle/>
          <a:p>
            <a:pPr>
              <a:defRPr/>
            </a:pPr>
            <a:r>
              <a:rPr lang="en-US" sz="2000" b="1">
                <a:solidFill>
                  <a:schemeClr val="accent3"/>
                </a:solidFill>
                <a:effectLst>
                  <a:outerShdw blurRad="38100" dist="38100" dir="2700000" algn="tl">
                    <a:srgbClr val="C0C0C0"/>
                  </a:outerShdw>
                </a:effectLst>
                <a:latin typeface="Arial" charset="0"/>
                <a:ea typeface="MS PGothic" pitchFamily="34" charset="-128"/>
                <a:sym typeface="Symbol" pitchFamily="18" charset="2"/>
              </a:rPr>
              <a:t></a:t>
            </a:r>
            <a:r>
              <a:rPr lang="en-US" sz="2000" b="1">
                <a:solidFill>
                  <a:schemeClr val="accent3"/>
                </a:solidFill>
                <a:effectLst>
                  <a:outerShdw blurRad="38100" dist="38100" dir="2700000" algn="tl">
                    <a:srgbClr val="C0C0C0"/>
                  </a:outerShdw>
                </a:effectLst>
                <a:latin typeface="Arial" charset="0"/>
                <a:ea typeface="MS PGothic" pitchFamily="34" charset="-128"/>
              </a:rPr>
              <a:t>4</a:t>
            </a:r>
            <a:r>
              <a:rPr lang="en-US" sz="2000" b="1">
                <a:solidFill>
                  <a:schemeClr val="accent3"/>
                </a:solidFill>
                <a:effectLst>
                  <a:outerShdw blurRad="38100" dist="38100" dir="2700000" algn="tl">
                    <a:srgbClr val="C0C0C0"/>
                  </a:outerShdw>
                </a:effectLst>
                <a:latin typeface="Arial" charset="0"/>
                <a:ea typeface="MS PGothic" pitchFamily="34" charset="-128"/>
                <a:sym typeface="Symbol" pitchFamily="18" charset="2"/>
              </a:rPr>
              <a:t></a:t>
            </a:r>
            <a:r>
              <a:rPr lang="en-US" sz="2000" b="1">
                <a:solidFill>
                  <a:schemeClr val="accent3"/>
                </a:solidFill>
                <a:effectLst>
                  <a:outerShdw blurRad="38100" dist="38100" dir="2700000" algn="tl">
                    <a:srgbClr val="C0C0C0"/>
                  </a:outerShdw>
                </a:effectLst>
                <a:latin typeface="Arial" charset="0"/>
                <a:ea typeface="MS PGothic" pitchFamily="34" charset="-128"/>
              </a:rPr>
              <a:t>2 nAChR</a:t>
            </a:r>
          </a:p>
        </p:txBody>
      </p:sp>
      <p:grpSp>
        <p:nvGrpSpPr>
          <p:cNvPr id="289801" name="Group 23"/>
          <p:cNvGrpSpPr>
            <a:grpSpLocks/>
          </p:cNvGrpSpPr>
          <p:nvPr/>
        </p:nvGrpSpPr>
        <p:grpSpPr bwMode="auto">
          <a:xfrm>
            <a:off x="4321175" y="3519488"/>
            <a:ext cx="1885950" cy="514350"/>
            <a:chOff x="1698" y="2472"/>
            <a:chExt cx="1188" cy="324"/>
          </a:xfrm>
        </p:grpSpPr>
        <p:sp>
          <p:nvSpPr>
            <p:cNvPr id="289836" name="Line 24"/>
            <p:cNvSpPr>
              <a:spLocks noChangeShapeType="1"/>
            </p:cNvSpPr>
            <p:nvPr/>
          </p:nvSpPr>
          <p:spPr bwMode="auto">
            <a:xfrm flipH="1">
              <a:off x="1698" y="2472"/>
              <a:ext cx="366" cy="1"/>
            </a:xfrm>
            <a:prstGeom prst="line">
              <a:avLst/>
            </a:prstGeom>
            <a:noFill/>
            <a:ln w="28575" cap="rnd">
              <a:solidFill>
                <a:srgbClr val="BFDFFF"/>
              </a:solidFill>
              <a:round/>
              <a:headEnd/>
              <a:tailEnd/>
            </a:ln>
          </p:spPr>
          <p:txBody>
            <a:bodyPr/>
            <a:lstStyle/>
            <a:p>
              <a:endParaRPr lang="en-US"/>
            </a:p>
          </p:txBody>
        </p:sp>
        <p:sp>
          <p:nvSpPr>
            <p:cNvPr id="289837" name="Line 25"/>
            <p:cNvSpPr>
              <a:spLocks noChangeShapeType="1"/>
            </p:cNvSpPr>
            <p:nvPr/>
          </p:nvSpPr>
          <p:spPr bwMode="auto">
            <a:xfrm flipH="1">
              <a:off x="2514" y="2472"/>
              <a:ext cx="372" cy="1"/>
            </a:xfrm>
            <a:prstGeom prst="line">
              <a:avLst/>
            </a:prstGeom>
            <a:noFill/>
            <a:ln w="28575" cap="rnd">
              <a:solidFill>
                <a:srgbClr val="BFDFFF"/>
              </a:solidFill>
              <a:round/>
              <a:headEnd/>
              <a:tailEnd/>
            </a:ln>
          </p:spPr>
          <p:txBody>
            <a:bodyPr/>
            <a:lstStyle/>
            <a:p>
              <a:endParaRPr lang="en-US"/>
            </a:p>
          </p:txBody>
        </p:sp>
        <p:sp>
          <p:nvSpPr>
            <p:cNvPr id="289838" name="Line 26"/>
            <p:cNvSpPr>
              <a:spLocks noChangeShapeType="1"/>
            </p:cNvSpPr>
            <p:nvPr/>
          </p:nvSpPr>
          <p:spPr bwMode="auto">
            <a:xfrm>
              <a:off x="2064" y="2472"/>
              <a:ext cx="1" cy="324"/>
            </a:xfrm>
            <a:prstGeom prst="line">
              <a:avLst/>
            </a:prstGeom>
            <a:noFill/>
            <a:ln w="28575" cap="rnd">
              <a:solidFill>
                <a:srgbClr val="BFDFFF"/>
              </a:solidFill>
              <a:round/>
              <a:headEnd/>
              <a:tailEnd/>
            </a:ln>
          </p:spPr>
          <p:txBody>
            <a:bodyPr/>
            <a:lstStyle/>
            <a:p>
              <a:endParaRPr lang="en-US"/>
            </a:p>
          </p:txBody>
        </p:sp>
        <p:sp>
          <p:nvSpPr>
            <p:cNvPr id="289839" name="Line 27"/>
            <p:cNvSpPr>
              <a:spLocks noChangeShapeType="1"/>
            </p:cNvSpPr>
            <p:nvPr/>
          </p:nvSpPr>
          <p:spPr bwMode="auto">
            <a:xfrm>
              <a:off x="2514" y="2472"/>
              <a:ext cx="1" cy="324"/>
            </a:xfrm>
            <a:prstGeom prst="line">
              <a:avLst/>
            </a:prstGeom>
            <a:noFill/>
            <a:ln w="28575" cap="rnd">
              <a:solidFill>
                <a:srgbClr val="BFDFFF"/>
              </a:solidFill>
              <a:round/>
              <a:headEnd/>
              <a:tailEnd/>
            </a:ln>
          </p:spPr>
          <p:txBody>
            <a:bodyPr/>
            <a:lstStyle/>
            <a:p>
              <a:endParaRPr lang="en-US"/>
            </a:p>
          </p:txBody>
        </p:sp>
        <p:sp>
          <p:nvSpPr>
            <p:cNvPr id="289840" name="Line 28"/>
            <p:cNvSpPr>
              <a:spLocks noChangeShapeType="1"/>
            </p:cNvSpPr>
            <p:nvPr/>
          </p:nvSpPr>
          <p:spPr bwMode="auto">
            <a:xfrm flipV="1">
              <a:off x="2064" y="2592"/>
              <a:ext cx="228" cy="204"/>
            </a:xfrm>
            <a:prstGeom prst="line">
              <a:avLst/>
            </a:prstGeom>
            <a:noFill/>
            <a:ln w="28575" cap="rnd">
              <a:solidFill>
                <a:srgbClr val="BFDFFF"/>
              </a:solidFill>
              <a:round/>
              <a:headEnd/>
              <a:tailEnd/>
            </a:ln>
          </p:spPr>
          <p:txBody>
            <a:bodyPr/>
            <a:lstStyle/>
            <a:p>
              <a:endParaRPr lang="en-US"/>
            </a:p>
          </p:txBody>
        </p:sp>
        <p:sp>
          <p:nvSpPr>
            <p:cNvPr id="289841" name="Line 29"/>
            <p:cNvSpPr>
              <a:spLocks noChangeShapeType="1"/>
            </p:cNvSpPr>
            <p:nvPr/>
          </p:nvSpPr>
          <p:spPr bwMode="auto">
            <a:xfrm flipH="1" flipV="1">
              <a:off x="2292" y="2592"/>
              <a:ext cx="222" cy="204"/>
            </a:xfrm>
            <a:prstGeom prst="line">
              <a:avLst/>
            </a:prstGeom>
            <a:noFill/>
            <a:ln w="28575" cap="rnd">
              <a:solidFill>
                <a:srgbClr val="BFDFFF"/>
              </a:solidFill>
              <a:round/>
              <a:headEnd/>
              <a:tailEnd/>
            </a:ln>
          </p:spPr>
          <p:txBody>
            <a:bodyPr/>
            <a:lstStyle/>
            <a:p>
              <a:endParaRPr lang="en-US"/>
            </a:p>
          </p:txBody>
        </p:sp>
      </p:grpSp>
      <p:grpSp>
        <p:nvGrpSpPr>
          <p:cNvPr id="289802" name="Group 30"/>
          <p:cNvGrpSpPr>
            <a:grpSpLocks/>
          </p:cNvGrpSpPr>
          <p:nvPr/>
        </p:nvGrpSpPr>
        <p:grpSpPr bwMode="auto">
          <a:xfrm>
            <a:off x="6683375" y="3490913"/>
            <a:ext cx="1885950" cy="514350"/>
            <a:chOff x="1698" y="2472"/>
            <a:chExt cx="1188" cy="324"/>
          </a:xfrm>
        </p:grpSpPr>
        <p:sp>
          <p:nvSpPr>
            <p:cNvPr id="289830" name="Line 31"/>
            <p:cNvSpPr>
              <a:spLocks noChangeShapeType="1"/>
            </p:cNvSpPr>
            <p:nvPr/>
          </p:nvSpPr>
          <p:spPr bwMode="auto">
            <a:xfrm flipH="1">
              <a:off x="1698" y="2472"/>
              <a:ext cx="366" cy="1"/>
            </a:xfrm>
            <a:prstGeom prst="line">
              <a:avLst/>
            </a:prstGeom>
            <a:noFill/>
            <a:ln w="28575" cap="rnd">
              <a:solidFill>
                <a:srgbClr val="BFDFFF"/>
              </a:solidFill>
              <a:round/>
              <a:headEnd/>
              <a:tailEnd/>
            </a:ln>
          </p:spPr>
          <p:txBody>
            <a:bodyPr/>
            <a:lstStyle/>
            <a:p>
              <a:endParaRPr lang="en-US"/>
            </a:p>
          </p:txBody>
        </p:sp>
        <p:sp>
          <p:nvSpPr>
            <p:cNvPr id="289831" name="Line 32"/>
            <p:cNvSpPr>
              <a:spLocks noChangeShapeType="1"/>
            </p:cNvSpPr>
            <p:nvPr/>
          </p:nvSpPr>
          <p:spPr bwMode="auto">
            <a:xfrm flipH="1">
              <a:off x="2514" y="2472"/>
              <a:ext cx="372" cy="1"/>
            </a:xfrm>
            <a:prstGeom prst="line">
              <a:avLst/>
            </a:prstGeom>
            <a:noFill/>
            <a:ln w="28575" cap="rnd">
              <a:solidFill>
                <a:srgbClr val="BFDFFF"/>
              </a:solidFill>
              <a:round/>
              <a:headEnd/>
              <a:tailEnd/>
            </a:ln>
          </p:spPr>
          <p:txBody>
            <a:bodyPr/>
            <a:lstStyle/>
            <a:p>
              <a:endParaRPr lang="en-US"/>
            </a:p>
          </p:txBody>
        </p:sp>
        <p:sp>
          <p:nvSpPr>
            <p:cNvPr id="289832" name="Line 33"/>
            <p:cNvSpPr>
              <a:spLocks noChangeShapeType="1"/>
            </p:cNvSpPr>
            <p:nvPr/>
          </p:nvSpPr>
          <p:spPr bwMode="auto">
            <a:xfrm>
              <a:off x="2064" y="2472"/>
              <a:ext cx="1" cy="324"/>
            </a:xfrm>
            <a:prstGeom prst="line">
              <a:avLst/>
            </a:prstGeom>
            <a:noFill/>
            <a:ln w="28575" cap="rnd">
              <a:solidFill>
                <a:srgbClr val="BFDFFF"/>
              </a:solidFill>
              <a:round/>
              <a:headEnd/>
              <a:tailEnd/>
            </a:ln>
          </p:spPr>
          <p:txBody>
            <a:bodyPr/>
            <a:lstStyle/>
            <a:p>
              <a:endParaRPr lang="en-US"/>
            </a:p>
          </p:txBody>
        </p:sp>
        <p:sp>
          <p:nvSpPr>
            <p:cNvPr id="289833" name="Line 34"/>
            <p:cNvSpPr>
              <a:spLocks noChangeShapeType="1"/>
            </p:cNvSpPr>
            <p:nvPr/>
          </p:nvSpPr>
          <p:spPr bwMode="auto">
            <a:xfrm>
              <a:off x="2514" y="2472"/>
              <a:ext cx="1" cy="324"/>
            </a:xfrm>
            <a:prstGeom prst="line">
              <a:avLst/>
            </a:prstGeom>
            <a:noFill/>
            <a:ln w="28575" cap="rnd">
              <a:solidFill>
                <a:srgbClr val="BFDFFF"/>
              </a:solidFill>
              <a:round/>
              <a:headEnd/>
              <a:tailEnd/>
            </a:ln>
          </p:spPr>
          <p:txBody>
            <a:bodyPr/>
            <a:lstStyle/>
            <a:p>
              <a:endParaRPr lang="en-US"/>
            </a:p>
          </p:txBody>
        </p:sp>
        <p:sp>
          <p:nvSpPr>
            <p:cNvPr id="289834" name="Line 35"/>
            <p:cNvSpPr>
              <a:spLocks noChangeShapeType="1"/>
            </p:cNvSpPr>
            <p:nvPr/>
          </p:nvSpPr>
          <p:spPr bwMode="auto">
            <a:xfrm flipV="1">
              <a:off x="2064" y="2592"/>
              <a:ext cx="228" cy="204"/>
            </a:xfrm>
            <a:prstGeom prst="line">
              <a:avLst/>
            </a:prstGeom>
            <a:noFill/>
            <a:ln w="28575" cap="rnd">
              <a:solidFill>
                <a:srgbClr val="BFDFFF"/>
              </a:solidFill>
              <a:round/>
              <a:headEnd/>
              <a:tailEnd/>
            </a:ln>
          </p:spPr>
          <p:txBody>
            <a:bodyPr/>
            <a:lstStyle/>
            <a:p>
              <a:endParaRPr lang="en-US"/>
            </a:p>
          </p:txBody>
        </p:sp>
        <p:sp>
          <p:nvSpPr>
            <p:cNvPr id="289835" name="Line 36"/>
            <p:cNvSpPr>
              <a:spLocks noChangeShapeType="1"/>
            </p:cNvSpPr>
            <p:nvPr/>
          </p:nvSpPr>
          <p:spPr bwMode="auto">
            <a:xfrm flipH="1" flipV="1">
              <a:off x="2292" y="2592"/>
              <a:ext cx="222" cy="204"/>
            </a:xfrm>
            <a:prstGeom prst="line">
              <a:avLst/>
            </a:prstGeom>
            <a:noFill/>
            <a:ln w="28575" cap="rnd">
              <a:solidFill>
                <a:srgbClr val="BFDFFF"/>
              </a:solidFill>
              <a:round/>
              <a:headEnd/>
              <a:tailEnd/>
            </a:ln>
          </p:spPr>
          <p:txBody>
            <a:bodyPr/>
            <a:lstStyle/>
            <a:p>
              <a:endParaRPr lang="en-US"/>
            </a:p>
          </p:txBody>
        </p:sp>
      </p:grpSp>
      <p:sp>
        <p:nvSpPr>
          <p:cNvPr id="369701" name="AutoShape 37"/>
          <p:cNvSpPr>
            <a:spLocks noChangeArrowheads="1"/>
          </p:cNvSpPr>
          <p:nvPr/>
        </p:nvSpPr>
        <p:spPr bwMode="invGray">
          <a:xfrm>
            <a:off x="4552950" y="6246814"/>
            <a:ext cx="4529932" cy="439738"/>
          </a:xfrm>
          <a:prstGeom prst="roundRect">
            <a:avLst>
              <a:gd name="adj" fmla="val 15833"/>
            </a:avLst>
          </a:prstGeom>
          <a:solidFill>
            <a:schemeClr val="accent1"/>
          </a:solidFill>
          <a:ln w="28575">
            <a:noFill/>
            <a:round/>
            <a:headEnd/>
            <a:tailEnd/>
          </a:ln>
          <a:effectLst>
            <a:prstShdw prst="shdw17" dist="17961" dir="2700000">
              <a:srgbClr val="0000FF">
                <a:gamma/>
                <a:shade val="60000"/>
                <a:invGamma/>
                <a:alpha val="74998"/>
              </a:srgbClr>
            </a:prstShdw>
          </a:effectLst>
        </p:spPr>
        <p:txBody>
          <a:bodyPr lIns="45720" rIns="45720" anchor="ctr"/>
          <a:lstStyle/>
          <a:p>
            <a:pPr algn="ctr" defTabSz="927100" eaLnBrk="0" hangingPunct="0">
              <a:lnSpc>
                <a:spcPct val="90000"/>
              </a:lnSpc>
              <a:defRPr/>
            </a:pPr>
            <a:r>
              <a:rPr lang="en-US" sz="2000" b="1">
                <a:solidFill>
                  <a:srgbClr val="FFFFFF"/>
                </a:solidFill>
                <a:effectLst>
                  <a:outerShdw blurRad="38100" dist="38100" dir="2700000" algn="tl">
                    <a:srgbClr val="000000"/>
                  </a:outerShdw>
                </a:effectLst>
                <a:latin typeface="Arial" charset="0"/>
                <a:ea typeface="MS PGothic" pitchFamily="34" charset="-128"/>
              </a:rPr>
              <a:t>Dual action of a partial agonist</a:t>
            </a:r>
          </a:p>
        </p:txBody>
      </p:sp>
      <p:sp>
        <p:nvSpPr>
          <p:cNvPr id="289804" name="Text Box 38"/>
          <p:cNvSpPr txBox="1">
            <a:spLocks noChangeArrowheads="1"/>
          </p:cNvSpPr>
          <p:nvPr/>
        </p:nvSpPr>
        <p:spPr bwMode="auto">
          <a:xfrm>
            <a:off x="2333625" y="4054475"/>
            <a:ext cx="1143000" cy="366713"/>
          </a:xfrm>
          <a:prstGeom prst="rect">
            <a:avLst/>
          </a:prstGeom>
          <a:noFill/>
          <a:ln w="9525">
            <a:noFill/>
            <a:miter lim="800000"/>
            <a:headEnd/>
            <a:tailEnd/>
          </a:ln>
        </p:spPr>
        <p:txBody>
          <a:bodyPr>
            <a:spAutoFit/>
          </a:bodyPr>
          <a:lstStyle/>
          <a:p>
            <a:pPr algn="ctr">
              <a:spcBef>
                <a:spcPct val="50000"/>
              </a:spcBef>
            </a:pPr>
            <a:r>
              <a:rPr kumimoji="1" lang="en-US" altLang="ja-JP">
                <a:solidFill>
                  <a:srgbClr val="FFFFFF"/>
                </a:solidFill>
                <a:ea typeface="ＭＳ Ｐゴシック" pitchFamily="34" charset="-128"/>
              </a:rPr>
              <a:t>Agonist</a:t>
            </a:r>
          </a:p>
        </p:txBody>
      </p:sp>
      <p:sp>
        <p:nvSpPr>
          <p:cNvPr id="369703" name="AutoShape 39"/>
          <p:cNvSpPr>
            <a:spLocks noChangeArrowheads="1"/>
          </p:cNvSpPr>
          <p:nvPr/>
        </p:nvSpPr>
        <p:spPr bwMode="auto">
          <a:xfrm>
            <a:off x="2646363" y="4240213"/>
            <a:ext cx="446087" cy="735012"/>
          </a:xfrm>
          <a:prstGeom prst="downArrow">
            <a:avLst>
              <a:gd name="adj1" fmla="val 40213"/>
              <a:gd name="adj2" fmla="val 70744"/>
            </a:avLst>
          </a:prstGeom>
          <a:gradFill rotWithShape="1">
            <a:gsLst>
              <a:gs pos="0">
                <a:schemeClr val="tx1">
                  <a:alpha val="0"/>
                </a:schemeClr>
              </a:gs>
              <a:gs pos="100000">
                <a:schemeClr val="accent1"/>
              </a:gs>
            </a:gsLst>
            <a:lin ang="5400000" scaled="1"/>
          </a:gradFill>
          <a:ln w="28575">
            <a:noFill/>
            <a:miter lim="800000"/>
            <a:headEnd/>
            <a:tailEnd/>
          </a:ln>
        </p:spPr>
        <p:txBody>
          <a:bodyPr wrap="none" anchor="ctr"/>
          <a:lstStyle/>
          <a:p>
            <a:pPr algn="ctr" eaLnBrk="0" hangingPunct="0">
              <a:spcBef>
                <a:spcPct val="50000"/>
              </a:spcBef>
            </a:pPr>
            <a:endParaRPr lang="nb-NO" altLang="en-US" sz="1400" b="1">
              <a:solidFill>
                <a:srgbClr val="DDDDDD"/>
              </a:solidFill>
              <a:ea typeface="ＭＳ Ｐゴシック" pitchFamily="34" charset="-128"/>
            </a:endParaRPr>
          </a:p>
        </p:txBody>
      </p:sp>
      <p:sp>
        <p:nvSpPr>
          <p:cNvPr id="369704" name="Rectangle 40"/>
          <p:cNvSpPr>
            <a:spLocks noChangeArrowheads="1"/>
          </p:cNvSpPr>
          <p:nvPr/>
        </p:nvSpPr>
        <p:spPr bwMode="auto">
          <a:xfrm>
            <a:off x="304800" y="5006975"/>
            <a:ext cx="1695450" cy="366713"/>
          </a:xfrm>
          <a:prstGeom prst="rect">
            <a:avLst/>
          </a:prstGeom>
          <a:noFill/>
          <a:ln w="9525">
            <a:noFill/>
            <a:miter lim="800000"/>
            <a:headEnd/>
            <a:tailEnd/>
          </a:ln>
          <a:effectLst/>
        </p:spPr>
        <p:txBody>
          <a:bodyPr>
            <a:spAutoFit/>
          </a:bodyPr>
          <a:lstStyle/>
          <a:p>
            <a:pPr algn="r">
              <a:defRPr/>
            </a:pPr>
            <a:r>
              <a:rPr lang="en-US" b="1">
                <a:solidFill>
                  <a:schemeClr val="accent3"/>
                </a:solidFill>
                <a:effectLst>
                  <a:outerShdw blurRad="38100" dist="38100" dir="2700000" algn="tl">
                    <a:srgbClr val="C0C0C0"/>
                  </a:outerShdw>
                </a:effectLst>
                <a:latin typeface="Arial" charset="0"/>
                <a:ea typeface="MS PGothic" pitchFamily="34" charset="-128"/>
              </a:rPr>
              <a:t>Response</a:t>
            </a:r>
          </a:p>
        </p:txBody>
      </p:sp>
      <p:sp>
        <p:nvSpPr>
          <p:cNvPr id="369705" name="Rectangle 41"/>
          <p:cNvSpPr>
            <a:spLocks noChangeArrowheads="1"/>
          </p:cNvSpPr>
          <p:nvPr/>
        </p:nvSpPr>
        <p:spPr bwMode="auto">
          <a:xfrm>
            <a:off x="2484438" y="5006975"/>
            <a:ext cx="833437" cy="396875"/>
          </a:xfrm>
          <a:prstGeom prst="rect">
            <a:avLst/>
          </a:prstGeom>
          <a:noFill/>
          <a:ln w="9525">
            <a:noFill/>
            <a:miter lim="800000"/>
            <a:headEnd/>
            <a:tailEnd/>
          </a:ln>
        </p:spPr>
        <p:txBody>
          <a:bodyPr>
            <a:spAutoFit/>
          </a:bodyPr>
          <a:lstStyle/>
          <a:p>
            <a:pPr algn="ctr"/>
            <a:r>
              <a:rPr lang="en-US" altLang="en-US" sz="2000" b="1">
                <a:solidFill>
                  <a:srgbClr val="FFFFFF"/>
                </a:solidFill>
                <a:ea typeface="ＭＳ Ｐゴシック" pitchFamily="34" charset="-128"/>
              </a:rPr>
              <a:t>100%</a:t>
            </a:r>
          </a:p>
        </p:txBody>
      </p:sp>
      <p:grpSp>
        <p:nvGrpSpPr>
          <p:cNvPr id="9" name="Group 42"/>
          <p:cNvGrpSpPr>
            <a:grpSpLocks/>
          </p:cNvGrpSpPr>
          <p:nvPr/>
        </p:nvGrpSpPr>
        <p:grpSpPr bwMode="auto">
          <a:xfrm>
            <a:off x="7058025" y="2327275"/>
            <a:ext cx="1143000" cy="860425"/>
            <a:chOff x="2967" y="1300"/>
            <a:chExt cx="720" cy="542"/>
          </a:xfrm>
        </p:grpSpPr>
        <p:sp>
          <p:nvSpPr>
            <p:cNvPr id="289828" name="Text Box 43"/>
            <p:cNvSpPr txBox="1">
              <a:spLocks noChangeArrowheads="1"/>
            </p:cNvSpPr>
            <p:nvPr/>
          </p:nvSpPr>
          <p:spPr bwMode="auto">
            <a:xfrm>
              <a:off x="2967" y="1300"/>
              <a:ext cx="720" cy="231"/>
            </a:xfrm>
            <a:prstGeom prst="rect">
              <a:avLst/>
            </a:prstGeom>
            <a:noFill/>
            <a:ln w="9525">
              <a:noFill/>
              <a:miter lim="800000"/>
              <a:headEnd/>
              <a:tailEnd/>
            </a:ln>
          </p:spPr>
          <p:txBody>
            <a:bodyPr>
              <a:spAutoFit/>
            </a:bodyPr>
            <a:lstStyle/>
            <a:p>
              <a:pPr algn="ctr">
                <a:spcBef>
                  <a:spcPct val="50000"/>
                </a:spcBef>
              </a:pPr>
              <a:r>
                <a:rPr kumimoji="1" lang="en-US" altLang="ja-JP" b="1" i="1">
                  <a:solidFill>
                    <a:srgbClr val="FFFFFF"/>
                  </a:solidFill>
                  <a:ea typeface="ＭＳ Ｐゴシック" pitchFamily="34" charset="-128"/>
                </a:rPr>
                <a:t>Nicotine</a:t>
              </a:r>
            </a:p>
          </p:txBody>
        </p:sp>
        <p:sp>
          <p:nvSpPr>
            <p:cNvPr id="356389" name="Freeform 44"/>
            <p:cNvSpPr>
              <a:spLocks/>
            </p:cNvSpPr>
            <p:nvPr/>
          </p:nvSpPr>
          <p:spPr bwMode="auto">
            <a:xfrm>
              <a:off x="3099" y="1517"/>
              <a:ext cx="451" cy="325"/>
            </a:xfrm>
            <a:custGeom>
              <a:avLst/>
              <a:gdLst>
                <a:gd name="T0" fmla="*/ 0 w 451"/>
                <a:gd name="T1" fmla="*/ 0 h 325"/>
                <a:gd name="T2" fmla="*/ 0 w 451"/>
                <a:gd name="T3" fmla="*/ 325 h 325"/>
                <a:gd name="T4" fmla="*/ 228 w 451"/>
                <a:gd name="T5" fmla="*/ 108 h 325"/>
                <a:gd name="T6" fmla="*/ 451 w 451"/>
                <a:gd name="T7" fmla="*/ 325 h 325"/>
                <a:gd name="T8" fmla="*/ 450 w 451"/>
                <a:gd name="T9" fmla="*/ 0 h 325"/>
                <a:gd name="T10" fmla="*/ 0 w 451"/>
                <a:gd name="T11" fmla="*/ 0 h 325"/>
                <a:gd name="T12" fmla="*/ 0 60000 65536"/>
                <a:gd name="T13" fmla="*/ 0 60000 65536"/>
                <a:gd name="T14" fmla="*/ 0 60000 65536"/>
                <a:gd name="T15" fmla="*/ 0 60000 65536"/>
                <a:gd name="T16" fmla="*/ 0 60000 65536"/>
                <a:gd name="T17" fmla="*/ 0 60000 65536"/>
                <a:gd name="T18" fmla="*/ 0 w 451"/>
                <a:gd name="T19" fmla="*/ 0 h 325"/>
                <a:gd name="T20" fmla="*/ 451 w 451"/>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51" h="325">
                  <a:moveTo>
                    <a:pt x="0" y="0"/>
                  </a:moveTo>
                  <a:lnTo>
                    <a:pt x="0" y="325"/>
                  </a:lnTo>
                  <a:lnTo>
                    <a:pt x="228" y="108"/>
                  </a:lnTo>
                  <a:lnTo>
                    <a:pt x="451" y="325"/>
                  </a:lnTo>
                  <a:lnTo>
                    <a:pt x="450" y="0"/>
                  </a:lnTo>
                  <a:lnTo>
                    <a:pt x="0" y="0"/>
                  </a:lnTo>
                  <a:close/>
                </a:path>
              </a:pathLst>
            </a:custGeom>
            <a:solidFill>
              <a:schemeClr val="accent1"/>
            </a:solidFill>
            <a:ln w="28575">
              <a:noFill/>
              <a:round/>
              <a:headEnd/>
              <a:tailEnd/>
            </a:ln>
            <a:effectLst>
              <a:outerShdw dist="17961" dir="2700000" algn="ctr" rotWithShape="0">
                <a:schemeClr val="bg2"/>
              </a:outerShdw>
            </a:effectLst>
          </p:spPr>
          <p:txBody>
            <a:bodyPr/>
            <a:lstStyle/>
            <a:p>
              <a:pPr>
                <a:defRPr/>
              </a:pPr>
              <a:endParaRPr lang="en-US"/>
            </a:p>
          </p:txBody>
        </p:sp>
      </p:grpSp>
      <p:sp>
        <p:nvSpPr>
          <p:cNvPr id="369709" name="AutoShape 45"/>
          <p:cNvSpPr>
            <a:spLocks noChangeArrowheads="1"/>
          </p:cNvSpPr>
          <p:nvPr/>
        </p:nvSpPr>
        <p:spPr bwMode="invGray">
          <a:xfrm>
            <a:off x="1744663" y="1579563"/>
            <a:ext cx="2263775" cy="630237"/>
          </a:xfrm>
          <a:prstGeom prst="roundRect">
            <a:avLst>
              <a:gd name="adj" fmla="val 15833"/>
            </a:avLst>
          </a:prstGeom>
          <a:solidFill>
            <a:schemeClr val="accent5">
              <a:lumMod val="75000"/>
            </a:schemeClr>
          </a:solidFill>
          <a:ln w="28575">
            <a:noFill/>
            <a:round/>
            <a:headEnd/>
            <a:tailEnd/>
          </a:ln>
          <a:effectLst>
            <a:prstShdw prst="shdw17" dist="17961" dir="2700000">
              <a:srgbClr val="0000FF">
                <a:gamma/>
                <a:shade val="60000"/>
                <a:invGamma/>
                <a:alpha val="74998"/>
              </a:srgbClr>
            </a:prstShdw>
          </a:effectLst>
        </p:spPr>
        <p:txBody>
          <a:bodyPr lIns="45720" rIns="45720" anchor="ctr"/>
          <a:lstStyle/>
          <a:p>
            <a:pPr algn="ctr" defTabSz="927100" eaLnBrk="0" hangingPunct="0">
              <a:lnSpc>
                <a:spcPct val="90000"/>
              </a:lnSpc>
              <a:defRPr/>
            </a:pPr>
            <a:r>
              <a:rPr lang="en-US" sz="2000" b="1">
                <a:solidFill>
                  <a:srgbClr val="FFFFFF"/>
                </a:solidFill>
                <a:effectLst>
                  <a:outerShdw blurRad="38100" dist="38100" dir="2700000" algn="tl">
                    <a:srgbClr val="000000"/>
                  </a:outerShdw>
                </a:effectLst>
                <a:latin typeface="Arial" charset="0"/>
                <a:ea typeface="MS PGothic" pitchFamily="34" charset="-128"/>
              </a:rPr>
              <a:t>Smoking</a:t>
            </a:r>
            <a:br>
              <a:rPr lang="en-US" sz="2000" b="1">
                <a:solidFill>
                  <a:srgbClr val="FFFFFF"/>
                </a:solidFill>
                <a:effectLst>
                  <a:outerShdw blurRad="38100" dist="38100" dir="2700000" algn="tl">
                    <a:srgbClr val="000000"/>
                  </a:outerShdw>
                </a:effectLst>
                <a:latin typeface="Arial" charset="0"/>
                <a:ea typeface="MS PGothic" pitchFamily="34" charset="-128"/>
              </a:rPr>
            </a:br>
            <a:r>
              <a:rPr lang="en-US" sz="2000" b="1">
                <a:solidFill>
                  <a:srgbClr val="FFFFFF"/>
                </a:solidFill>
                <a:effectLst>
                  <a:outerShdw blurRad="38100" dist="38100" dir="2700000" algn="tl">
                    <a:srgbClr val="000000"/>
                  </a:outerShdw>
                </a:effectLst>
                <a:latin typeface="Arial" charset="0"/>
                <a:ea typeface="MS PGothic" pitchFamily="34" charset="-128"/>
              </a:rPr>
              <a:t>No Partial Ag</a:t>
            </a:r>
          </a:p>
        </p:txBody>
      </p:sp>
      <p:sp>
        <p:nvSpPr>
          <p:cNvPr id="369710" name="AutoShape 46"/>
          <p:cNvSpPr>
            <a:spLocks noChangeArrowheads="1"/>
          </p:cNvSpPr>
          <p:nvPr/>
        </p:nvSpPr>
        <p:spPr bwMode="invGray">
          <a:xfrm>
            <a:off x="4125913" y="1579563"/>
            <a:ext cx="2263775" cy="630237"/>
          </a:xfrm>
          <a:prstGeom prst="roundRect">
            <a:avLst>
              <a:gd name="adj" fmla="val 15833"/>
            </a:avLst>
          </a:prstGeom>
          <a:solidFill>
            <a:schemeClr val="accent5">
              <a:lumMod val="75000"/>
            </a:schemeClr>
          </a:solidFill>
          <a:ln w="28575">
            <a:noFill/>
            <a:round/>
            <a:headEnd/>
            <a:tailEnd/>
          </a:ln>
          <a:effectLst>
            <a:prstShdw prst="shdw17" dist="17961" dir="2700000">
              <a:srgbClr val="0000FF">
                <a:gamma/>
                <a:shade val="60000"/>
                <a:invGamma/>
                <a:alpha val="74998"/>
              </a:srgbClr>
            </a:prstShdw>
          </a:effectLst>
        </p:spPr>
        <p:txBody>
          <a:bodyPr lIns="45720" rIns="45720" anchor="ctr"/>
          <a:lstStyle/>
          <a:p>
            <a:pPr algn="ctr" defTabSz="927100" eaLnBrk="0" hangingPunct="0">
              <a:lnSpc>
                <a:spcPct val="90000"/>
              </a:lnSpc>
              <a:defRPr/>
            </a:pPr>
            <a:r>
              <a:rPr lang="en-US" sz="2000" b="1">
                <a:solidFill>
                  <a:schemeClr val="accent3"/>
                </a:solidFill>
                <a:effectLst>
                  <a:outerShdw blurRad="38100" dist="38100" dir="2700000" algn="tl">
                    <a:srgbClr val="000000"/>
                  </a:outerShdw>
                </a:effectLst>
                <a:latin typeface="Arial" charset="0"/>
                <a:ea typeface="MS PGothic" pitchFamily="34" charset="-128"/>
              </a:rPr>
              <a:t>No Smoking</a:t>
            </a:r>
            <a:br>
              <a:rPr lang="en-US" sz="2000" b="1">
                <a:solidFill>
                  <a:schemeClr val="accent3"/>
                </a:solidFill>
                <a:effectLst>
                  <a:outerShdw blurRad="38100" dist="38100" dir="2700000" algn="tl">
                    <a:srgbClr val="000000"/>
                  </a:outerShdw>
                </a:effectLst>
                <a:latin typeface="Arial" charset="0"/>
                <a:ea typeface="MS PGothic" pitchFamily="34" charset="-128"/>
              </a:rPr>
            </a:br>
            <a:r>
              <a:rPr lang="en-US" sz="2000" b="1">
                <a:solidFill>
                  <a:schemeClr val="accent3"/>
                </a:solidFill>
                <a:effectLst>
                  <a:outerShdw blurRad="38100" dist="38100" dir="2700000" algn="tl">
                    <a:srgbClr val="000000"/>
                  </a:outerShdw>
                </a:effectLst>
                <a:latin typeface="Arial" charset="0"/>
                <a:ea typeface="MS PGothic" pitchFamily="34" charset="-128"/>
              </a:rPr>
              <a:t>Partial Ag</a:t>
            </a:r>
          </a:p>
        </p:txBody>
      </p:sp>
      <p:sp>
        <p:nvSpPr>
          <p:cNvPr id="369711" name="AutoShape 47"/>
          <p:cNvSpPr>
            <a:spLocks noChangeArrowheads="1"/>
          </p:cNvSpPr>
          <p:nvPr/>
        </p:nvSpPr>
        <p:spPr bwMode="invGray">
          <a:xfrm>
            <a:off x="6507163" y="1579563"/>
            <a:ext cx="2263775" cy="630237"/>
          </a:xfrm>
          <a:prstGeom prst="roundRect">
            <a:avLst>
              <a:gd name="adj" fmla="val 15833"/>
            </a:avLst>
          </a:prstGeom>
          <a:solidFill>
            <a:schemeClr val="accent5">
              <a:lumMod val="75000"/>
            </a:schemeClr>
          </a:solidFill>
          <a:ln w="28575">
            <a:noFill/>
            <a:round/>
            <a:headEnd/>
            <a:tailEnd/>
          </a:ln>
          <a:effectLst>
            <a:prstShdw prst="shdw17" dist="17961" dir="2700000">
              <a:srgbClr val="0000FF">
                <a:gamma/>
                <a:shade val="60000"/>
                <a:invGamma/>
                <a:alpha val="74998"/>
              </a:srgbClr>
            </a:prstShdw>
          </a:effectLst>
        </p:spPr>
        <p:txBody>
          <a:bodyPr lIns="45720" rIns="45720" anchor="ctr"/>
          <a:lstStyle/>
          <a:p>
            <a:pPr algn="ctr" defTabSz="927100" eaLnBrk="0" hangingPunct="0">
              <a:lnSpc>
                <a:spcPct val="90000"/>
              </a:lnSpc>
              <a:defRPr/>
            </a:pPr>
            <a:r>
              <a:rPr lang="en-US" sz="2000" b="1">
                <a:solidFill>
                  <a:schemeClr val="accent3"/>
                </a:solidFill>
                <a:effectLst>
                  <a:outerShdw blurRad="38100" dist="38100" dir="2700000" algn="tl">
                    <a:srgbClr val="000000"/>
                  </a:outerShdw>
                </a:effectLst>
                <a:latin typeface="Arial" charset="0"/>
                <a:ea typeface="MS PGothic" pitchFamily="34" charset="-128"/>
              </a:rPr>
              <a:t>Smoking</a:t>
            </a:r>
            <a:br>
              <a:rPr lang="en-US" sz="2000" b="1">
                <a:solidFill>
                  <a:schemeClr val="accent3"/>
                </a:solidFill>
                <a:effectLst>
                  <a:outerShdw blurRad="38100" dist="38100" dir="2700000" algn="tl">
                    <a:srgbClr val="000000"/>
                  </a:outerShdw>
                </a:effectLst>
                <a:latin typeface="Arial" charset="0"/>
                <a:ea typeface="MS PGothic" pitchFamily="34" charset="-128"/>
              </a:rPr>
            </a:br>
            <a:r>
              <a:rPr lang="en-US" sz="2000" b="1">
                <a:solidFill>
                  <a:schemeClr val="accent3"/>
                </a:solidFill>
                <a:effectLst>
                  <a:outerShdw blurRad="38100" dist="38100" dir="2700000" algn="tl">
                    <a:srgbClr val="000000"/>
                  </a:outerShdw>
                </a:effectLst>
                <a:latin typeface="Arial" charset="0"/>
                <a:ea typeface="MS PGothic" pitchFamily="34" charset="-128"/>
              </a:rPr>
              <a:t>+ Partial Ag</a:t>
            </a:r>
          </a:p>
        </p:txBody>
      </p:sp>
      <p:grpSp>
        <p:nvGrpSpPr>
          <p:cNvPr id="10" name="Group 48"/>
          <p:cNvGrpSpPr>
            <a:grpSpLocks/>
          </p:cNvGrpSpPr>
          <p:nvPr/>
        </p:nvGrpSpPr>
        <p:grpSpPr bwMode="auto">
          <a:xfrm>
            <a:off x="6661150" y="3958431"/>
            <a:ext cx="2476500" cy="2227263"/>
            <a:chOff x="4176" y="2554"/>
            <a:chExt cx="1560" cy="1403"/>
          </a:xfrm>
        </p:grpSpPr>
        <p:sp>
          <p:nvSpPr>
            <p:cNvPr id="289823" name="Text Box 49"/>
            <p:cNvSpPr txBox="1">
              <a:spLocks noChangeArrowheads="1"/>
            </p:cNvSpPr>
            <p:nvPr/>
          </p:nvSpPr>
          <p:spPr bwMode="auto">
            <a:xfrm>
              <a:off x="4176" y="2554"/>
              <a:ext cx="1269" cy="231"/>
            </a:xfrm>
            <a:prstGeom prst="rect">
              <a:avLst/>
            </a:prstGeom>
            <a:noFill/>
            <a:ln w="9525">
              <a:noFill/>
              <a:miter lim="800000"/>
              <a:headEnd/>
              <a:tailEnd/>
            </a:ln>
          </p:spPr>
          <p:txBody>
            <a:bodyPr>
              <a:spAutoFit/>
            </a:bodyPr>
            <a:lstStyle/>
            <a:p>
              <a:pPr algn="ctr">
                <a:spcBef>
                  <a:spcPct val="50000"/>
                </a:spcBef>
              </a:pPr>
              <a:r>
                <a:rPr kumimoji="1" lang="en-US" altLang="ja-JP">
                  <a:solidFill>
                    <a:srgbClr val="333399"/>
                  </a:solidFill>
                  <a:ea typeface="ＭＳ Ｐゴシック" pitchFamily="34" charset="-128"/>
                </a:rPr>
                <a:t>Antagonist</a:t>
              </a:r>
            </a:p>
          </p:txBody>
        </p:sp>
        <p:sp>
          <p:nvSpPr>
            <p:cNvPr id="369714" name="Rectangle 50"/>
            <p:cNvSpPr>
              <a:spLocks noChangeArrowheads="1"/>
            </p:cNvSpPr>
            <p:nvPr/>
          </p:nvSpPr>
          <p:spPr bwMode="auto">
            <a:xfrm>
              <a:off x="4574" y="3154"/>
              <a:ext cx="436" cy="442"/>
            </a:xfrm>
            <a:prstGeom prst="rect">
              <a:avLst/>
            </a:prstGeom>
            <a:noFill/>
            <a:ln w="9525">
              <a:noFill/>
              <a:miter lim="800000"/>
              <a:headEnd/>
              <a:tailEnd/>
            </a:ln>
            <a:effectLst/>
          </p:spPr>
          <p:txBody>
            <a:bodyPr>
              <a:spAutoFit/>
            </a:bodyPr>
            <a:lstStyle/>
            <a:p>
              <a:pPr algn="ctr">
                <a:defRPr/>
              </a:pPr>
              <a:r>
                <a:rPr lang="en-US" sz="2000" b="1">
                  <a:solidFill>
                    <a:srgbClr val="333399"/>
                  </a:solidFill>
                  <a:effectLst>
                    <a:outerShdw blurRad="38100" dist="38100" dir="2700000" algn="tl">
                      <a:srgbClr val="C0C0C0"/>
                    </a:outerShdw>
                  </a:effectLst>
                  <a:latin typeface="Arial" charset="0"/>
                  <a:ea typeface="MS PGothic" pitchFamily="34" charset="-128"/>
                </a:rPr>
                <a:t>50%</a:t>
              </a:r>
            </a:p>
          </p:txBody>
        </p:sp>
        <p:grpSp>
          <p:nvGrpSpPr>
            <p:cNvPr id="289825" name="Group 51"/>
            <p:cNvGrpSpPr>
              <a:grpSpLocks/>
            </p:cNvGrpSpPr>
            <p:nvPr/>
          </p:nvGrpSpPr>
          <p:grpSpPr bwMode="auto">
            <a:xfrm>
              <a:off x="4252" y="2671"/>
              <a:ext cx="1484" cy="1286"/>
              <a:chOff x="4252" y="2671"/>
              <a:chExt cx="1484" cy="1286"/>
            </a:xfrm>
          </p:grpSpPr>
          <p:sp>
            <p:nvSpPr>
              <p:cNvPr id="289826" name="AutoShape 52"/>
              <p:cNvSpPr>
                <a:spLocks noChangeArrowheads="1"/>
              </p:cNvSpPr>
              <p:nvPr/>
            </p:nvSpPr>
            <p:spPr bwMode="auto">
              <a:xfrm>
                <a:off x="4632" y="2671"/>
                <a:ext cx="281" cy="463"/>
              </a:xfrm>
              <a:prstGeom prst="downArrow">
                <a:avLst>
                  <a:gd name="adj1" fmla="val 40213"/>
                  <a:gd name="adj2" fmla="val 70744"/>
                </a:avLst>
              </a:prstGeom>
              <a:gradFill rotWithShape="1">
                <a:gsLst>
                  <a:gs pos="0">
                    <a:schemeClr val="tx1">
                      <a:alpha val="0"/>
                    </a:schemeClr>
                  </a:gs>
                  <a:gs pos="100000">
                    <a:schemeClr val="accent2"/>
                  </a:gs>
                </a:gsLst>
                <a:lin ang="5400000" scaled="1"/>
              </a:gradFill>
              <a:ln w="28575">
                <a:noFill/>
                <a:miter lim="800000"/>
                <a:headEnd/>
                <a:tailEnd/>
              </a:ln>
            </p:spPr>
            <p:txBody>
              <a:bodyPr wrap="none" anchor="ctr"/>
              <a:lstStyle/>
              <a:p>
                <a:pPr algn="ctr" eaLnBrk="0" hangingPunct="0">
                  <a:spcBef>
                    <a:spcPct val="50000"/>
                  </a:spcBef>
                </a:pPr>
                <a:endParaRPr lang="nb-NO" altLang="en-US" sz="1400" b="1">
                  <a:solidFill>
                    <a:srgbClr val="DDDDDD"/>
                  </a:solidFill>
                  <a:ea typeface="ＭＳ Ｐゴシック" pitchFamily="34" charset="-128"/>
                </a:endParaRPr>
              </a:p>
            </p:txBody>
          </p:sp>
          <p:sp>
            <p:nvSpPr>
              <p:cNvPr id="369717" name="Rectangle 53"/>
              <p:cNvSpPr>
                <a:spLocks noChangeArrowheads="1"/>
              </p:cNvSpPr>
              <p:nvPr/>
            </p:nvSpPr>
            <p:spPr bwMode="auto">
              <a:xfrm>
                <a:off x="4252" y="3512"/>
                <a:ext cx="1484" cy="445"/>
              </a:xfrm>
              <a:prstGeom prst="rect">
                <a:avLst/>
              </a:prstGeom>
              <a:noFill/>
              <a:ln w="28575">
                <a:noFill/>
                <a:miter lim="800000"/>
                <a:headEnd/>
                <a:tailEnd/>
              </a:ln>
              <a:effectLst>
                <a:outerShdw blurRad="63500" dist="17961" dir="2700000" algn="ctr" rotWithShape="0">
                  <a:schemeClr val="bg2">
                    <a:alpha val="74998"/>
                  </a:schemeClr>
                </a:outerShdw>
              </a:effectLst>
            </p:spPr>
            <p:txBody>
              <a:bodyPr>
                <a:spAutoFit/>
              </a:bodyPr>
              <a:lstStyle/>
              <a:p>
                <a:pPr eaLnBrk="0" hangingPunct="0">
                  <a:lnSpc>
                    <a:spcPct val="95000"/>
                  </a:lnSpc>
                  <a:defRPr/>
                </a:pPr>
                <a:r>
                  <a:rPr lang="en-US" sz="1400" dirty="0">
                    <a:latin typeface="Arial" charset="0"/>
                    <a:ea typeface="MS PGothic" pitchFamily="34" charset="-128"/>
                  </a:rPr>
                  <a:t> Potential to block reinforcing effects</a:t>
                </a:r>
                <a:br>
                  <a:rPr lang="en-US" sz="1400" dirty="0">
                    <a:latin typeface="Arial" charset="0"/>
                    <a:ea typeface="MS PGothic" pitchFamily="34" charset="-128"/>
                  </a:rPr>
                </a:br>
                <a:r>
                  <a:rPr lang="en-US" sz="1400" dirty="0">
                    <a:latin typeface="Arial" charset="0"/>
                    <a:ea typeface="MS PGothic" pitchFamily="34" charset="-128"/>
                  </a:rPr>
                  <a:t>   when smoking</a:t>
                </a:r>
              </a:p>
            </p:txBody>
          </p:sp>
        </p:grpSp>
      </p:grpSp>
      <p:grpSp>
        <p:nvGrpSpPr>
          <p:cNvPr id="12" name="Group 54"/>
          <p:cNvGrpSpPr>
            <a:grpSpLocks/>
          </p:cNvGrpSpPr>
          <p:nvPr/>
        </p:nvGrpSpPr>
        <p:grpSpPr bwMode="auto">
          <a:xfrm>
            <a:off x="3776663" y="4011613"/>
            <a:ext cx="2844800" cy="1990725"/>
            <a:chOff x="2379" y="2554"/>
            <a:chExt cx="1792" cy="1254"/>
          </a:xfrm>
        </p:grpSpPr>
        <p:sp>
          <p:nvSpPr>
            <p:cNvPr id="289818" name="Text Box 55"/>
            <p:cNvSpPr txBox="1">
              <a:spLocks noChangeArrowheads="1"/>
            </p:cNvSpPr>
            <p:nvPr/>
          </p:nvSpPr>
          <p:spPr bwMode="auto">
            <a:xfrm>
              <a:off x="2700" y="2554"/>
              <a:ext cx="1269" cy="231"/>
            </a:xfrm>
            <a:prstGeom prst="rect">
              <a:avLst/>
            </a:prstGeom>
            <a:noFill/>
            <a:ln w="9525">
              <a:noFill/>
              <a:miter lim="800000"/>
              <a:headEnd/>
              <a:tailEnd/>
            </a:ln>
          </p:spPr>
          <p:txBody>
            <a:bodyPr>
              <a:spAutoFit/>
            </a:bodyPr>
            <a:lstStyle/>
            <a:p>
              <a:pPr algn="ctr">
                <a:spcBef>
                  <a:spcPct val="50000"/>
                </a:spcBef>
              </a:pPr>
              <a:r>
                <a:rPr kumimoji="1" lang="en-US" altLang="ja-JP">
                  <a:solidFill>
                    <a:srgbClr val="FF33CC"/>
                  </a:solidFill>
                  <a:ea typeface="ＭＳ Ｐゴシック" pitchFamily="34" charset="-128"/>
                </a:rPr>
                <a:t>Partial Agonist</a:t>
              </a:r>
            </a:p>
          </p:txBody>
        </p:sp>
        <p:sp>
          <p:nvSpPr>
            <p:cNvPr id="369720" name="Rectangle 56"/>
            <p:cNvSpPr>
              <a:spLocks noChangeArrowheads="1"/>
            </p:cNvSpPr>
            <p:nvPr/>
          </p:nvSpPr>
          <p:spPr bwMode="auto">
            <a:xfrm>
              <a:off x="3098" y="3154"/>
              <a:ext cx="436" cy="442"/>
            </a:xfrm>
            <a:prstGeom prst="rect">
              <a:avLst/>
            </a:prstGeom>
            <a:noFill/>
            <a:ln w="9525">
              <a:noFill/>
              <a:miter lim="800000"/>
              <a:headEnd/>
              <a:tailEnd/>
            </a:ln>
            <a:effectLst/>
          </p:spPr>
          <p:txBody>
            <a:bodyPr>
              <a:spAutoFit/>
            </a:bodyPr>
            <a:lstStyle/>
            <a:p>
              <a:pPr algn="ctr">
                <a:defRPr/>
              </a:pPr>
              <a:r>
                <a:rPr lang="en-US" sz="2000" b="1">
                  <a:solidFill>
                    <a:srgbClr val="FF33CC"/>
                  </a:solidFill>
                  <a:effectLst>
                    <a:outerShdw blurRad="38100" dist="38100" dir="2700000" algn="tl">
                      <a:srgbClr val="C0C0C0"/>
                    </a:outerShdw>
                  </a:effectLst>
                  <a:latin typeface="Arial" charset="0"/>
                  <a:ea typeface="MS PGothic" pitchFamily="34" charset="-128"/>
                </a:rPr>
                <a:t>50%</a:t>
              </a:r>
            </a:p>
          </p:txBody>
        </p:sp>
        <p:grpSp>
          <p:nvGrpSpPr>
            <p:cNvPr id="289820" name="Group 57"/>
            <p:cNvGrpSpPr>
              <a:grpSpLocks/>
            </p:cNvGrpSpPr>
            <p:nvPr/>
          </p:nvGrpSpPr>
          <p:grpSpPr bwMode="auto">
            <a:xfrm>
              <a:off x="2379" y="2671"/>
              <a:ext cx="1792" cy="1137"/>
              <a:chOff x="2379" y="2671"/>
              <a:chExt cx="1792" cy="1137"/>
            </a:xfrm>
          </p:grpSpPr>
          <p:sp>
            <p:nvSpPr>
              <p:cNvPr id="289821" name="AutoShape 58"/>
              <p:cNvSpPr>
                <a:spLocks noChangeArrowheads="1"/>
              </p:cNvSpPr>
              <p:nvPr/>
            </p:nvSpPr>
            <p:spPr bwMode="auto">
              <a:xfrm>
                <a:off x="3156" y="2671"/>
                <a:ext cx="281" cy="463"/>
              </a:xfrm>
              <a:prstGeom prst="downArrow">
                <a:avLst>
                  <a:gd name="adj1" fmla="val 40213"/>
                  <a:gd name="adj2" fmla="val 70744"/>
                </a:avLst>
              </a:prstGeom>
              <a:gradFill rotWithShape="1">
                <a:gsLst>
                  <a:gs pos="0">
                    <a:srgbClr val="000000">
                      <a:alpha val="0"/>
                    </a:srgbClr>
                  </a:gs>
                  <a:gs pos="100000">
                    <a:srgbClr val="FF33CC"/>
                  </a:gs>
                </a:gsLst>
                <a:lin ang="5400000" scaled="1"/>
              </a:gradFill>
              <a:ln w="28575">
                <a:noFill/>
                <a:miter lim="800000"/>
                <a:headEnd/>
                <a:tailEnd/>
              </a:ln>
            </p:spPr>
            <p:txBody>
              <a:bodyPr wrap="none" anchor="ctr"/>
              <a:lstStyle/>
              <a:p>
                <a:pPr algn="ctr" eaLnBrk="0" hangingPunct="0">
                  <a:spcBef>
                    <a:spcPct val="50000"/>
                  </a:spcBef>
                </a:pPr>
                <a:endParaRPr lang="nb-NO" altLang="en-US" sz="1400" b="1">
                  <a:solidFill>
                    <a:srgbClr val="FF33CC"/>
                  </a:solidFill>
                  <a:ea typeface="ＭＳ Ｐゴシック" pitchFamily="34" charset="-128"/>
                </a:endParaRPr>
              </a:p>
            </p:txBody>
          </p:sp>
          <p:sp>
            <p:nvSpPr>
              <p:cNvPr id="369723" name="Rectangle 59"/>
              <p:cNvSpPr>
                <a:spLocks noChangeArrowheads="1"/>
              </p:cNvSpPr>
              <p:nvPr/>
            </p:nvSpPr>
            <p:spPr bwMode="auto">
              <a:xfrm>
                <a:off x="2379" y="3363"/>
                <a:ext cx="1792" cy="445"/>
              </a:xfrm>
              <a:prstGeom prst="rect">
                <a:avLst/>
              </a:prstGeom>
              <a:noFill/>
              <a:ln w="28575">
                <a:noFill/>
                <a:miter lim="800000"/>
                <a:headEnd/>
                <a:tailEnd/>
              </a:ln>
              <a:effectLst>
                <a:outerShdw blurRad="63500" dist="17961" dir="2700000" algn="ctr" rotWithShape="0">
                  <a:schemeClr val="bg2">
                    <a:alpha val="74998"/>
                  </a:schemeClr>
                </a:outerShdw>
              </a:effectLst>
            </p:spPr>
            <p:txBody>
              <a:bodyPr>
                <a:spAutoFit/>
              </a:bodyPr>
              <a:lstStyle/>
              <a:p>
                <a:pPr algn="ctr" eaLnBrk="0" hangingPunct="0">
                  <a:lnSpc>
                    <a:spcPct val="95000"/>
                  </a:lnSpc>
                  <a:defRPr/>
                </a:pPr>
                <a:r>
                  <a:rPr lang="en-US" sz="1400" dirty="0">
                    <a:solidFill>
                      <a:srgbClr val="FFFFFF"/>
                    </a:solidFill>
                    <a:latin typeface="Arial" charset="0"/>
                    <a:ea typeface="MS PGothic" pitchFamily="34" charset="-128"/>
                  </a:rPr>
                  <a:t>Potential to relieve</a:t>
                </a:r>
              </a:p>
              <a:p>
                <a:pPr algn="ctr" eaLnBrk="0" hangingPunct="0">
                  <a:lnSpc>
                    <a:spcPct val="95000"/>
                  </a:lnSpc>
                  <a:defRPr/>
                </a:pPr>
                <a:r>
                  <a:rPr lang="en-US" sz="1400" dirty="0">
                    <a:latin typeface="Arial" charset="0"/>
                    <a:ea typeface="MS PGothic" pitchFamily="34" charset="-128"/>
                  </a:rPr>
                  <a:t>craving and withdrawal</a:t>
                </a:r>
              </a:p>
              <a:p>
                <a:pPr algn="ctr" eaLnBrk="0" hangingPunct="0">
                  <a:lnSpc>
                    <a:spcPct val="95000"/>
                  </a:lnSpc>
                  <a:defRPr/>
                </a:pPr>
                <a:r>
                  <a:rPr lang="en-US" sz="1400" dirty="0">
                    <a:latin typeface="Arial" charset="0"/>
                    <a:ea typeface="MS PGothic" pitchFamily="34" charset="-128"/>
                  </a:rPr>
                  <a:t>when stopping smoking</a:t>
                </a:r>
              </a:p>
            </p:txBody>
          </p:sp>
        </p:grpSp>
      </p:grpSp>
      <p:grpSp>
        <p:nvGrpSpPr>
          <p:cNvPr id="14" name="Group 60"/>
          <p:cNvGrpSpPr>
            <a:grpSpLocks/>
          </p:cNvGrpSpPr>
          <p:nvPr/>
        </p:nvGrpSpPr>
        <p:grpSpPr bwMode="auto">
          <a:xfrm>
            <a:off x="7653338" y="2386013"/>
            <a:ext cx="1143000" cy="860425"/>
            <a:chOff x="2967" y="1300"/>
            <a:chExt cx="720" cy="542"/>
          </a:xfrm>
        </p:grpSpPr>
        <p:sp>
          <p:nvSpPr>
            <p:cNvPr id="289816" name="Text Box 61"/>
            <p:cNvSpPr txBox="1">
              <a:spLocks noChangeArrowheads="1"/>
            </p:cNvSpPr>
            <p:nvPr/>
          </p:nvSpPr>
          <p:spPr bwMode="auto">
            <a:xfrm>
              <a:off x="2967" y="1300"/>
              <a:ext cx="720" cy="231"/>
            </a:xfrm>
            <a:prstGeom prst="rect">
              <a:avLst/>
            </a:prstGeom>
            <a:noFill/>
            <a:ln w="9525">
              <a:noFill/>
              <a:miter lim="800000"/>
              <a:headEnd/>
              <a:tailEnd/>
            </a:ln>
          </p:spPr>
          <p:txBody>
            <a:bodyPr>
              <a:spAutoFit/>
            </a:bodyPr>
            <a:lstStyle/>
            <a:p>
              <a:pPr algn="ctr">
                <a:spcBef>
                  <a:spcPct val="50000"/>
                </a:spcBef>
              </a:pPr>
              <a:endParaRPr kumimoji="1" lang="en-US" altLang="ja-JP">
                <a:solidFill>
                  <a:srgbClr val="BBE0E3"/>
                </a:solidFill>
                <a:ea typeface="ＭＳ Ｐゴシック" pitchFamily="34" charset="-128"/>
              </a:endParaRPr>
            </a:p>
          </p:txBody>
        </p:sp>
        <p:sp>
          <p:nvSpPr>
            <p:cNvPr id="356377" name="Freeform 62"/>
            <p:cNvSpPr>
              <a:spLocks/>
            </p:cNvSpPr>
            <p:nvPr/>
          </p:nvSpPr>
          <p:spPr bwMode="auto">
            <a:xfrm>
              <a:off x="3099" y="1517"/>
              <a:ext cx="451" cy="325"/>
            </a:xfrm>
            <a:custGeom>
              <a:avLst/>
              <a:gdLst>
                <a:gd name="T0" fmla="*/ 0 w 451"/>
                <a:gd name="T1" fmla="*/ 0 h 325"/>
                <a:gd name="T2" fmla="*/ 0 w 451"/>
                <a:gd name="T3" fmla="*/ 325 h 325"/>
                <a:gd name="T4" fmla="*/ 228 w 451"/>
                <a:gd name="T5" fmla="*/ 108 h 325"/>
                <a:gd name="T6" fmla="*/ 451 w 451"/>
                <a:gd name="T7" fmla="*/ 325 h 325"/>
                <a:gd name="T8" fmla="*/ 450 w 451"/>
                <a:gd name="T9" fmla="*/ 0 h 325"/>
                <a:gd name="T10" fmla="*/ 0 w 451"/>
                <a:gd name="T11" fmla="*/ 0 h 325"/>
                <a:gd name="T12" fmla="*/ 0 60000 65536"/>
                <a:gd name="T13" fmla="*/ 0 60000 65536"/>
                <a:gd name="T14" fmla="*/ 0 60000 65536"/>
                <a:gd name="T15" fmla="*/ 0 60000 65536"/>
                <a:gd name="T16" fmla="*/ 0 60000 65536"/>
                <a:gd name="T17" fmla="*/ 0 60000 65536"/>
                <a:gd name="T18" fmla="*/ 0 w 451"/>
                <a:gd name="T19" fmla="*/ 0 h 325"/>
                <a:gd name="T20" fmla="*/ 451 w 451"/>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51" h="325">
                  <a:moveTo>
                    <a:pt x="0" y="0"/>
                  </a:moveTo>
                  <a:lnTo>
                    <a:pt x="0" y="325"/>
                  </a:lnTo>
                  <a:lnTo>
                    <a:pt x="228" y="108"/>
                  </a:lnTo>
                  <a:lnTo>
                    <a:pt x="451" y="325"/>
                  </a:lnTo>
                  <a:lnTo>
                    <a:pt x="450" y="0"/>
                  </a:lnTo>
                  <a:lnTo>
                    <a:pt x="0" y="0"/>
                  </a:lnTo>
                  <a:close/>
                </a:path>
              </a:pathLst>
            </a:custGeom>
            <a:solidFill>
              <a:schemeClr val="accent1"/>
            </a:solidFill>
            <a:ln w="28575">
              <a:noFill/>
              <a:round/>
              <a:headEnd/>
              <a:tailEnd/>
            </a:ln>
            <a:effectLst>
              <a:outerShdw dist="17961" dir="2700000" algn="ctr" rotWithShape="0">
                <a:schemeClr val="bg2"/>
              </a:outerShdw>
            </a:effectLst>
          </p:spPr>
          <p:txBody>
            <a:bodyPr/>
            <a:lstStyle/>
            <a:p>
              <a:pPr>
                <a:defRPr/>
              </a:pPr>
              <a:endParaRPr lang="en-US"/>
            </a:p>
          </p:txBody>
        </p:sp>
      </p:grpSp>
      <p:sp>
        <p:nvSpPr>
          <p:cNvPr id="64" name="Slide Number Placeholder 63"/>
          <p:cNvSpPr>
            <a:spLocks noGrp="1"/>
          </p:cNvSpPr>
          <p:nvPr>
            <p:ph type="sldNum" sz="quarter" idx="12"/>
          </p:nvPr>
        </p:nvSpPr>
        <p:spPr>
          <a:xfrm>
            <a:off x="0" y="0"/>
            <a:ext cx="0" cy="0"/>
          </a:xfrm>
        </p:spPr>
        <p:txBody>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defRPr/>
            </a:pPr>
            <a:fld id="{29BF0720-F72B-8B46-A819-48D30C8A2406}" type="slidenum">
              <a:rPr lang="en-US" altLang="en-US" smtClean="0"/>
              <a:pPr>
                <a:defRPr/>
              </a:pPr>
              <a:t>83</a:t>
            </a:fld>
            <a:endParaRPr lang="en-US">
              <a:solidFill>
                <a:srgbClr val="000000"/>
              </a:solidFill>
              <a:latin typeface="Times" pitchFamily="18" charset="0"/>
            </a:endParaRPr>
          </a:p>
        </p:txBody>
      </p:sp>
      <p:sp>
        <p:nvSpPr>
          <p:cNvPr id="6" name="Rectangle 56">
            <a:extLst>
              <a:ext uri="{FF2B5EF4-FFF2-40B4-BE49-F238E27FC236}">
                <a16:creationId xmlns:a16="http://schemas.microsoft.com/office/drawing/2014/main" id="{AB164F14-7E23-EEBE-BCD0-A655A9E2D684}"/>
              </a:ext>
            </a:extLst>
          </p:cNvPr>
          <p:cNvSpPr>
            <a:spLocks noChangeArrowheads="1"/>
          </p:cNvSpPr>
          <p:nvPr/>
        </p:nvSpPr>
        <p:spPr bwMode="auto">
          <a:xfrm>
            <a:off x="2505075" y="5116513"/>
            <a:ext cx="971549" cy="400110"/>
          </a:xfrm>
          <a:prstGeom prst="rect">
            <a:avLst/>
          </a:prstGeom>
          <a:noFill/>
          <a:ln w="9525">
            <a:noFill/>
            <a:miter lim="800000"/>
            <a:headEnd/>
            <a:tailEnd/>
          </a:ln>
          <a:effectLst/>
        </p:spPr>
        <p:txBody>
          <a:bodyPr wrap="square">
            <a:spAutoFit/>
          </a:bodyPr>
          <a:lstStyle/>
          <a:p>
            <a:pPr algn="ctr">
              <a:defRPr/>
            </a:pPr>
            <a:r>
              <a:rPr lang="en-US" sz="2000" b="1">
                <a:solidFill>
                  <a:srgbClr val="FF33CC"/>
                </a:solidFill>
                <a:effectLst>
                  <a:outerShdw blurRad="38100" dist="38100" dir="2700000" algn="tl">
                    <a:srgbClr val="C0C0C0"/>
                  </a:outerShdw>
                </a:effectLst>
                <a:latin typeface="Arial" charset="0"/>
                <a:ea typeface="MS PGothic" pitchFamily="34" charset="-128"/>
              </a:rPr>
              <a:t>100%</a:t>
            </a:r>
          </a:p>
        </p:txBody>
      </p:sp>
      <p:sp>
        <p:nvSpPr>
          <p:cNvPr id="8" name="Footer Placeholder 4">
            <a:extLst>
              <a:ext uri="{FF2B5EF4-FFF2-40B4-BE49-F238E27FC236}">
                <a16:creationId xmlns:a16="http://schemas.microsoft.com/office/drawing/2014/main" id="{A35E6F67-22E3-464F-D176-EAC09B5414EF}"/>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a:solidFill>
                  <a:schemeClr val="accent1"/>
                </a:solidFill>
                <a:latin typeface="Century Gothic" panose="020B0502020202020204" pitchFamily="34" charset="0"/>
              </a:rPr>
              <a:t>Inpatient Tobacco Dependence Treatment Training Programme</a:t>
            </a:r>
            <a:endParaRPr lang="en-US" b="1" i="1" dirty="0">
              <a:solidFill>
                <a:schemeClr val="accent1"/>
              </a:solidFill>
              <a:latin typeface="Century Gothic" panose="020B0502020202020204" pitchFamily="34" charset="0"/>
            </a:endParaRPr>
          </a:p>
        </p:txBody>
      </p:sp>
    </p:spTree>
    <p:extLst>
      <p:ext uri="{BB962C8B-B14F-4D97-AF65-F5344CB8AC3E}">
        <p14:creationId xmlns:p14="http://schemas.microsoft.com/office/powerpoint/2010/main" val="27019726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970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47"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69703"/>
                                        </p:tgtEl>
                                        <p:attrNameLst>
                                          <p:attrName>style.visibility</p:attrName>
                                        </p:attrNameLst>
                                      </p:cBhvr>
                                      <p:to>
                                        <p:strVal val="visible"/>
                                      </p:to>
                                    </p:set>
                                    <p:animEffect transition="in" filter="fade">
                                      <p:cBhvr>
                                        <p:cTn id="18" dur="2000"/>
                                        <p:tgtEl>
                                          <p:spTgt spid="36970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970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69710"/>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47" presetClass="entr" presetSubtype="0"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69711"/>
                                        </p:tgtEl>
                                        <p:attrNameLst>
                                          <p:attrName>style.visibility</p:attrName>
                                        </p:attrNameLst>
                                      </p:cBhvr>
                                      <p:to>
                                        <p:strVal val="visible"/>
                                      </p:to>
                                    </p:set>
                                    <p:animEffect transition="in" filter="fade">
                                      <p:cBhvr>
                                        <p:cTn id="51" dur="2000"/>
                                        <p:tgtEl>
                                          <p:spTgt spid="369711"/>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47" presetClass="entr" presetSubtype="0" fill="hold" nodeType="click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1000"/>
                                        <p:tgtEl>
                                          <p:spTgt spid="5"/>
                                        </p:tgtEl>
                                      </p:cBhvr>
                                    </p:animEffect>
                                    <p:anim calcmode="lin" valueType="num">
                                      <p:cBhvr>
                                        <p:cTn id="57" dur="1000" fill="hold"/>
                                        <p:tgtEl>
                                          <p:spTgt spid="5"/>
                                        </p:tgtEl>
                                        <p:attrNameLst>
                                          <p:attrName>ppt_x</p:attrName>
                                        </p:attrNameLst>
                                      </p:cBhvr>
                                      <p:tavLst>
                                        <p:tav tm="0">
                                          <p:val>
                                            <p:strVal val="#ppt_x"/>
                                          </p:val>
                                        </p:tav>
                                        <p:tav tm="100000">
                                          <p:val>
                                            <p:strVal val="#ppt_x"/>
                                          </p:val>
                                        </p:tav>
                                      </p:tavLst>
                                    </p:anim>
                                    <p:anim calcmode="lin" valueType="num">
                                      <p:cBhvr>
                                        <p:cTn id="5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47"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1000"/>
                                        <p:tgtEl>
                                          <p:spTgt spid="9"/>
                                        </p:tgtEl>
                                      </p:cBhvr>
                                    </p:animEffect>
                                    <p:anim calcmode="lin" valueType="num">
                                      <p:cBhvr>
                                        <p:cTn id="68" dur="1000" fill="hold"/>
                                        <p:tgtEl>
                                          <p:spTgt spid="9"/>
                                        </p:tgtEl>
                                        <p:attrNameLst>
                                          <p:attrName>ppt_x</p:attrName>
                                        </p:attrNameLst>
                                      </p:cBhvr>
                                      <p:tavLst>
                                        <p:tav tm="0">
                                          <p:val>
                                            <p:strVal val="#ppt_x"/>
                                          </p:val>
                                        </p:tav>
                                        <p:tav tm="100000">
                                          <p:val>
                                            <p:strVal val="#ppt_x"/>
                                          </p:val>
                                        </p:tav>
                                      </p:tavLst>
                                    </p:anim>
                                    <p:anim calcmode="lin" valueType="num">
                                      <p:cBhvr>
                                        <p:cTn id="6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70" fill="hold" nodeType="clickPar">
                      <p:stCondLst>
                        <p:cond delay="indefinite"/>
                      </p:stCondLst>
                      <p:childTnLst>
                        <p:par>
                          <p:cTn id="71" fill="hold" nodeType="withGroup">
                            <p:stCondLst>
                              <p:cond delay="0"/>
                            </p:stCondLst>
                            <p:childTnLst>
                              <p:par>
                                <p:cTn id="72" presetID="47" presetClass="entr" presetSubtype="0" fill="hold" nodeType="click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1000"/>
                                        <p:tgtEl>
                                          <p:spTgt spid="14"/>
                                        </p:tgtEl>
                                      </p:cBhvr>
                                    </p:animEffect>
                                    <p:anim calcmode="lin" valueType="num">
                                      <p:cBhvr>
                                        <p:cTn id="75" dur="1000" fill="hold"/>
                                        <p:tgtEl>
                                          <p:spTgt spid="14"/>
                                        </p:tgtEl>
                                        <p:attrNameLst>
                                          <p:attrName>ppt_x</p:attrName>
                                        </p:attrNameLst>
                                      </p:cBhvr>
                                      <p:tavLst>
                                        <p:tav tm="0">
                                          <p:val>
                                            <p:strVal val="#ppt_x"/>
                                          </p:val>
                                        </p:tav>
                                        <p:tav tm="100000">
                                          <p:val>
                                            <p:strVal val="#ppt_x"/>
                                          </p:val>
                                        </p:tav>
                                      </p:tavLst>
                                    </p:anim>
                                    <p:anim calcmode="lin" valueType="num">
                                      <p:cBhvr>
                                        <p:cTn id="7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47" presetClass="entr" presetSubtype="0" fill="hold" nodeType="clickEffect">
                                  <p:stCondLst>
                                    <p:cond delay="0"/>
                                  </p:stCondLst>
                                  <p:childTnLst>
                                    <p:set>
                                      <p:cBhvr>
                                        <p:cTn id="80" dur="1" fill="hold">
                                          <p:stCondLst>
                                            <p:cond delay="0"/>
                                          </p:stCondLst>
                                        </p:cTn>
                                        <p:tgtEl>
                                          <p:spTgt spid="2"/>
                                        </p:tgtEl>
                                        <p:attrNameLst>
                                          <p:attrName>style.visibility</p:attrName>
                                        </p:attrNameLst>
                                      </p:cBhvr>
                                      <p:to>
                                        <p:strVal val="visible"/>
                                      </p:to>
                                    </p:set>
                                    <p:animEffect transition="in" filter="fade">
                                      <p:cBhvr>
                                        <p:cTn id="81" dur="1000"/>
                                        <p:tgtEl>
                                          <p:spTgt spid="2"/>
                                        </p:tgtEl>
                                      </p:cBhvr>
                                    </p:animEffect>
                                    <p:anim calcmode="lin" valueType="num">
                                      <p:cBhvr>
                                        <p:cTn id="82" dur="1000" fill="hold"/>
                                        <p:tgtEl>
                                          <p:spTgt spid="2"/>
                                        </p:tgtEl>
                                        <p:attrNameLst>
                                          <p:attrName>ppt_x</p:attrName>
                                        </p:attrNameLst>
                                      </p:cBhvr>
                                      <p:tavLst>
                                        <p:tav tm="0">
                                          <p:val>
                                            <p:strVal val="#ppt_x"/>
                                          </p:val>
                                        </p:tav>
                                        <p:tav tm="100000">
                                          <p:val>
                                            <p:strVal val="#ppt_x"/>
                                          </p:val>
                                        </p:tav>
                                      </p:tavLst>
                                    </p:anim>
                                    <p:anim calcmode="lin" valueType="num">
                                      <p:cBhvr>
                                        <p:cTn id="8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84" fill="hold" nodeType="clickPar">
                      <p:stCondLst>
                        <p:cond delay="indefinite"/>
                      </p:stCondLst>
                      <p:childTnLst>
                        <p:par>
                          <p:cTn id="85" fill="hold" nodeType="withGroup">
                            <p:stCondLst>
                              <p:cond delay="0"/>
                            </p:stCondLst>
                            <p:childTnLst>
                              <p:par>
                                <p:cTn id="86" presetID="10" presetClass="entr" presetSubtype="0" fill="hold" nodeType="click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fade">
                                      <p:cBhvr>
                                        <p:cTn id="88" dur="2000"/>
                                        <p:tgtEl>
                                          <p:spTgt spid="10"/>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1" presetClass="entr" presetSubtype="0" fill="hold" nodeType="clickEffect">
                                  <p:stCondLst>
                                    <p:cond delay="0"/>
                                  </p:stCondLst>
                                  <p:childTnLst>
                                    <p:set>
                                      <p:cBhvr>
                                        <p:cTn id="92" dur="1" fill="hold">
                                          <p:stCondLst>
                                            <p:cond delay="0"/>
                                          </p:stCondLst>
                                        </p:cTn>
                                        <p:tgtEl>
                                          <p:spTgt spid="10"/>
                                        </p:tgtEl>
                                        <p:attrNameLst>
                                          <p:attrName>style.visibility</p:attrName>
                                        </p:attrNameLst>
                                      </p:cBhvr>
                                      <p:to>
                                        <p:strVal val="visible"/>
                                      </p:to>
                                    </p:set>
                                  </p:childTnLst>
                                </p:cTn>
                              </p:par>
                            </p:childTnLst>
                          </p:cTn>
                        </p:par>
                      </p:childTnLst>
                    </p:cTn>
                  </p:par>
                  <p:par>
                    <p:cTn id="93" fill="hold" nodeType="clickPar">
                      <p:stCondLst>
                        <p:cond delay="indefinite"/>
                      </p:stCondLst>
                      <p:childTnLst>
                        <p:par>
                          <p:cTn id="94" fill="hold" nodeType="withGroup">
                            <p:stCondLst>
                              <p:cond delay="0"/>
                            </p:stCondLst>
                            <p:childTnLst>
                              <p:par>
                                <p:cTn id="95" presetID="1" presetClass="entr" presetSubtype="0" fill="hold" nodeType="clickEffect">
                                  <p:stCondLst>
                                    <p:cond delay="0"/>
                                  </p:stCondLst>
                                  <p:childTnLst>
                                    <p:set>
                                      <p:cBhvr>
                                        <p:cTn id="96" dur="1" fill="hold">
                                          <p:stCondLst>
                                            <p:cond delay="0"/>
                                          </p:stCondLst>
                                        </p:cTn>
                                        <p:tgtEl>
                                          <p:spTgt spid="10"/>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childTnLst>
                                    <p:set>
                                      <p:cBhvr>
                                        <p:cTn id="100" dur="1" fill="hold">
                                          <p:stCondLst>
                                            <p:cond delay="0"/>
                                          </p:stCondLst>
                                        </p:cTn>
                                        <p:tgtEl>
                                          <p:spTgt spid="3697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701" grpId="0" animBg="1"/>
      <p:bldP spid="369703" grpId="0" animBg="1"/>
      <p:bldP spid="369705" grpId="0"/>
      <p:bldP spid="369709" grpId="0" animBg="1"/>
      <p:bldP spid="369710" grpId="0" animBg="1"/>
      <p:bldP spid="369711" grpId="0" animBg="1"/>
      <p:bldP spid="6"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876F4-6C13-323C-11A4-33F17E19CACE}"/>
            </a:ext>
          </a:extLst>
        </p:cNvPr>
        <p:cNvGrpSpPr/>
        <p:nvPr/>
      </p:nvGrpSpPr>
      <p:grpSpPr>
        <a:xfrm>
          <a:off x="0" y="0"/>
          <a:ext cx="0" cy="0"/>
          <a:chOff x="0" y="0"/>
          <a:chExt cx="0" cy="0"/>
        </a:xfrm>
      </p:grpSpPr>
      <p:sp>
        <p:nvSpPr>
          <p:cNvPr id="291842" name="Rectangle 2">
            <a:extLst>
              <a:ext uri="{FF2B5EF4-FFF2-40B4-BE49-F238E27FC236}">
                <a16:creationId xmlns:a16="http://schemas.microsoft.com/office/drawing/2014/main" id="{0FC21695-9CB0-A14C-3EC0-CB400F546963}"/>
              </a:ext>
            </a:extLst>
          </p:cNvPr>
          <p:cNvSpPr>
            <a:spLocks noGrp="1" noChangeArrowheads="1"/>
          </p:cNvSpPr>
          <p:nvPr>
            <p:ph type="title"/>
          </p:nvPr>
        </p:nvSpPr>
        <p:spPr/>
        <p:txBody>
          <a:bodyPr/>
          <a:lstStyle/>
          <a:p>
            <a:pPr eaLnBrk="1" hangingPunct="1"/>
            <a:r>
              <a:rPr lang="en-US" altLang="en-US" b="1" dirty="0"/>
              <a:t>Varenicline: </a:t>
            </a:r>
            <a:r>
              <a:rPr lang="en-US" altLang="en-US" dirty="0"/>
              <a:t>d</a:t>
            </a:r>
            <a:r>
              <a:rPr lang="en-US" altLang="en-US" b="1" dirty="0"/>
              <a:t>osage and duration</a:t>
            </a:r>
            <a:r>
              <a:rPr lang="en-US" altLang="en-US" dirty="0"/>
              <a:t> </a:t>
            </a:r>
          </a:p>
        </p:txBody>
      </p:sp>
      <p:sp>
        <p:nvSpPr>
          <p:cNvPr id="291843" name="Rectangle 3">
            <a:extLst>
              <a:ext uri="{FF2B5EF4-FFF2-40B4-BE49-F238E27FC236}">
                <a16:creationId xmlns:a16="http://schemas.microsoft.com/office/drawing/2014/main" id="{9B7EE43F-949E-4DAD-D72B-5317C0C7B177}"/>
              </a:ext>
            </a:extLst>
          </p:cNvPr>
          <p:cNvSpPr>
            <a:spLocks noGrp="1" noChangeArrowheads="1"/>
          </p:cNvSpPr>
          <p:nvPr>
            <p:ph type="body" sz="half" idx="4294967295"/>
          </p:nvPr>
        </p:nvSpPr>
        <p:spPr>
          <a:xfrm>
            <a:off x="539839" y="1933561"/>
            <a:ext cx="7697514" cy="4494291"/>
          </a:xfrm>
        </p:spPr>
        <p:txBody>
          <a:bodyPr/>
          <a:lstStyle/>
          <a:p>
            <a:pPr eaLnBrk="1" hangingPunct="1"/>
            <a:r>
              <a:rPr lang="en-US" altLang="en-US" b="1" dirty="0">
                <a:solidFill>
                  <a:srgbClr val="009A9E"/>
                </a:solidFill>
              </a:rPr>
              <a:t>Day 1‒3</a:t>
            </a:r>
            <a:r>
              <a:rPr lang="en-US" altLang="en-US" b="1" dirty="0">
                <a:solidFill>
                  <a:srgbClr val="B11839"/>
                </a:solidFill>
              </a:rPr>
              <a:t>:</a:t>
            </a:r>
            <a:r>
              <a:rPr lang="en-US" altLang="en-US" dirty="0"/>
              <a:t> 0.5mg daily</a:t>
            </a:r>
          </a:p>
          <a:p>
            <a:pPr eaLnBrk="1" hangingPunct="1"/>
            <a:r>
              <a:rPr lang="en-US" altLang="en-US" b="1" dirty="0">
                <a:solidFill>
                  <a:srgbClr val="009A9E"/>
                </a:solidFill>
              </a:rPr>
              <a:t>Day 4‒7</a:t>
            </a:r>
            <a:r>
              <a:rPr lang="en-US" altLang="en-US" b="1" dirty="0">
                <a:solidFill>
                  <a:srgbClr val="B11839"/>
                </a:solidFill>
              </a:rPr>
              <a:t>:</a:t>
            </a:r>
            <a:r>
              <a:rPr lang="en-US" altLang="en-US" dirty="0"/>
              <a:t> 0.5mg at breakfast and dinner</a:t>
            </a:r>
          </a:p>
          <a:p>
            <a:pPr eaLnBrk="1" hangingPunct="1">
              <a:spcAft>
                <a:spcPts val="3000"/>
              </a:spcAft>
            </a:pPr>
            <a:r>
              <a:rPr lang="en-US" altLang="en-US" b="1" dirty="0">
                <a:solidFill>
                  <a:srgbClr val="009A9E"/>
                </a:solidFill>
              </a:rPr>
              <a:t>Week 2 to Week 12</a:t>
            </a:r>
            <a:r>
              <a:rPr lang="en-US" altLang="en-US" dirty="0"/>
              <a:t>: 1mg at breakfast and dinner</a:t>
            </a:r>
          </a:p>
          <a:p>
            <a:pPr eaLnBrk="1" hangingPunct="1"/>
            <a:r>
              <a:rPr lang="en-US" altLang="en-US" dirty="0"/>
              <a:t>Take with glass of water and full meal, 8 hours apart</a:t>
            </a:r>
          </a:p>
          <a:p>
            <a:pPr eaLnBrk="1" hangingPunct="1"/>
            <a:r>
              <a:rPr lang="en-US" altLang="en-US" dirty="0"/>
              <a:t>Take evening dose around 5pm (not close to bedtime) </a:t>
            </a:r>
          </a:p>
          <a:p>
            <a:pPr eaLnBrk="1" hangingPunct="1"/>
            <a:r>
              <a:rPr lang="en-GB" dirty="0">
                <a:ea typeface="ＭＳ Ｐゴシック" charset="0"/>
              </a:rPr>
              <a:t>Treatment for 12 weeks (extend for 12 weeks if required)</a:t>
            </a:r>
          </a:p>
          <a:p>
            <a:pPr marL="0" indent="0" eaLnBrk="1" hangingPunct="1">
              <a:buNone/>
            </a:pPr>
            <a:endParaRPr lang="en-GB" dirty="0">
              <a:ea typeface="ＭＳ Ｐゴシック" charset="0"/>
            </a:endParaRPr>
          </a:p>
          <a:p>
            <a:pPr eaLnBrk="1" hangingPunct="1"/>
            <a:endParaRPr lang="en-US" altLang="en-US" sz="2000" dirty="0"/>
          </a:p>
        </p:txBody>
      </p:sp>
      <p:pic>
        <p:nvPicPr>
          <p:cNvPr id="3" name="Picture 2">
            <a:extLst>
              <a:ext uri="{FF2B5EF4-FFF2-40B4-BE49-F238E27FC236}">
                <a16:creationId xmlns:a16="http://schemas.microsoft.com/office/drawing/2014/main" id="{9C399448-940B-CA65-EEB1-DF4931B088C1}"/>
              </a:ext>
            </a:extLst>
          </p:cNvPr>
          <p:cNvPicPr>
            <a:picLocks noChangeAspect="1"/>
          </p:cNvPicPr>
          <p:nvPr/>
        </p:nvPicPr>
        <p:blipFill>
          <a:blip r:embed="rId3"/>
          <a:stretch>
            <a:fillRect/>
          </a:stretch>
        </p:blipFill>
        <p:spPr>
          <a:xfrm>
            <a:off x="7108754" y="2490114"/>
            <a:ext cx="1425646" cy="2780516"/>
          </a:xfrm>
          <a:prstGeom prst="rect">
            <a:avLst/>
          </a:prstGeom>
        </p:spPr>
      </p:pic>
      <p:sp>
        <p:nvSpPr>
          <p:cNvPr id="2" name="Footer Placeholder 4">
            <a:extLst>
              <a:ext uri="{FF2B5EF4-FFF2-40B4-BE49-F238E27FC236}">
                <a16:creationId xmlns:a16="http://schemas.microsoft.com/office/drawing/2014/main" id="{5EF24920-EB43-0380-4AC9-8E4EC13E19F3}"/>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051318278"/>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01987A-3311-3F9A-D45E-CECF2C472DF4}"/>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18276BFF-56D9-3BC3-3606-938E7E67950A}"/>
              </a:ext>
            </a:extLst>
          </p:cNvPr>
          <p:cNvSpPr txBox="1">
            <a:spLocks/>
          </p:cNvSpPr>
          <p:nvPr/>
        </p:nvSpPr>
        <p:spPr>
          <a:xfrm>
            <a:off x="0" y="975360"/>
            <a:ext cx="9144000" cy="1546860"/>
          </a:xfrm>
          <a:prstGeom prst="rect">
            <a:avLst/>
          </a:prstGeom>
        </p:spPr>
        <p:txBody>
          <a:bodyP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sz="3200" b="1" dirty="0">
                <a:latin typeface="+mn-lt"/>
              </a:rPr>
              <a:t>Cytisine</a:t>
            </a:r>
          </a:p>
        </p:txBody>
      </p:sp>
      <p:pic>
        <p:nvPicPr>
          <p:cNvPr id="5" name="Picture 4" descr="A white box with blue text and a white pill&#10;&#10;Description automatically generated">
            <a:extLst>
              <a:ext uri="{FF2B5EF4-FFF2-40B4-BE49-F238E27FC236}">
                <a16:creationId xmlns:a16="http://schemas.microsoft.com/office/drawing/2014/main" id="{A503E89A-C888-A85C-17F6-1AFE96E2B9A4}"/>
              </a:ext>
            </a:extLst>
          </p:cNvPr>
          <p:cNvPicPr>
            <a:picLocks noChangeAspect="1"/>
          </p:cNvPicPr>
          <p:nvPr/>
        </p:nvPicPr>
        <p:blipFill rotWithShape="1">
          <a:blip r:embed="rId3"/>
          <a:srcRect l="1061" t="-997" r="-849" b="997"/>
          <a:stretch/>
        </p:blipFill>
        <p:spPr>
          <a:xfrm>
            <a:off x="2047967" y="2335509"/>
            <a:ext cx="5048066" cy="3236497"/>
          </a:xfrm>
          <a:prstGeom prst="rect">
            <a:avLst/>
          </a:prstGeom>
        </p:spPr>
      </p:pic>
    </p:spTree>
    <p:extLst>
      <p:ext uri="{BB962C8B-B14F-4D97-AF65-F5344CB8AC3E}">
        <p14:creationId xmlns:p14="http://schemas.microsoft.com/office/powerpoint/2010/main" val="24610475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0AA601-3A17-E439-3599-D1A01A23D6E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4BADB8-6657-417B-1933-72E4A08CE0CE}"/>
              </a:ext>
            </a:extLst>
          </p:cNvPr>
          <p:cNvSpPr>
            <a:spLocks noGrp="1"/>
          </p:cNvSpPr>
          <p:nvPr>
            <p:ph type="title"/>
          </p:nvPr>
        </p:nvSpPr>
        <p:spPr/>
        <p:txBody>
          <a:bodyPr/>
          <a:lstStyle/>
          <a:p>
            <a:r>
              <a:rPr lang="en-US" dirty="0"/>
              <a:t>Cytisine: overview </a:t>
            </a:r>
          </a:p>
        </p:txBody>
      </p:sp>
      <p:sp>
        <p:nvSpPr>
          <p:cNvPr id="3" name="Footer Placeholder 2">
            <a:extLst>
              <a:ext uri="{FF2B5EF4-FFF2-40B4-BE49-F238E27FC236}">
                <a16:creationId xmlns:a16="http://schemas.microsoft.com/office/drawing/2014/main" id="{CF600DF2-C510-5820-3AD4-4F487BE22070}"/>
              </a:ext>
            </a:extLst>
          </p:cNvPr>
          <p:cNvSpPr>
            <a:spLocks noGrp="1"/>
          </p:cNvSpPr>
          <p:nvPr>
            <p:ph type="ftr" sz="quarter" idx="11"/>
          </p:nvPr>
        </p:nvSpPr>
        <p:spPr/>
        <p:txBody>
          <a:bodyPr/>
          <a:lstStyle/>
          <a:p>
            <a:pPr>
              <a:defRPr/>
            </a:pPr>
            <a:endParaRPr lang="en-US" dirty="0"/>
          </a:p>
        </p:txBody>
      </p:sp>
      <p:sp>
        <p:nvSpPr>
          <p:cNvPr id="4" name="Text Placeholder 3">
            <a:extLst>
              <a:ext uri="{FF2B5EF4-FFF2-40B4-BE49-F238E27FC236}">
                <a16:creationId xmlns:a16="http://schemas.microsoft.com/office/drawing/2014/main" id="{A9AC2043-F690-FF1F-7576-8D033E8AF9B0}"/>
              </a:ext>
            </a:extLst>
          </p:cNvPr>
          <p:cNvSpPr txBox="1">
            <a:spLocks/>
          </p:cNvSpPr>
          <p:nvPr/>
        </p:nvSpPr>
        <p:spPr bwMode="auto">
          <a:xfrm>
            <a:off x="455431" y="1566229"/>
            <a:ext cx="4205600" cy="17350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520" indent="-223520">
              <a:lnSpc>
                <a:spcPts val="2200"/>
              </a:lnSpc>
              <a:spcBef>
                <a:spcPts val="400"/>
              </a:spcBef>
              <a:spcAft>
                <a:spcPts val="400"/>
              </a:spcAft>
              <a:buNone/>
            </a:pPr>
            <a:r>
              <a:rPr lang="en-US" sz="1700" b="1" dirty="0">
                <a:solidFill>
                  <a:srgbClr val="009A9E"/>
                </a:solidFill>
                <a:latin typeface="+mj-lt"/>
              </a:rPr>
              <a:t>How it works</a:t>
            </a:r>
          </a:p>
          <a:p>
            <a:pPr marL="287655" indent="-288290">
              <a:lnSpc>
                <a:spcPts val="2500"/>
              </a:lnSpc>
              <a:buClr>
                <a:srgbClr val="00BCBF"/>
              </a:buClr>
            </a:pPr>
            <a:r>
              <a:rPr lang="en-US" sz="1600" b="1" dirty="0">
                <a:solidFill>
                  <a:srgbClr val="009A9E"/>
                </a:solidFill>
                <a:latin typeface="+mj-lt"/>
              </a:rPr>
              <a:t>Reduces nicotine withdrawal symptoms and cravings </a:t>
            </a:r>
            <a:r>
              <a:rPr lang="en-US" sz="1600" dirty="0">
                <a:latin typeface="+mj-lt"/>
              </a:rPr>
              <a:t>by partially stimulating nicotine receptors</a:t>
            </a:r>
          </a:p>
          <a:p>
            <a:pPr marL="287655" indent="-288290">
              <a:lnSpc>
                <a:spcPts val="2500"/>
              </a:lnSpc>
              <a:buClr>
                <a:srgbClr val="00BCBF"/>
              </a:buClr>
            </a:pPr>
            <a:r>
              <a:rPr lang="en-US" sz="1600" b="1" dirty="0">
                <a:solidFill>
                  <a:srgbClr val="009A9E"/>
                </a:solidFill>
                <a:latin typeface="+mj-lt"/>
              </a:rPr>
              <a:t>Blocks some of the ‘rewarding’ effects of smoking</a:t>
            </a:r>
            <a:r>
              <a:rPr lang="en-US" sz="1600" dirty="0">
                <a:solidFill>
                  <a:srgbClr val="009A9E"/>
                </a:solidFill>
                <a:latin typeface="+mj-lt"/>
              </a:rPr>
              <a:t>. </a:t>
            </a:r>
          </a:p>
        </p:txBody>
      </p:sp>
      <p:sp>
        <p:nvSpPr>
          <p:cNvPr id="6" name="Text Placeholder 3">
            <a:extLst>
              <a:ext uri="{FF2B5EF4-FFF2-40B4-BE49-F238E27FC236}">
                <a16:creationId xmlns:a16="http://schemas.microsoft.com/office/drawing/2014/main" id="{F7F0688E-B3A1-6720-5A04-77CA7BA57036}"/>
              </a:ext>
            </a:extLst>
          </p:cNvPr>
          <p:cNvSpPr txBox="1">
            <a:spLocks/>
          </p:cNvSpPr>
          <p:nvPr/>
        </p:nvSpPr>
        <p:spPr bwMode="auto">
          <a:xfrm>
            <a:off x="4777100" y="1566229"/>
            <a:ext cx="4205600" cy="26732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520" indent="-223520">
              <a:buNone/>
            </a:pPr>
            <a:r>
              <a:rPr lang="en-US" sz="1700" b="1" dirty="0">
                <a:solidFill>
                  <a:srgbClr val="009A9E"/>
                </a:solidFill>
                <a:latin typeface="+mj-lt"/>
              </a:rPr>
              <a:t>How it is used</a:t>
            </a:r>
          </a:p>
          <a:p>
            <a:pPr indent="-288000">
              <a:lnSpc>
                <a:spcPts val="2500"/>
              </a:lnSpc>
              <a:buClr>
                <a:srgbClr val="00BCBF"/>
              </a:buClr>
            </a:pPr>
            <a:r>
              <a:rPr lang="en-US" sz="1600" dirty="0">
                <a:latin typeface="+mj-lt"/>
              </a:rPr>
              <a:t>Treatment period: </a:t>
            </a:r>
            <a:r>
              <a:rPr lang="en-US" sz="1600" b="1" dirty="0">
                <a:solidFill>
                  <a:srgbClr val="009A9E"/>
                </a:solidFill>
                <a:latin typeface="+mj-lt"/>
              </a:rPr>
              <a:t>25 days</a:t>
            </a:r>
          </a:p>
          <a:p>
            <a:pPr indent="-288000">
              <a:lnSpc>
                <a:spcPts val="2500"/>
              </a:lnSpc>
              <a:buClr>
                <a:srgbClr val="00BCBF"/>
              </a:buClr>
            </a:pPr>
            <a:r>
              <a:rPr lang="en-US" sz="1600" b="1" dirty="0">
                <a:solidFill>
                  <a:srgbClr val="009A9E"/>
                </a:solidFill>
                <a:latin typeface="+mj-lt"/>
              </a:rPr>
              <a:t>Outpatients:</a:t>
            </a:r>
            <a:r>
              <a:rPr lang="en-US" sz="1600" b="1" dirty="0">
                <a:latin typeface="+mj-lt"/>
              </a:rPr>
              <a:t> </a:t>
            </a:r>
            <a:r>
              <a:rPr lang="en-US" sz="1600" dirty="0">
                <a:latin typeface="+mj-lt"/>
              </a:rPr>
              <a:t>Stop by day 5 of treatment</a:t>
            </a:r>
          </a:p>
          <a:p>
            <a:pPr indent="-288000">
              <a:lnSpc>
                <a:spcPts val="2500"/>
              </a:lnSpc>
              <a:buClr>
                <a:srgbClr val="00BCBF"/>
              </a:buClr>
            </a:pPr>
            <a:r>
              <a:rPr lang="en-US" sz="1600" b="1" dirty="0">
                <a:solidFill>
                  <a:srgbClr val="009A9E"/>
                </a:solidFill>
                <a:latin typeface="+mj-lt"/>
              </a:rPr>
              <a:t>Inpatients: </a:t>
            </a:r>
            <a:r>
              <a:rPr lang="en-US" sz="1600" dirty="0">
                <a:latin typeface="+mj-lt"/>
              </a:rPr>
              <a:t>Dual use of NRT for first 5 days of treatment</a:t>
            </a:r>
          </a:p>
          <a:p>
            <a:pPr indent="-288000">
              <a:lnSpc>
                <a:spcPts val="2500"/>
              </a:lnSpc>
              <a:buClr>
                <a:srgbClr val="00BCBF"/>
              </a:buClr>
            </a:pPr>
            <a:r>
              <a:rPr lang="en-US" sz="1600" dirty="0">
                <a:latin typeface="+mj-lt"/>
              </a:rPr>
              <a:t>Swallowed whole; take with water</a:t>
            </a:r>
          </a:p>
        </p:txBody>
      </p:sp>
      <p:pic>
        <p:nvPicPr>
          <p:cNvPr id="7" name="Picture 6" descr="A box of pills and a few tablets&#10;&#10;Description automatically generated">
            <a:extLst>
              <a:ext uri="{FF2B5EF4-FFF2-40B4-BE49-F238E27FC236}">
                <a16:creationId xmlns:a16="http://schemas.microsoft.com/office/drawing/2014/main" id="{444931A0-0663-40E5-989F-F745C613D57F}"/>
              </a:ext>
            </a:extLst>
          </p:cNvPr>
          <p:cNvPicPr>
            <a:picLocks noChangeAspect="1"/>
          </p:cNvPicPr>
          <p:nvPr/>
        </p:nvPicPr>
        <p:blipFill rotWithShape="1">
          <a:blip r:embed="rId3"/>
          <a:srcRect t="23850" b="18474"/>
          <a:stretch/>
        </p:blipFill>
        <p:spPr>
          <a:xfrm>
            <a:off x="311269" y="3977102"/>
            <a:ext cx="3503880" cy="1900626"/>
          </a:xfrm>
          <a:prstGeom prst="rect">
            <a:avLst/>
          </a:prstGeom>
        </p:spPr>
      </p:pic>
      <p:sp>
        <p:nvSpPr>
          <p:cNvPr id="9" name="TextBox 8">
            <a:extLst>
              <a:ext uri="{FF2B5EF4-FFF2-40B4-BE49-F238E27FC236}">
                <a16:creationId xmlns:a16="http://schemas.microsoft.com/office/drawing/2014/main" id="{968B89ED-7EA0-2037-D8E5-B0CC4BB36E2C}"/>
              </a:ext>
            </a:extLst>
          </p:cNvPr>
          <p:cNvSpPr txBox="1"/>
          <p:nvPr/>
        </p:nvSpPr>
        <p:spPr bwMode="auto">
          <a:xfrm>
            <a:off x="5328853" y="4512874"/>
            <a:ext cx="2858080" cy="1037026"/>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b="1" i="0" u="none" strike="noStrike" kern="1200" cap="none" spc="0" normalizeH="0" baseline="0" noProof="0" dirty="0">
                <a:ln>
                  <a:noFill/>
                </a:ln>
                <a:solidFill>
                  <a:schemeClr val="accent1"/>
                </a:solidFill>
                <a:effectLst/>
                <a:uLnTx/>
                <a:uFillTx/>
                <a:latin typeface="+mn-lt"/>
                <a:ea typeface="Geneva" pitchFamily="-109" charset="0"/>
                <a:cs typeface="Geneva" pitchFamily="-109" charset="0"/>
              </a:rPr>
              <a:t>Newly approved in UK</a:t>
            </a:r>
            <a:endParaRPr lang="en-US" b="1" i="0" u="none" strike="noStrike" kern="1200" cap="none" spc="0" normalizeH="0" baseline="0" noProof="0" dirty="0">
              <a:ln>
                <a:noFill/>
              </a:ln>
              <a:solidFill>
                <a:schemeClr val="accent1"/>
              </a:solidFill>
              <a:effectLst/>
              <a:uLnTx/>
              <a:uFillTx/>
              <a:latin typeface="+mn-lt"/>
              <a:ea typeface="Geneva" pitchFamily="-109" charset="0"/>
              <a:cs typeface="Geneva" pitchFamily="-109" charset="0"/>
            </a:endParaRPr>
          </a:p>
        </p:txBody>
      </p:sp>
      <p:sp>
        <p:nvSpPr>
          <p:cNvPr id="8" name="Footer Placeholder 4">
            <a:extLst>
              <a:ext uri="{FF2B5EF4-FFF2-40B4-BE49-F238E27FC236}">
                <a16:creationId xmlns:a16="http://schemas.microsoft.com/office/drawing/2014/main" id="{50B2F24C-B8D5-21E4-6702-C1B8ED658747}"/>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903423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069475-E6EE-E503-3DBE-4DF9380C3B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60C216-6DCE-BD7D-225D-C92EA0E578BC}"/>
              </a:ext>
            </a:extLst>
          </p:cNvPr>
          <p:cNvSpPr>
            <a:spLocks noGrp="1"/>
          </p:cNvSpPr>
          <p:nvPr>
            <p:ph type="title"/>
          </p:nvPr>
        </p:nvSpPr>
        <p:spPr>
          <a:xfrm>
            <a:off x="571500" y="152400"/>
            <a:ext cx="7962900" cy="1066800"/>
          </a:xfrm>
        </p:spPr>
        <p:txBody>
          <a:bodyPr vert="horz" wrap="square" lIns="91440" tIns="45720" rIns="91440" bIns="45720" numCol="1" anchor="ctr" anchorCtr="0" compatLnSpc="1">
            <a:prstTxWarp prst="textNoShape">
              <a:avLst/>
            </a:prstTxWarp>
            <a:normAutofit/>
          </a:bodyPr>
          <a:lstStyle/>
          <a:p>
            <a:r>
              <a:rPr lang="en-US" dirty="0"/>
              <a:t>Cytisine: dosing schedule</a:t>
            </a:r>
          </a:p>
        </p:txBody>
      </p:sp>
      <p:pic>
        <p:nvPicPr>
          <p:cNvPr id="4" name="Picture 3">
            <a:extLst>
              <a:ext uri="{FF2B5EF4-FFF2-40B4-BE49-F238E27FC236}">
                <a16:creationId xmlns:a16="http://schemas.microsoft.com/office/drawing/2014/main" id="{E1A1B991-13CD-7DB8-6EA2-5989FE99B8AB}"/>
              </a:ext>
            </a:extLst>
          </p:cNvPr>
          <p:cNvPicPr>
            <a:picLocks noChangeAspect="1"/>
          </p:cNvPicPr>
          <p:nvPr/>
        </p:nvPicPr>
        <p:blipFill rotWithShape="1">
          <a:blip r:embed="rId3"/>
          <a:srcRect t="86" b="86"/>
          <a:stretch/>
        </p:blipFill>
        <p:spPr>
          <a:xfrm>
            <a:off x="0" y="2678099"/>
            <a:ext cx="9144000" cy="2263806"/>
          </a:xfrm>
          <a:prstGeom prst="rect">
            <a:avLst/>
          </a:prstGeom>
          <a:ln>
            <a:noFill/>
          </a:ln>
        </p:spPr>
      </p:pic>
      <p:sp>
        <p:nvSpPr>
          <p:cNvPr id="5" name="Footer Placeholder 4">
            <a:extLst>
              <a:ext uri="{FF2B5EF4-FFF2-40B4-BE49-F238E27FC236}">
                <a16:creationId xmlns:a16="http://schemas.microsoft.com/office/drawing/2014/main" id="{09246FCB-1764-370D-C733-4B1756DAE1A4}"/>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9206505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C5CEE0-F499-48AF-1B00-5309D19A54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12C89E-7860-1D91-BD7A-77A5AB80FA8A}"/>
              </a:ext>
            </a:extLst>
          </p:cNvPr>
          <p:cNvSpPr>
            <a:spLocks noGrp="1"/>
          </p:cNvSpPr>
          <p:nvPr>
            <p:ph type="title"/>
          </p:nvPr>
        </p:nvSpPr>
        <p:spPr>
          <a:xfrm>
            <a:off x="571500" y="152400"/>
            <a:ext cx="7962900" cy="1066800"/>
          </a:xfrm>
        </p:spPr>
        <p:txBody>
          <a:bodyPr vert="horz" wrap="square" lIns="91440" tIns="45720" rIns="91440" bIns="45720" numCol="1" anchor="ctr" anchorCtr="0" compatLnSpc="1">
            <a:prstTxWarp prst="textNoShape">
              <a:avLst/>
            </a:prstTxWarp>
            <a:normAutofit/>
          </a:bodyPr>
          <a:lstStyle/>
          <a:p>
            <a:r>
              <a:rPr lang="en-US" dirty="0"/>
              <a:t>Cytisine: contraindications </a:t>
            </a:r>
          </a:p>
        </p:txBody>
      </p:sp>
      <p:sp>
        <p:nvSpPr>
          <p:cNvPr id="11" name="Text Placeholder 3">
            <a:extLst>
              <a:ext uri="{FF2B5EF4-FFF2-40B4-BE49-F238E27FC236}">
                <a16:creationId xmlns:a16="http://schemas.microsoft.com/office/drawing/2014/main" id="{DCBCD81F-FB0D-719B-A472-28254C68407A}"/>
              </a:ext>
            </a:extLst>
          </p:cNvPr>
          <p:cNvSpPr txBox="1">
            <a:spLocks/>
          </p:cNvSpPr>
          <p:nvPr/>
        </p:nvSpPr>
        <p:spPr bwMode="auto">
          <a:xfrm>
            <a:off x="571500" y="1773749"/>
            <a:ext cx="3771900" cy="426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b="1" dirty="0">
                <a:solidFill>
                  <a:srgbClr val="009A9E"/>
                </a:solidFill>
                <a:latin typeface="+mn-lt"/>
              </a:rPr>
              <a:t>Contraindications</a:t>
            </a:r>
            <a:r>
              <a:rPr lang="en-US" b="1" dirty="0">
                <a:solidFill>
                  <a:schemeClr val="accent1"/>
                </a:solidFill>
                <a:latin typeface="+mn-lt"/>
              </a:rPr>
              <a:t> </a:t>
            </a:r>
          </a:p>
          <a:p>
            <a:pPr marL="287655" indent="-288290">
              <a:buClr>
                <a:srgbClr val="00BCBF"/>
              </a:buClr>
            </a:pPr>
            <a:r>
              <a:rPr lang="en-US" dirty="0">
                <a:latin typeface="+mn-lt"/>
              </a:rPr>
              <a:t>Allergy to cytisine or excipients</a:t>
            </a:r>
          </a:p>
          <a:p>
            <a:pPr marL="287655" indent="-288290">
              <a:buClr>
                <a:srgbClr val="00BCBF"/>
              </a:buClr>
            </a:pPr>
            <a:r>
              <a:rPr lang="en-US" dirty="0">
                <a:latin typeface="+mn-lt"/>
              </a:rPr>
              <a:t>Over 65 years of age</a:t>
            </a:r>
          </a:p>
          <a:p>
            <a:pPr marL="287655" indent="-288290">
              <a:buClr>
                <a:srgbClr val="00BCBF"/>
              </a:buClr>
            </a:pPr>
            <a:r>
              <a:rPr lang="en-US" dirty="0">
                <a:latin typeface="+mn-lt"/>
              </a:rPr>
              <a:t>People under 18</a:t>
            </a:r>
          </a:p>
          <a:p>
            <a:pPr marL="287655" indent="-288290">
              <a:buClr>
                <a:srgbClr val="00BCBF"/>
              </a:buClr>
            </a:pPr>
            <a:r>
              <a:rPr lang="en-US" dirty="0">
                <a:latin typeface="+mn-lt"/>
              </a:rPr>
              <a:t>Pregnancy/breastfeeding</a:t>
            </a:r>
          </a:p>
          <a:p>
            <a:pPr marL="287655" indent="-288290">
              <a:buClr>
                <a:srgbClr val="00BCBF"/>
              </a:buClr>
            </a:pPr>
            <a:r>
              <a:rPr lang="en-US" dirty="0">
                <a:latin typeface="+mn-lt"/>
              </a:rPr>
              <a:t>Kidney or liver impairment</a:t>
            </a:r>
          </a:p>
          <a:p>
            <a:pPr marL="287655" indent="-288290">
              <a:buClr>
                <a:srgbClr val="00BCBF"/>
              </a:buClr>
            </a:pPr>
            <a:r>
              <a:rPr lang="en-US" dirty="0">
                <a:latin typeface="+mn-lt"/>
              </a:rPr>
              <a:t>Unstable angina, recent heart attack, cardiac arrhythmias</a:t>
            </a:r>
          </a:p>
          <a:p>
            <a:pPr marL="287655" indent="-288290">
              <a:buClr>
                <a:srgbClr val="00BCBF"/>
              </a:buClr>
            </a:pPr>
            <a:r>
              <a:rPr lang="en-US" dirty="0">
                <a:latin typeface="+mn-lt"/>
              </a:rPr>
              <a:t>Recent stroke</a:t>
            </a:r>
          </a:p>
          <a:p>
            <a:pPr marL="287655" indent="-288290"/>
            <a:endParaRPr lang="en-US" dirty="0"/>
          </a:p>
        </p:txBody>
      </p:sp>
      <p:pic>
        <p:nvPicPr>
          <p:cNvPr id="5" name="Picture 4" descr="A white box with blue text and a white pill&#10;&#10;Description automatically generated">
            <a:extLst>
              <a:ext uri="{FF2B5EF4-FFF2-40B4-BE49-F238E27FC236}">
                <a16:creationId xmlns:a16="http://schemas.microsoft.com/office/drawing/2014/main" id="{FF003615-3B47-704F-C072-EC70F3264CA9}"/>
              </a:ext>
            </a:extLst>
          </p:cNvPr>
          <p:cNvPicPr>
            <a:picLocks noChangeAspect="1"/>
          </p:cNvPicPr>
          <p:nvPr/>
        </p:nvPicPr>
        <p:blipFill>
          <a:blip r:embed="rId3"/>
          <a:stretch>
            <a:fillRect/>
          </a:stretch>
        </p:blipFill>
        <p:spPr>
          <a:xfrm>
            <a:off x="5508053" y="2029072"/>
            <a:ext cx="2187388" cy="1399928"/>
          </a:xfrm>
          <a:prstGeom prst="rect">
            <a:avLst/>
          </a:prstGeom>
          <a:noFill/>
        </p:spPr>
      </p:pic>
      <p:sp>
        <p:nvSpPr>
          <p:cNvPr id="6" name="TextBox 5">
            <a:extLst>
              <a:ext uri="{FF2B5EF4-FFF2-40B4-BE49-F238E27FC236}">
                <a16:creationId xmlns:a16="http://schemas.microsoft.com/office/drawing/2014/main" id="{CAC91C44-5C26-A82B-6112-1E1B86028AE1}"/>
              </a:ext>
            </a:extLst>
          </p:cNvPr>
          <p:cNvSpPr txBox="1"/>
          <p:nvPr/>
        </p:nvSpPr>
        <p:spPr bwMode="auto">
          <a:xfrm>
            <a:off x="4914142" y="3907349"/>
            <a:ext cx="3375210" cy="1847557"/>
          </a:xfrm>
          <a:prstGeom prst="rect">
            <a:avLst/>
          </a:prstGeom>
          <a:noFill/>
          <a:ln w="9525">
            <a:noFill/>
            <a:miter lim="800000"/>
            <a:headEnd/>
            <a:tailEnd/>
          </a:ln>
        </p:spPr>
        <p:txBody>
          <a:bodyPr wrap="square" lIns="91440" tIns="45720" rIns="91440" bIns="45720" anchor="t">
            <a:spAutoFit/>
          </a:bodyPr>
          <a:lstStyle/>
          <a:p>
            <a:pPr>
              <a:lnSpc>
                <a:spcPts val="2800"/>
              </a:lnSpc>
            </a:pPr>
            <a:r>
              <a:rPr lang="en-GB" sz="1800" b="1" dirty="0">
                <a:solidFill>
                  <a:srgbClr val="009A9E"/>
                </a:solidFill>
                <a:effectLst/>
                <a:latin typeface="+mn-lt"/>
              </a:rPr>
              <a:t>Note:</a:t>
            </a:r>
          </a:p>
          <a:p>
            <a:pPr>
              <a:lnSpc>
                <a:spcPts val="2800"/>
              </a:lnSpc>
            </a:pPr>
            <a:r>
              <a:rPr lang="en-GB" sz="1700" dirty="0">
                <a:effectLst/>
                <a:latin typeface="+mn-lt"/>
              </a:rPr>
              <a:t>Women of childbearing age using hormonal contraception should </a:t>
            </a:r>
            <a:r>
              <a:rPr lang="en-GB" sz="1700" b="1" dirty="0">
                <a:effectLst/>
                <a:latin typeface="+mn-lt"/>
              </a:rPr>
              <a:t>add a secondary barrier method whilst taking cytisine</a:t>
            </a:r>
            <a:endParaRPr lang="en-GB" sz="1700" dirty="0">
              <a:effectLst/>
              <a:latin typeface="+mn-lt"/>
            </a:endParaRPr>
          </a:p>
        </p:txBody>
      </p:sp>
      <p:sp>
        <p:nvSpPr>
          <p:cNvPr id="4" name="Footer Placeholder 4">
            <a:extLst>
              <a:ext uri="{FF2B5EF4-FFF2-40B4-BE49-F238E27FC236}">
                <a16:creationId xmlns:a16="http://schemas.microsoft.com/office/drawing/2014/main" id="{09F02FAE-8147-C389-C5C6-D15E233CE141}"/>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183687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073788-4583-EEED-88A2-65D6941574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73BE00-ED91-5738-0D24-5B4DDA96848E}"/>
              </a:ext>
            </a:extLst>
          </p:cNvPr>
          <p:cNvSpPr>
            <a:spLocks noGrp="1"/>
          </p:cNvSpPr>
          <p:nvPr>
            <p:ph type="title"/>
          </p:nvPr>
        </p:nvSpPr>
        <p:spPr/>
        <p:txBody>
          <a:bodyPr/>
          <a:lstStyle/>
          <a:p>
            <a:r>
              <a:rPr lang="en-US" dirty="0"/>
              <a:t>Cytisine: cautions </a:t>
            </a:r>
          </a:p>
        </p:txBody>
      </p:sp>
      <p:sp>
        <p:nvSpPr>
          <p:cNvPr id="3" name="Footer Placeholder 2">
            <a:extLst>
              <a:ext uri="{FF2B5EF4-FFF2-40B4-BE49-F238E27FC236}">
                <a16:creationId xmlns:a16="http://schemas.microsoft.com/office/drawing/2014/main" id="{B8075404-5D91-48D9-A00A-F51FAA5ACC63}"/>
              </a:ext>
            </a:extLst>
          </p:cNvPr>
          <p:cNvSpPr>
            <a:spLocks noGrp="1"/>
          </p:cNvSpPr>
          <p:nvPr>
            <p:ph type="ftr" sz="quarter" idx="11"/>
          </p:nvPr>
        </p:nvSpPr>
        <p:spPr/>
        <p:txBody>
          <a:bodyPr/>
          <a:lstStyle/>
          <a:p>
            <a:pPr>
              <a:defRPr/>
            </a:pPr>
            <a:endParaRPr lang="en-US" dirty="0"/>
          </a:p>
        </p:txBody>
      </p:sp>
      <p:sp>
        <p:nvSpPr>
          <p:cNvPr id="11" name="Text Placeholder 3">
            <a:extLst>
              <a:ext uri="{FF2B5EF4-FFF2-40B4-BE49-F238E27FC236}">
                <a16:creationId xmlns:a16="http://schemas.microsoft.com/office/drawing/2014/main" id="{0600BE91-1CE6-A822-686A-217A5E945604}"/>
              </a:ext>
            </a:extLst>
          </p:cNvPr>
          <p:cNvSpPr txBox="1">
            <a:spLocks/>
          </p:cNvSpPr>
          <p:nvPr/>
        </p:nvSpPr>
        <p:spPr bwMode="auto">
          <a:xfrm>
            <a:off x="571500" y="2132275"/>
            <a:ext cx="4000501" cy="16554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520" indent="-223520">
              <a:lnSpc>
                <a:spcPts val="2200"/>
              </a:lnSpc>
              <a:spcBef>
                <a:spcPts val="400"/>
              </a:spcBef>
              <a:spcAft>
                <a:spcPts val="400"/>
              </a:spcAft>
              <a:buNone/>
            </a:pPr>
            <a:r>
              <a:rPr lang="en-US" b="1" dirty="0">
                <a:solidFill>
                  <a:srgbClr val="009A9E"/>
                </a:solidFill>
                <a:latin typeface="+mn-lt"/>
              </a:rPr>
              <a:t>Cautions</a:t>
            </a:r>
            <a:r>
              <a:rPr lang="en-US" sz="1700" b="1" dirty="0">
                <a:solidFill>
                  <a:schemeClr val="accent1"/>
                </a:solidFill>
                <a:latin typeface="+mn-lt"/>
              </a:rPr>
              <a:t> </a:t>
            </a:r>
          </a:p>
          <a:p>
            <a:pPr marL="285750" indent="-285750">
              <a:lnSpc>
                <a:spcPts val="2200"/>
              </a:lnSpc>
              <a:spcBef>
                <a:spcPts val="400"/>
              </a:spcBef>
              <a:spcAft>
                <a:spcPts val="400"/>
              </a:spcAft>
              <a:buClr>
                <a:srgbClr val="00BCBF"/>
              </a:buClr>
            </a:pPr>
            <a:r>
              <a:rPr lang="en-GB" dirty="0">
                <a:latin typeface="+mn-lt"/>
              </a:rPr>
              <a:t>Ischemic heart disease </a:t>
            </a:r>
          </a:p>
          <a:p>
            <a:pPr marL="287655" indent="-288290">
              <a:buClr>
                <a:srgbClr val="00BCBF"/>
              </a:buClr>
            </a:pPr>
            <a:r>
              <a:rPr lang="en-GB" dirty="0">
                <a:latin typeface="+mn-lt"/>
              </a:rPr>
              <a:t>Heart failure </a:t>
            </a:r>
          </a:p>
          <a:p>
            <a:pPr marL="287655" indent="-288290">
              <a:buClr>
                <a:srgbClr val="00BCBF"/>
              </a:buClr>
            </a:pPr>
            <a:r>
              <a:rPr lang="en-GB" dirty="0">
                <a:latin typeface="+mn-lt"/>
              </a:rPr>
              <a:t>High blood pressure</a:t>
            </a:r>
          </a:p>
          <a:p>
            <a:pPr marL="287655" indent="-288290">
              <a:buClr>
                <a:srgbClr val="00BCBF"/>
              </a:buClr>
            </a:pPr>
            <a:r>
              <a:rPr lang="en-GB" dirty="0">
                <a:latin typeface="+mn-lt"/>
              </a:rPr>
              <a:t>Pheochromocytoma</a:t>
            </a:r>
          </a:p>
          <a:p>
            <a:pPr marL="287655" indent="-288290">
              <a:buClr>
                <a:srgbClr val="00BCBF"/>
              </a:buClr>
            </a:pPr>
            <a:r>
              <a:rPr lang="en-GB" dirty="0">
                <a:latin typeface="+mn-lt"/>
              </a:rPr>
              <a:t>Atherosclerosis and other peripheral vascular diseases </a:t>
            </a:r>
          </a:p>
          <a:p>
            <a:pPr marL="287655" indent="-288290"/>
            <a:endParaRPr lang="en-GB" dirty="0"/>
          </a:p>
        </p:txBody>
      </p:sp>
      <p:sp>
        <p:nvSpPr>
          <p:cNvPr id="4" name="Text Placeholder 3">
            <a:extLst>
              <a:ext uri="{FF2B5EF4-FFF2-40B4-BE49-F238E27FC236}">
                <a16:creationId xmlns:a16="http://schemas.microsoft.com/office/drawing/2014/main" id="{F4210C30-033C-0306-2587-FCA1FAA7426F}"/>
              </a:ext>
            </a:extLst>
          </p:cNvPr>
          <p:cNvSpPr txBox="1">
            <a:spLocks/>
          </p:cNvSpPr>
          <p:nvPr/>
        </p:nvSpPr>
        <p:spPr bwMode="auto">
          <a:xfrm>
            <a:off x="4572000" y="2601250"/>
            <a:ext cx="4205600" cy="16554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2200"/>
              </a:lnSpc>
              <a:spcBef>
                <a:spcPts val="400"/>
              </a:spcBef>
              <a:spcAft>
                <a:spcPts val="400"/>
              </a:spcAft>
              <a:buClr>
                <a:srgbClr val="00BCBF"/>
              </a:buClr>
            </a:pPr>
            <a:r>
              <a:rPr lang="en-GB" dirty="0">
                <a:latin typeface="+mn-lt"/>
              </a:rPr>
              <a:t>Gastric and duodenal ulcer </a:t>
            </a:r>
          </a:p>
          <a:p>
            <a:pPr>
              <a:buClr>
                <a:srgbClr val="00BCBF"/>
              </a:buClr>
            </a:pPr>
            <a:r>
              <a:rPr lang="en-GB" dirty="0">
                <a:latin typeface="+mn-lt"/>
              </a:rPr>
              <a:t>Gastroesophageal reflux disease </a:t>
            </a:r>
          </a:p>
          <a:p>
            <a:pPr>
              <a:buClr>
                <a:srgbClr val="00BCBF"/>
              </a:buClr>
            </a:pPr>
            <a:r>
              <a:rPr lang="en-GB" dirty="0">
                <a:latin typeface="+mn-lt"/>
              </a:rPr>
              <a:t>Hyperthyroidism </a:t>
            </a:r>
          </a:p>
          <a:p>
            <a:pPr>
              <a:buClr>
                <a:srgbClr val="00BCBF"/>
              </a:buClr>
            </a:pPr>
            <a:r>
              <a:rPr lang="en-GB" dirty="0">
                <a:latin typeface="+mn-lt"/>
              </a:rPr>
              <a:t>Diabetes </a:t>
            </a:r>
          </a:p>
          <a:p>
            <a:pPr>
              <a:buClr>
                <a:srgbClr val="00BCBF"/>
              </a:buClr>
            </a:pPr>
            <a:r>
              <a:rPr lang="en-GB" dirty="0">
                <a:latin typeface="+mn-lt"/>
              </a:rPr>
              <a:t>Schizophrenia </a:t>
            </a:r>
          </a:p>
        </p:txBody>
      </p:sp>
      <p:sp>
        <p:nvSpPr>
          <p:cNvPr id="5" name="Footer Placeholder 4">
            <a:extLst>
              <a:ext uri="{FF2B5EF4-FFF2-40B4-BE49-F238E27FC236}">
                <a16:creationId xmlns:a16="http://schemas.microsoft.com/office/drawing/2014/main" id="{62D5A7AD-434B-0A12-E1D3-46F3245A2A0A}"/>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543695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1B8696F-4F1B-8672-766C-65B1E43F09FF}"/>
              </a:ext>
            </a:extLst>
          </p:cNvPr>
          <p:cNvPicPr>
            <a:picLocks noChangeAspect="1"/>
          </p:cNvPicPr>
          <p:nvPr/>
        </p:nvPicPr>
        <p:blipFill>
          <a:blip r:embed="rId3"/>
          <a:srcRect/>
          <a:stretch/>
        </p:blipFill>
        <p:spPr>
          <a:xfrm>
            <a:off x="0" y="0"/>
            <a:ext cx="9144000" cy="6858000"/>
          </a:xfrm>
          <a:prstGeom prst="rect">
            <a:avLst/>
          </a:prstGeom>
        </p:spPr>
      </p:pic>
      <p:sp>
        <p:nvSpPr>
          <p:cNvPr id="79" name="TextBox 78">
            <a:extLst>
              <a:ext uri="{FF2B5EF4-FFF2-40B4-BE49-F238E27FC236}">
                <a16:creationId xmlns:a16="http://schemas.microsoft.com/office/drawing/2014/main" id="{16BD2193-336B-3192-10F8-419BF201F4DB}"/>
              </a:ext>
            </a:extLst>
          </p:cNvPr>
          <p:cNvSpPr txBox="1"/>
          <p:nvPr/>
        </p:nvSpPr>
        <p:spPr bwMode="auto">
          <a:xfrm>
            <a:off x="9919855" y="3738101"/>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lvl="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a:pPr>
            <a:endParaRPr kumimoji="0" lang="en-US" sz="2200" b="0" i="0" u="none" strike="noStrike" kern="1200" cap="none" spc="0" normalizeH="0" baseline="0" noProof="0" dirty="0">
              <a:ln>
                <a:noFill/>
              </a:ln>
              <a:solidFill>
                <a:srgbClr val="EEAB91"/>
              </a:solidFill>
              <a:effectLst/>
              <a:uLnTx/>
              <a:uFillTx/>
              <a:latin typeface="Arial" panose="020B0604020202020204"/>
              <a:ea typeface="Geneva" pitchFamily="-109" charset="0"/>
              <a:cs typeface="Geneva" pitchFamily="-109" charset="0"/>
            </a:endParaRPr>
          </a:p>
        </p:txBody>
      </p:sp>
      <p:sp>
        <p:nvSpPr>
          <p:cNvPr id="3" name="Text Placeholder 2">
            <a:extLst>
              <a:ext uri="{FF2B5EF4-FFF2-40B4-BE49-F238E27FC236}">
                <a16:creationId xmlns:a16="http://schemas.microsoft.com/office/drawing/2014/main" id="{4DD56504-0587-B9CC-8B2E-C1BB7DDF81D0}"/>
              </a:ext>
            </a:extLst>
          </p:cNvPr>
          <p:cNvSpPr txBox="1">
            <a:spLocks/>
          </p:cNvSpPr>
          <p:nvPr/>
        </p:nvSpPr>
        <p:spPr>
          <a:xfrm>
            <a:off x="571499" y="1806200"/>
            <a:ext cx="4573938" cy="2998276"/>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0" fontAlgn="base" latinLnBrk="0" hangingPunct="0">
              <a:lnSpc>
                <a:spcPts val="3500"/>
              </a:lnSpc>
              <a:spcBef>
                <a:spcPts val="500"/>
              </a:spcBef>
              <a:spcAft>
                <a:spcPts val="1500"/>
              </a:spcAft>
              <a:buClr>
                <a:srgbClr val="00BDFF"/>
              </a:buClr>
              <a:buSzPct val="120000"/>
              <a:buFont typeface="Lucida Grande" panose="020B0600040502020204" pitchFamily="34" charset="0"/>
              <a:buNone/>
              <a:tabLst/>
              <a:defRPr/>
            </a:pPr>
            <a:r>
              <a:rPr kumimoji="0" lang="en-US" sz="3000" b="1" i="0" u="none" strike="noStrike" kern="1200" cap="none" spc="0" normalizeH="0" baseline="0" noProof="0" dirty="0">
                <a:ln>
                  <a:noFill/>
                </a:ln>
                <a:solidFill>
                  <a:srgbClr val="00A7FF"/>
                </a:solidFill>
                <a:effectLst/>
                <a:uLnTx/>
                <a:uFillTx/>
                <a:latin typeface="Arial" panose="020B0604020202020204" pitchFamily="34" charset="0"/>
                <a:cs typeface="Arial" panose="020B0604020202020204" pitchFamily="34" charset="0"/>
              </a:rPr>
              <a:t>Inpatient Bundle</a:t>
            </a:r>
            <a:endParaRPr kumimoji="0" lang="en-US" sz="2000" b="1" i="0" u="none" strike="noStrike" kern="1200" cap="none" spc="0" normalizeH="0" baseline="0" noProof="0" dirty="0">
              <a:ln>
                <a:noFill/>
              </a:ln>
              <a:solidFill>
                <a:srgbClr val="00A7FF"/>
              </a:solidFill>
              <a:effectLst/>
              <a:uLnTx/>
              <a:uFillTx/>
              <a:latin typeface="Arial" panose="020B0604020202020204" pitchFamily="34" charset="0"/>
              <a:cs typeface="Arial" panose="020B0604020202020204" pitchFamily="34" charset="0"/>
            </a:endParaRPr>
          </a:p>
          <a:p>
            <a:pPr marL="0" marR="0" lvl="0" indent="0" algn="l" defTabSz="457200" rtl="0" eaLnBrk="0" fontAlgn="base" latinLnBrk="0" hangingPunct="0">
              <a:lnSpc>
                <a:spcPts val="3500"/>
              </a:lnSpc>
              <a:spcBef>
                <a:spcPts val="500"/>
              </a:spcBef>
              <a:spcAft>
                <a:spcPts val="1500"/>
              </a:spcAft>
              <a:buClr>
                <a:srgbClr val="00BDFF"/>
              </a:buClr>
              <a:buSzPct val="120000"/>
              <a:buFont typeface="Lucida Grande" panose="020B0600040502020204" pitchFamily="34" charset="0"/>
              <a:buNone/>
              <a:tabLst/>
              <a:defRPr/>
            </a:pPr>
            <a:r>
              <a:rPr kumimoji="0" lang="en-US" sz="25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Specialist Assessment </a:t>
            </a:r>
            <a:br>
              <a:rPr kumimoji="0" lang="en-US" sz="25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br>
            <a:r>
              <a:rPr kumimoji="0" lang="en-US" sz="25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&amp; Treatment Plan</a:t>
            </a:r>
            <a:endParaRPr kumimoji="0" lang="en-US" sz="2000" b="1"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endParaRPr>
          </a:p>
        </p:txBody>
      </p:sp>
      <p:pic>
        <p:nvPicPr>
          <p:cNvPr id="6" name="Graphic 5">
            <a:extLst>
              <a:ext uri="{FF2B5EF4-FFF2-40B4-BE49-F238E27FC236}">
                <a16:creationId xmlns:a16="http://schemas.microsoft.com/office/drawing/2014/main" id="{5B853660-301F-770A-A649-41C14D5A681B}"/>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384494" y="546315"/>
            <a:ext cx="3115910" cy="5765368"/>
          </a:xfrm>
          <a:prstGeom prst="rect">
            <a:avLst/>
          </a:prstGeom>
          <a:effectLst>
            <a:outerShdw blurRad="317500" dist="76200" dir="5400000" algn="ctr" rotWithShape="0">
              <a:srgbClr val="000000">
                <a:alpha val="25000"/>
              </a:srgbClr>
            </a:outerShdw>
          </a:effectLst>
        </p:spPr>
      </p:pic>
    </p:spTree>
    <p:extLst>
      <p:ext uri="{BB962C8B-B14F-4D97-AF65-F5344CB8AC3E}">
        <p14:creationId xmlns:p14="http://schemas.microsoft.com/office/powerpoint/2010/main" val="310516821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410B2-4699-5301-D2A1-0D6319D0FA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B036AD-12CB-ED4D-2495-5E2C82280A5C}"/>
              </a:ext>
            </a:extLst>
          </p:cNvPr>
          <p:cNvSpPr>
            <a:spLocks noGrp="1"/>
          </p:cNvSpPr>
          <p:nvPr>
            <p:ph type="title"/>
          </p:nvPr>
        </p:nvSpPr>
        <p:spPr/>
        <p:txBody>
          <a:bodyPr/>
          <a:lstStyle/>
          <a:p>
            <a:r>
              <a:rPr lang="en-US" dirty="0">
                <a:latin typeface="Arial"/>
                <a:cs typeface="Arial"/>
              </a:rPr>
              <a:t>Cytisine: side effects</a:t>
            </a:r>
          </a:p>
        </p:txBody>
      </p:sp>
      <p:sp>
        <p:nvSpPr>
          <p:cNvPr id="7" name="Rectangle 6">
            <a:extLst>
              <a:ext uri="{FF2B5EF4-FFF2-40B4-BE49-F238E27FC236}">
                <a16:creationId xmlns:a16="http://schemas.microsoft.com/office/drawing/2014/main" id="{9C57D881-5175-04E9-2363-1B9D3CAF33A0}"/>
              </a:ext>
            </a:extLst>
          </p:cNvPr>
          <p:cNvSpPr/>
          <p:nvPr/>
        </p:nvSpPr>
        <p:spPr bwMode="auto">
          <a:xfrm>
            <a:off x="604701" y="2519265"/>
            <a:ext cx="2456551" cy="1084062"/>
          </a:xfrm>
          <a:prstGeom prst="rect">
            <a:avLst/>
          </a:prstGeom>
          <a:solidFill>
            <a:srgbClr val="009A9E"/>
          </a:solidFill>
          <a:ln w="15875">
            <a:solidFill>
              <a:srgbClr val="009A9E"/>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8" name="Text Placeholder 3">
            <a:extLst>
              <a:ext uri="{FF2B5EF4-FFF2-40B4-BE49-F238E27FC236}">
                <a16:creationId xmlns:a16="http://schemas.microsoft.com/office/drawing/2014/main" id="{54C9E60C-6FA3-2E52-066F-3B4D1D65508A}"/>
              </a:ext>
            </a:extLst>
          </p:cNvPr>
          <p:cNvSpPr txBox="1">
            <a:spLocks/>
          </p:cNvSpPr>
          <p:nvPr/>
        </p:nvSpPr>
        <p:spPr bwMode="auto">
          <a:xfrm>
            <a:off x="690772" y="2557117"/>
            <a:ext cx="1984695" cy="100645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300"/>
              </a:spcBef>
              <a:spcAft>
                <a:spcPts val="300"/>
              </a:spcAft>
              <a:buNone/>
            </a:pPr>
            <a:r>
              <a:rPr lang="en-US" sz="1450" b="1" dirty="0">
                <a:solidFill>
                  <a:schemeClr val="bg1"/>
                </a:solidFill>
                <a:latin typeface="+mn-lt"/>
              </a:rPr>
              <a:t>Nausea (4-6.7%) Vomiting (2.0%)</a:t>
            </a:r>
          </a:p>
        </p:txBody>
      </p:sp>
      <p:sp>
        <p:nvSpPr>
          <p:cNvPr id="20" name="Oval 19">
            <a:extLst>
              <a:ext uri="{FF2B5EF4-FFF2-40B4-BE49-F238E27FC236}">
                <a16:creationId xmlns:a16="http://schemas.microsoft.com/office/drawing/2014/main" id="{325DF307-400E-9A44-DAD2-1E0CD0879359}"/>
              </a:ext>
            </a:extLst>
          </p:cNvPr>
          <p:cNvSpPr/>
          <p:nvPr/>
        </p:nvSpPr>
        <p:spPr bwMode="auto">
          <a:xfrm>
            <a:off x="2250221" y="2068724"/>
            <a:ext cx="922349" cy="922349"/>
          </a:xfrm>
          <a:prstGeom prst="ellipse">
            <a:avLst/>
          </a:prstGeom>
          <a:solidFill>
            <a:schemeClr val="bg1"/>
          </a:solidFill>
          <a:ln w="38100">
            <a:solidFill>
              <a:srgbClr val="009A9E"/>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7" name="Graphic 16" descr="Cough with solid fill">
            <a:extLst>
              <a:ext uri="{FF2B5EF4-FFF2-40B4-BE49-F238E27FC236}">
                <a16:creationId xmlns:a16="http://schemas.microsoft.com/office/drawing/2014/main" id="{A16E5DAE-E7B1-865C-99A9-A216F386BB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54189" y="2243653"/>
            <a:ext cx="518756" cy="518756"/>
          </a:xfrm>
          <a:prstGeom prst="rect">
            <a:avLst/>
          </a:prstGeom>
        </p:spPr>
      </p:pic>
      <p:sp>
        <p:nvSpPr>
          <p:cNvPr id="27" name="Rectangle 26">
            <a:extLst>
              <a:ext uri="{FF2B5EF4-FFF2-40B4-BE49-F238E27FC236}">
                <a16:creationId xmlns:a16="http://schemas.microsoft.com/office/drawing/2014/main" id="{7C77C286-5B71-90C5-C2B7-D2E37B9C9995}"/>
              </a:ext>
            </a:extLst>
          </p:cNvPr>
          <p:cNvSpPr/>
          <p:nvPr/>
        </p:nvSpPr>
        <p:spPr bwMode="auto">
          <a:xfrm>
            <a:off x="3340359" y="2500373"/>
            <a:ext cx="2456551" cy="1084062"/>
          </a:xfrm>
          <a:prstGeom prst="rect">
            <a:avLst/>
          </a:prstGeom>
          <a:solidFill>
            <a:srgbClr val="009A9E"/>
          </a:solidFill>
          <a:ln w="15875">
            <a:solidFill>
              <a:srgbClr val="009A9E"/>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0" name="Oval 29">
            <a:extLst>
              <a:ext uri="{FF2B5EF4-FFF2-40B4-BE49-F238E27FC236}">
                <a16:creationId xmlns:a16="http://schemas.microsoft.com/office/drawing/2014/main" id="{C5FAB107-9C06-9502-D7A3-3C51F29635F1}"/>
              </a:ext>
            </a:extLst>
          </p:cNvPr>
          <p:cNvSpPr/>
          <p:nvPr/>
        </p:nvSpPr>
        <p:spPr bwMode="auto">
          <a:xfrm>
            <a:off x="4985879" y="2030939"/>
            <a:ext cx="922349" cy="922349"/>
          </a:xfrm>
          <a:prstGeom prst="ellipse">
            <a:avLst/>
          </a:prstGeom>
          <a:solidFill>
            <a:schemeClr val="bg1"/>
          </a:solidFill>
          <a:ln w="38100">
            <a:solidFill>
              <a:srgbClr val="009A9E"/>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2" name="Rectangle 31">
            <a:extLst>
              <a:ext uri="{FF2B5EF4-FFF2-40B4-BE49-F238E27FC236}">
                <a16:creationId xmlns:a16="http://schemas.microsoft.com/office/drawing/2014/main" id="{B1AD6F61-B14A-BB8B-796B-10EF5E59A42B}"/>
              </a:ext>
            </a:extLst>
          </p:cNvPr>
          <p:cNvSpPr/>
          <p:nvPr/>
        </p:nvSpPr>
        <p:spPr bwMode="auto">
          <a:xfrm>
            <a:off x="6076663" y="2500373"/>
            <a:ext cx="2456551" cy="1084062"/>
          </a:xfrm>
          <a:prstGeom prst="rect">
            <a:avLst/>
          </a:prstGeom>
          <a:solidFill>
            <a:srgbClr val="009A9E"/>
          </a:solidFill>
          <a:ln w="15875">
            <a:solidFill>
              <a:srgbClr val="009A9E"/>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3" name="Text Placeholder 3">
            <a:extLst>
              <a:ext uri="{FF2B5EF4-FFF2-40B4-BE49-F238E27FC236}">
                <a16:creationId xmlns:a16="http://schemas.microsoft.com/office/drawing/2014/main" id="{89EBA8EB-3C56-7D2A-412B-A56DC9F72130}"/>
              </a:ext>
            </a:extLst>
          </p:cNvPr>
          <p:cNvSpPr txBox="1">
            <a:spLocks/>
          </p:cNvSpPr>
          <p:nvPr/>
        </p:nvSpPr>
        <p:spPr bwMode="auto">
          <a:xfrm>
            <a:off x="6162734" y="2538225"/>
            <a:ext cx="1901353" cy="100645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300"/>
              </a:spcBef>
              <a:spcAft>
                <a:spcPts val="300"/>
              </a:spcAft>
              <a:buNone/>
            </a:pPr>
            <a:r>
              <a:rPr lang="en-US" sz="1450" b="1" dirty="0">
                <a:solidFill>
                  <a:schemeClr val="bg1"/>
                </a:solidFill>
                <a:latin typeface="+mn-lt"/>
              </a:rPr>
              <a:t>Headaches </a:t>
            </a:r>
            <a:br>
              <a:rPr lang="en-US" sz="1450" b="1" dirty="0">
                <a:latin typeface="+mn-lt"/>
              </a:rPr>
            </a:br>
            <a:r>
              <a:rPr lang="en-US" sz="1450" b="1" dirty="0">
                <a:solidFill>
                  <a:schemeClr val="bg1"/>
                </a:solidFill>
                <a:latin typeface="+mn-lt"/>
              </a:rPr>
              <a:t>(2.5%)</a:t>
            </a:r>
            <a:endParaRPr lang="en-US" sz="1450" dirty="0">
              <a:solidFill>
                <a:schemeClr val="bg1"/>
              </a:solidFill>
              <a:latin typeface="+mn-lt"/>
            </a:endParaRPr>
          </a:p>
        </p:txBody>
      </p:sp>
      <p:sp>
        <p:nvSpPr>
          <p:cNvPr id="35" name="Oval 34">
            <a:extLst>
              <a:ext uri="{FF2B5EF4-FFF2-40B4-BE49-F238E27FC236}">
                <a16:creationId xmlns:a16="http://schemas.microsoft.com/office/drawing/2014/main" id="{90D6138C-E1CF-C093-3572-7D50DEE79E25}"/>
              </a:ext>
            </a:extLst>
          </p:cNvPr>
          <p:cNvSpPr/>
          <p:nvPr/>
        </p:nvSpPr>
        <p:spPr bwMode="auto">
          <a:xfrm>
            <a:off x="7722183" y="2049832"/>
            <a:ext cx="922349" cy="922349"/>
          </a:xfrm>
          <a:prstGeom prst="ellipse">
            <a:avLst/>
          </a:prstGeom>
          <a:solidFill>
            <a:schemeClr val="bg1"/>
          </a:solidFill>
          <a:ln w="38100">
            <a:solidFill>
              <a:srgbClr val="009A9E"/>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8" name="Graphic 17" descr="Snooze with solid fill">
            <a:extLst>
              <a:ext uri="{FF2B5EF4-FFF2-40B4-BE49-F238E27FC236}">
                <a16:creationId xmlns:a16="http://schemas.microsoft.com/office/drawing/2014/main" id="{05282F10-DA41-F7A3-A71A-4EFD731576A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218773" y="2188116"/>
            <a:ext cx="482313" cy="482313"/>
          </a:xfrm>
          <a:prstGeom prst="rect">
            <a:avLst/>
          </a:prstGeom>
        </p:spPr>
      </p:pic>
      <p:pic>
        <p:nvPicPr>
          <p:cNvPr id="19" name="Graphic 18" descr="Brain in head with solid fill">
            <a:extLst>
              <a:ext uri="{FF2B5EF4-FFF2-40B4-BE49-F238E27FC236}">
                <a16:creationId xmlns:a16="http://schemas.microsoft.com/office/drawing/2014/main" id="{C067BBCA-95EA-261D-F0B1-414BB8E2069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927698" y="2224761"/>
            <a:ext cx="518756" cy="518756"/>
          </a:xfrm>
          <a:prstGeom prst="rect">
            <a:avLst/>
          </a:prstGeom>
        </p:spPr>
      </p:pic>
      <p:sp>
        <p:nvSpPr>
          <p:cNvPr id="36" name="Text Placeholder 3">
            <a:extLst>
              <a:ext uri="{FF2B5EF4-FFF2-40B4-BE49-F238E27FC236}">
                <a16:creationId xmlns:a16="http://schemas.microsoft.com/office/drawing/2014/main" id="{3D77EB24-D9C3-4BA5-7EF6-9FEAFB6BED0B}"/>
              </a:ext>
            </a:extLst>
          </p:cNvPr>
          <p:cNvSpPr>
            <a:spLocks noGrp="1"/>
          </p:cNvSpPr>
          <p:nvPr>
            <p:ph type="body" idx="12"/>
          </p:nvPr>
        </p:nvSpPr>
        <p:spPr>
          <a:xfrm>
            <a:off x="602988" y="4030786"/>
            <a:ext cx="7966604" cy="795130"/>
          </a:xfrm>
        </p:spPr>
        <p:txBody>
          <a:bodyPr/>
          <a:lstStyle/>
          <a:p>
            <a:pPr marL="0" indent="0" algn="ctr">
              <a:lnSpc>
                <a:spcPts val="2600"/>
              </a:lnSpc>
              <a:spcBef>
                <a:spcPts val="1300"/>
              </a:spcBef>
              <a:spcAft>
                <a:spcPts val="1300"/>
              </a:spcAft>
              <a:buNone/>
            </a:pPr>
            <a:r>
              <a:rPr lang="en-US" dirty="0">
                <a:latin typeface="Arial"/>
                <a:cs typeface="Arial"/>
              </a:rPr>
              <a:t>Side effects generally resolves over time (first two weeks) </a:t>
            </a:r>
            <a:br>
              <a:rPr lang="en-US" dirty="0"/>
            </a:br>
            <a:endParaRPr lang="en-US" b="1" dirty="0">
              <a:solidFill>
                <a:srgbClr val="009A9E"/>
              </a:solidFill>
            </a:endParaRPr>
          </a:p>
        </p:txBody>
      </p:sp>
      <p:sp>
        <p:nvSpPr>
          <p:cNvPr id="3" name="Footer Placeholder 4">
            <a:extLst>
              <a:ext uri="{FF2B5EF4-FFF2-40B4-BE49-F238E27FC236}">
                <a16:creationId xmlns:a16="http://schemas.microsoft.com/office/drawing/2014/main" id="{FA8187D8-A182-C3BB-9226-DA2622015300}"/>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
        <p:nvSpPr>
          <p:cNvPr id="21" name="Text Placeholder 3">
            <a:extLst>
              <a:ext uri="{FF2B5EF4-FFF2-40B4-BE49-F238E27FC236}">
                <a16:creationId xmlns:a16="http://schemas.microsoft.com/office/drawing/2014/main" id="{8109A487-A370-73CD-2974-E31C6B7FD9FE}"/>
              </a:ext>
            </a:extLst>
          </p:cNvPr>
          <p:cNvSpPr txBox="1">
            <a:spLocks/>
          </p:cNvSpPr>
          <p:nvPr/>
        </p:nvSpPr>
        <p:spPr bwMode="auto">
          <a:xfrm>
            <a:off x="3546082" y="2513034"/>
            <a:ext cx="2159551" cy="102534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300"/>
              </a:spcBef>
              <a:spcAft>
                <a:spcPts val="300"/>
              </a:spcAft>
              <a:buNone/>
            </a:pPr>
            <a:r>
              <a:rPr lang="en-US" sz="1450" b="1" dirty="0">
                <a:solidFill>
                  <a:schemeClr val="bg1"/>
                </a:solidFill>
                <a:latin typeface="+mn-lt"/>
              </a:rPr>
              <a:t>Insomnia </a:t>
            </a:r>
            <a:br>
              <a:rPr lang="en-US" sz="1450" b="1" dirty="0">
                <a:latin typeface="+mn-lt"/>
              </a:rPr>
            </a:br>
            <a:r>
              <a:rPr lang="en-US" sz="1450" b="1" dirty="0">
                <a:solidFill>
                  <a:schemeClr val="bg1"/>
                </a:solidFill>
                <a:latin typeface="+mn-lt"/>
              </a:rPr>
              <a:t>(5.9%) and Abnormal Dreams</a:t>
            </a:r>
            <a:endParaRPr lang="en-US" dirty="0">
              <a:solidFill>
                <a:schemeClr val="bg1"/>
              </a:solidFill>
            </a:endParaRPr>
          </a:p>
          <a:p>
            <a:pPr marL="0" indent="0">
              <a:lnSpc>
                <a:spcPct val="100000"/>
              </a:lnSpc>
              <a:spcBef>
                <a:spcPts val="300"/>
              </a:spcBef>
              <a:spcAft>
                <a:spcPts val="300"/>
              </a:spcAft>
              <a:buNone/>
            </a:pPr>
            <a:r>
              <a:rPr lang="en-US" sz="1450" b="1" dirty="0">
                <a:solidFill>
                  <a:schemeClr val="bg1"/>
                </a:solidFill>
                <a:latin typeface="+mn-lt"/>
              </a:rPr>
              <a:t>(7.5%)</a:t>
            </a:r>
            <a:endParaRPr lang="en-US" dirty="0">
              <a:solidFill>
                <a:schemeClr val="bg1"/>
              </a:solidFill>
            </a:endParaRPr>
          </a:p>
        </p:txBody>
      </p:sp>
    </p:spTree>
    <p:extLst>
      <p:ext uri="{BB962C8B-B14F-4D97-AF65-F5344CB8AC3E}">
        <p14:creationId xmlns:p14="http://schemas.microsoft.com/office/powerpoint/2010/main" val="225949382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F39B42-83DA-3DEA-CB6E-D0B3EDA3D6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4EB1523-E3B5-8A95-A68E-1C0FB9B6BD91}"/>
              </a:ext>
            </a:extLst>
          </p:cNvPr>
          <p:cNvSpPr>
            <a:spLocks noGrp="1"/>
          </p:cNvSpPr>
          <p:nvPr>
            <p:ph type="title"/>
          </p:nvPr>
        </p:nvSpPr>
        <p:spPr/>
        <p:txBody>
          <a:bodyPr/>
          <a:lstStyle/>
          <a:p>
            <a:r>
              <a:rPr lang="en-US" dirty="0"/>
              <a:t>Nicotine analogues</a:t>
            </a:r>
          </a:p>
        </p:txBody>
      </p:sp>
      <p:sp>
        <p:nvSpPr>
          <p:cNvPr id="11" name="Text Placeholder 3">
            <a:extLst>
              <a:ext uri="{FF2B5EF4-FFF2-40B4-BE49-F238E27FC236}">
                <a16:creationId xmlns:a16="http://schemas.microsoft.com/office/drawing/2014/main" id="{C4E0BF0F-99C2-CCDF-D27B-4453012D2911}"/>
              </a:ext>
            </a:extLst>
          </p:cNvPr>
          <p:cNvSpPr txBox="1">
            <a:spLocks/>
          </p:cNvSpPr>
          <p:nvPr/>
        </p:nvSpPr>
        <p:spPr bwMode="auto">
          <a:xfrm>
            <a:off x="571498" y="1684050"/>
            <a:ext cx="7848933" cy="14646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520" indent="-223520">
              <a:lnSpc>
                <a:spcPts val="2200"/>
              </a:lnSpc>
              <a:spcBef>
                <a:spcPts val="1200"/>
              </a:spcBef>
              <a:spcAft>
                <a:spcPts val="1200"/>
              </a:spcAft>
              <a:buClr>
                <a:srgbClr val="009A9E"/>
              </a:buClr>
            </a:pPr>
            <a:r>
              <a:rPr lang="en-US" sz="1600" dirty="0">
                <a:latin typeface="+mn-lt"/>
              </a:rPr>
              <a:t>The use of nicotine analogues has not been associated with an increased risk of serious neuropsychiatric adverse events compared with placebo. </a:t>
            </a:r>
            <a:r>
              <a:rPr lang="en-US" sz="1600" b="1" dirty="0">
                <a:solidFill>
                  <a:srgbClr val="009A9E"/>
                </a:solidFill>
                <a:latin typeface="+mn-lt"/>
              </a:rPr>
              <a:t>Depressed mood, rarely including suicidal ideation and suicide attempt, may be a symptom of nicotine withdrawal</a:t>
            </a:r>
            <a:r>
              <a:rPr lang="en-US" sz="1600" dirty="0">
                <a:latin typeface="+mn-lt"/>
              </a:rPr>
              <a:t>.</a:t>
            </a:r>
            <a:endParaRPr lang="en-US"/>
          </a:p>
          <a:p>
            <a:pPr marL="223520" indent="-223520">
              <a:lnSpc>
                <a:spcPts val="2200"/>
              </a:lnSpc>
              <a:spcBef>
                <a:spcPts val="1200"/>
              </a:spcBef>
              <a:spcAft>
                <a:spcPts val="1200"/>
              </a:spcAft>
              <a:buClr>
                <a:srgbClr val="009A9E"/>
              </a:buClr>
            </a:pPr>
            <a:r>
              <a:rPr lang="en-US" sz="1600" dirty="0">
                <a:latin typeface="+mn-lt"/>
              </a:rPr>
              <a:t>Clinicians should be aware of the possible emergence of </a:t>
            </a:r>
            <a:r>
              <a:rPr lang="en-US" sz="1600" b="1" dirty="0">
                <a:solidFill>
                  <a:srgbClr val="009A9E"/>
                </a:solidFill>
                <a:latin typeface="+mn-lt"/>
              </a:rPr>
              <a:t>serious neuropsychiatric symptoms</a:t>
            </a:r>
            <a:r>
              <a:rPr lang="en-US" sz="1600" dirty="0">
                <a:solidFill>
                  <a:srgbClr val="009A9E"/>
                </a:solidFill>
                <a:latin typeface="+mn-lt"/>
              </a:rPr>
              <a:t> </a:t>
            </a:r>
            <a:r>
              <a:rPr lang="en-US" sz="1600" dirty="0">
                <a:latin typeface="+mn-lt"/>
              </a:rPr>
              <a:t>in individuals attempting to quit </a:t>
            </a:r>
            <a:r>
              <a:rPr lang="en-US" sz="1600" b="1" dirty="0">
                <a:solidFill>
                  <a:srgbClr val="009A9E"/>
                </a:solidFill>
                <a:latin typeface="+mn-lt"/>
              </a:rPr>
              <a:t>with or without treatment</a:t>
            </a:r>
            <a:r>
              <a:rPr lang="en-US" sz="1600" dirty="0">
                <a:latin typeface="+mn-lt"/>
              </a:rPr>
              <a:t>. If serious neuropsychiatric symptoms occur whilst on varenicline treatment, </a:t>
            </a:r>
            <a:r>
              <a:rPr lang="en-US" sz="1600" b="1" dirty="0">
                <a:solidFill>
                  <a:srgbClr val="009A9E"/>
                </a:solidFill>
                <a:latin typeface="+mn-lt"/>
              </a:rPr>
              <a:t>patients should discontinue varenicline or </a:t>
            </a:r>
            <a:r>
              <a:rPr lang="en-US" sz="1600" b="1" dirty="0" err="1">
                <a:solidFill>
                  <a:srgbClr val="009A9E"/>
                </a:solidFill>
                <a:latin typeface="+mn-lt"/>
              </a:rPr>
              <a:t>cytisine</a:t>
            </a:r>
            <a:r>
              <a:rPr lang="en-US" sz="1600" b="1" dirty="0">
                <a:solidFill>
                  <a:srgbClr val="009A9E"/>
                </a:solidFill>
                <a:latin typeface="+mn-lt"/>
              </a:rPr>
              <a:t> immediately and contact a healthcare professional </a:t>
            </a:r>
            <a:r>
              <a:rPr lang="en-US" sz="1600" dirty="0">
                <a:latin typeface="+mn-lt"/>
              </a:rPr>
              <a:t>for re-evaluation of treatment. </a:t>
            </a:r>
          </a:p>
          <a:p>
            <a:pPr marL="223520" indent="-223520">
              <a:lnSpc>
                <a:spcPts val="2200"/>
              </a:lnSpc>
              <a:spcBef>
                <a:spcPts val="1200"/>
              </a:spcBef>
              <a:spcAft>
                <a:spcPts val="1200"/>
              </a:spcAft>
              <a:buClr>
                <a:srgbClr val="009A9E"/>
              </a:buClr>
            </a:pPr>
            <a:r>
              <a:rPr lang="en-US" sz="1600" b="1" dirty="0">
                <a:solidFill>
                  <a:srgbClr val="009A9E"/>
                </a:solidFill>
                <a:latin typeface="+mn-lt"/>
              </a:rPr>
              <a:t>Care should be taken with patients with a history of psychiatric illness </a:t>
            </a:r>
            <a:br>
              <a:rPr lang="en-US" sz="1600" b="1" dirty="0">
                <a:solidFill>
                  <a:srgbClr val="00B1FF"/>
                </a:solidFill>
                <a:latin typeface="+mn-lt"/>
              </a:rPr>
            </a:br>
            <a:r>
              <a:rPr lang="en-US" sz="1600" dirty="0">
                <a:latin typeface="+mn-lt"/>
              </a:rPr>
              <a:t>and patients should be advised accordingly.</a:t>
            </a:r>
          </a:p>
          <a:p>
            <a:pPr marL="223520" indent="-223520">
              <a:lnSpc>
                <a:spcPts val="2200"/>
              </a:lnSpc>
              <a:spcBef>
                <a:spcPts val="400"/>
              </a:spcBef>
              <a:spcAft>
                <a:spcPts val="400"/>
              </a:spcAft>
            </a:pPr>
            <a:endParaRPr lang="en-US" sz="1600" dirty="0"/>
          </a:p>
          <a:p>
            <a:pPr marL="223520" indent="-223520">
              <a:lnSpc>
                <a:spcPts val="2200"/>
              </a:lnSpc>
              <a:spcBef>
                <a:spcPts val="400"/>
              </a:spcBef>
              <a:spcAft>
                <a:spcPts val="400"/>
              </a:spcAft>
            </a:pPr>
            <a:endParaRPr lang="en-US" sz="1600" b="1" dirty="0">
              <a:solidFill>
                <a:srgbClr val="00B1FF"/>
              </a:solidFill>
            </a:endParaRPr>
          </a:p>
          <a:p>
            <a:pPr marL="223520" indent="-223520">
              <a:lnSpc>
                <a:spcPts val="2200"/>
              </a:lnSpc>
              <a:spcBef>
                <a:spcPts val="400"/>
              </a:spcBef>
              <a:spcAft>
                <a:spcPts val="400"/>
              </a:spcAft>
            </a:pPr>
            <a:endParaRPr lang="en-US" sz="1600" dirty="0"/>
          </a:p>
        </p:txBody>
      </p:sp>
      <p:sp>
        <p:nvSpPr>
          <p:cNvPr id="3" name="Footer Placeholder 4">
            <a:extLst>
              <a:ext uri="{FF2B5EF4-FFF2-40B4-BE49-F238E27FC236}">
                <a16:creationId xmlns:a16="http://schemas.microsoft.com/office/drawing/2014/main" id="{ED7936CB-9A29-6825-6540-B2361AD50905}"/>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36436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290B1-CB42-00A5-6CD7-A3F4E00D4B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A171C2-ED06-622F-48DD-5EB924FB9483}"/>
              </a:ext>
            </a:extLst>
          </p:cNvPr>
          <p:cNvSpPr>
            <a:spLocks noGrp="1"/>
          </p:cNvSpPr>
          <p:nvPr>
            <p:ph type="title"/>
          </p:nvPr>
        </p:nvSpPr>
        <p:spPr/>
        <p:txBody>
          <a:bodyPr/>
          <a:lstStyle/>
          <a:p>
            <a:r>
              <a:rPr lang="en-US" dirty="0"/>
              <a:t>Varenicline: contraindications and cautions</a:t>
            </a:r>
          </a:p>
        </p:txBody>
      </p:sp>
      <p:sp>
        <p:nvSpPr>
          <p:cNvPr id="11" name="Text Placeholder 3">
            <a:extLst>
              <a:ext uri="{FF2B5EF4-FFF2-40B4-BE49-F238E27FC236}">
                <a16:creationId xmlns:a16="http://schemas.microsoft.com/office/drawing/2014/main" id="{77620EE5-0926-E6F3-29F0-D0605647FF5C}"/>
              </a:ext>
            </a:extLst>
          </p:cNvPr>
          <p:cNvSpPr txBox="1">
            <a:spLocks/>
          </p:cNvSpPr>
          <p:nvPr/>
        </p:nvSpPr>
        <p:spPr bwMode="auto">
          <a:xfrm>
            <a:off x="571499" y="1684049"/>
            <a:ext cx="4205600" cy="16554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None/>
            </a:pPr>
            <a:r>
              <a:rPr lang="en-US" sz="1700" b="1" dirty="0">
                <a:solidFill>
                  <a:srgbClr val="009A9E"/>
                </a:solidFill>
                <a:latin typeface="+mn-lt"/>
              </a:rPr>
              <a:t>Contraindications</a:t>
            </a:r>
          </a:p>
          <a:p>
            <a:pPr marL="223838" indent="-223838">
              <a:lnSpc>
                <a:spcPts val="2200"/>
              </a:lnSpc>
              <a:spcBef>
                <a:spcPts val="400"/>
              </a:spcBef>
              <a:spcAft>
                <a:spcPts val="400"/>
              </a:spcAft>
              <a:buClr>
                <a:srgbClr val="009A9E"/>
              </a:buClr>
            </a:pPr>
            <a:r>
              <a:rPr lang="en-US" sz="1600" dirty="0">
                <a:latin typeface="+mn-lt"/>
              </a:rPr>
              <a:t>People under 18</a:t>
            </a:r>
          </a:p>
          <a:p>
            <a:pPr marL="223838" indent="-223838">
              <a:lnSpc>
                <a:spcPts val="2200"/>
              </a:lnSpc>
              <a:spcBef>
                <a:spcPts val="400"/>
              </a:spcBef>
              <a:spcAft>
                <a:spcPts val="400"/>
              </a:spcAft>
              <a:buClr>
                <a:srgbClr val="009A9E"/>
              </a:buClr>
            </a:pPr>
            <a:r>
              <a:rPr lang="en-US" sz="1600" dirty="0">
                <a:latin typeface="+mn-lt"/>
              </a:rPr>
              <a:t>Pregnancy/ breast feeding</a:t>
            </a:r>
          </a:p>
          <a:p>
            <a:pPr marL="223838" indent="-223838">
              <a:lnSpc>
                <a:spcPts val="2200"/>
              </a:lnSpc>
              <a:spcBef>
                <a:spcPts val="400"/>
              </a:spcBef>
              <a:spcAft>
                <a:spcPts val="400"/>
              </a:spcAft>
              <a:buClr>
                <a:srgbClr val="009A9E"/>
              </a:buClr>
            </a:pPr>
            <a:r>
              <a:rPr lang="en-US" sz="1600" dirty="0">
                <a:latin typeface="+mn-lt"/>
              </a:rPr>
              <a:t>Allergy to varenicline or excipients</a:t>
            </a:r>
          </a:p>
        </p:txBody>
      </p:sp>
      <p:pic>
        <p:nvPicPr>
          <p:cNvPr id="8" name="Picture 7">
            <a:extLst>
              <a:ext uri="{FF2B5EF4-FFF2-40B4-BE49-F238E27FC236}">
                <a16:creationId xmlns:a16="http://schemas.microsoft.com/office/drawing/2014/main" id="{3F06903D-B439-0AB1-A44D-64325857B235}"/>
              </a:ext>
            </a:extLst>
          </p:cNvPr>
          <p:cNvPicPr>
            <a:picLocks noChangeAspect="1"/>
          </p:cNvPicPr>
          <p:nvPr/>
        </p:nvPicPr>
        <p:blipFill>
          <a:blip r:embed="rId3"/>
          <a:stretch>
            <a:fillRect/>
          </a:stretch>
        </p:blipFill>
        <p:spPr>
          <a:xfrm>
            <a:off x="6141554" y="2088266"/>
            <a:ext cx="1790700" cy="3492500"/>
          </a:xfrm>
          <a:prstGeom prst="rect">
            <a:avLst/>
          </a:prstGeom>
        </p:spPr>
      </p:pic>
      <p:sp>
        <p:nvSpPr>
          <p:cNvPr id="6" name="Text Placeholder 3">
            <a:extLst>
              <a:ext uri="{FF2B5EF4-FFF2-40B4-BE49-F238E27FC236}">
                <a16:creationId xmlns:a16="http://schemas.microsoft.com/office/drawing/2014/main" id="{0626F007-366D-7174-234A-C33695268E63}"/>
              </a:ext>
            </a:extLst>
          </p:cNvPr>
          <p:cNvSpPr txBox="1">
            <a:spLocks/>
          </p:cNvSpPr>
          <p:nvPr/>
        </p:nvSpPr>
        <p:spPr bwMode="auto">
          <a:xfrm>
            <a:off x="571498" y="3403116"/>
            <a:ext cx="4891047" cy="253135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None/>
            </a:pPr>
            <a:r>
              <a:rPr lang="en-US" sz="1700" b="1" dirty="0">
                <a:solidFill>
                  <a:srgbClr val="009A9E"/>
                </a:solidFill>
                <a:latin typeface="+mn-lt"/>
              </a:rPr>
              <a:t>Cautions</a:t>
            </a:r>
          </a:p>
          <a:p>
            <a:pPr marL="223838" indent="-223838">
              <a:lnSpc>
                <a:spcPts val="2200"/>
              </a:lnSpc>
              <a:spcBef>
                <a:spcPts val="400"/>
              </a:spcBef>
              <a:spcAft>
                <a:spcPts val="400"/>
              </a:spcAft>
              <a:buClr>
                <a:srgbClr val="009A9E"/>
              </a:buClr>
            </a:pPr>
            <a:r>
              <a:rPr lang="en-US" sz="1600" dirty="0">
                <a:latin typeface="+mn-lt"/>
              </a:rPr>
              <a:t>May have minor or moderate influence on the ability to drive and use machines</a:t>
            </a:r>
          </a:p>
          <a:p>
            <a:pPr marL="223838" indent="-223838">
              <a:lnSpc>
                <a:spcPts val="2200"/>
              </a:lnSpc>
              <a:spcBef>
                <a:spcPts val="400"/>
              </a:spcBef>
              <a:spcAft>
                <a:spcPts val="400"/>
              </a:spcAft>
              <a:buClr>
                <a:srgbClr val="009A9E"/>
              </a:buClr>
            </a:pPr>
            <a:r>
              <a:rPr lang="en-US" sz="1600" dirty="0">
                <a:latin typeface="+mn-lt"/>
              </a:rPr>
              <a:t>End stage renal failure, severe renal impairment (reduce dose)</a:t>
            </a:r>
          </a:p>
          <a:p>
            <a:pPr marL="223838" indent="-223838">
              <a:lnSpc>
                <a:spcPts val="2200"/>
              </a:lnSpc>
              <a:spcBef>
                <a:spcPts val="400"/>
              </a:spcBef>
              <a:spcAft>
                <a:spcPts val="400"/>
              </a:spcAft>
              <a:buClr>
                <a:srgbClr val="009A9E"/>
              </a:buClr>
            </a:pPr>
            <a:r>
              <a:rPr lang="en-US" sz="1600" dirty="0">
                <a:latin typeface="+mn-lt"/>
              </a:rPr>
              <a:t>Epilepsy</a:t>
            </a:r>
          </a:p>
          <a:p>
            <a:pPr marL="223838" indent="-223838">
              <a:lnSpc>
                <a:spcPts val="2200"/>
              </a:lnSpc>
              <a:spcBef>
                <a:spcPts val="400"/>
              </a:spcBef>
              <a:spcAft>
                <a:spcPts val="400"/>
              </a:spcAft>
              <a:buClr>
                <a:srgbClr val="009A9E"/>
              </a:buClr>
            </a:pPr>
            <a:r>
              <a:rPr lang="en-US" sz="1600" dirty="0">
                <a:latin typeface="+mn-lt"/>
              </a:rPr>
              <a:t>No clinically meaningful drug interactions</a:t>
            </a:r>
          </a:p>
        </p:txBody>
      </p:sp>
      <p:sp>
        <p:nvSpPr>
          <p:cNvPr id="3" name="Footer Placeholder 4">
            <a:extLst>
              <a:ext uri="{FF2B5EF4-FFF2-40B4-BE49-F238E27FC236}">
                <a16:creationId xmlns:a16="http://schemas.microsoft.com/office/drawing/2014/main" id="{C91B5F2F-B29C-9D7C-A391-FBF265DDFA14}"/>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408600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410B2-4699-5301-D2A1-0D6319D0FA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B036AD-12CB-ED4D-2495-5E2C82280A5C}"/>
              </a:ext>
            </a:extLst>
          </p:cNvPr>
          <p:cNvSpPr>
            <a:spLocks noGrp="1"/>
          </p:cNvSpPr>
          <p:nvPr>
            <p:ph type="title"/>
          </p:nvPr>
        </p:nvSpPr>
        <p:spPr/>
        <p:txBody>
          <a:bodyPr/>
          <a:lstStyle/>
          <a:p>
            <a:r>
              <a:rPr lang="en-US" dirty="0"/>
              <a:t>Varenicline: side effects</a:t>
            </a:r>
          </a:p>
        </p:txBody>
      </p:sp>
      <p:sp>
        <p:nvSpPr>
          <p:cNvPr id="5" name="Rectangle 4">
            <a:extLst>
              <a:ext uri="{FF2B5EF4-FFF2-40B4-BE49-F238E27FC236}">
                <a16:creationId xmlns:a16="http://schemas.microsoft.com/office/drawing/2014/main" id="{5CCD2DB5-6A2C-AA6B-D193-11DAF4EF8352}"/>
              </a:ext>
            </a:extLst>
          </p:cNvPr>
          <p:cNvSpPr/>
          <p:nvPr/>
        </p:nvSpPr>
        <p:spPr bwMode="auto">
          <a:xfrm>
            <a:off x="604701" y="1698899"/>
            <a:ext cx="2456551" cy="3310429"/>
          </a:xfrm>
          <a:prstGeom prst="rect">
            <a:avLst/>
          </a:prstGeom>
          <a:noFill/>
          <a:ln w="15875">
            <a:solidFill>
              <a:srgbClr val="009A9E"/>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7" name="Rectangle 6">
            <a:extLst>
              <a:ext uri="{FF2B5EF4-FFF2-40B4-BE49-F238E27FC236}">
                <a16:creationId xmlns:a16="http://schemas.microsoft.com/office/drawing/2014/main" id="{9C57D881-5175-04E9-2363-1B9D3CAF33A0}"/>
              </a:ext>
            </a:extLst>
          </p:cNvPr>
          <p:cNvSpPr/>
          <p:nvPr/>
        </p:nvSpPr>
        <p:spPr bwMode="auto">
          <a:xfrm>
            <a:off x="604701" y="3917315"/>
            <a:ext cx="2456551" cy="1084062"/>
          </a:xfrm>
          <a:prstGeom prst="rect">
            <a:avLst/>
          </a:prstGeom>
          <a:solidFill>
            <a:srgbClr val="009A9E"/>
          </a:solidFill>
          <a:ln w="15875">
            <a:solidFill>
              <a:srgbClr val="009A9E"/>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8" name="Text Placeholder 3">
            <a:extLst>
              <a:ext uri="{FF2B5EF4-FFF2-40B4-BE49-F238E27FC236}">
                <a16:creationId xmlns:a16="http://schemas.microsoft.com/office/drawing/2014/main" id="{54C9E60C-6FA3-2E52-066F-3B4D1D65508A}"/>
              </a:ext>
            </a:extLst>
          </p:cNvPr>
          <p:cNvSpPr txBox="1">
            <a:spLocks/>
          </p:cNvSpPr>
          <p:nvPr/>
        </p:nvSpPr>
        <p:spPr bwMode="auto">
          <a:xfrm>
            <a:off x="690772" y="3955167"/>
            <a:ext cx="1984695" cy="100645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300"/>
              </a:spcBef>
              <a:spcAft>
                <a:spcPts val="300"/>
              </a:spcAft>
              <a:buNone/>
            </a:pPr>
            <a:r>
              <a:rPr lang="en-US" sz="1450" b="1" dirty="0">
                <a:solidFill>
                  <a:schemeClr val="bg1"/>
                </a:solidFill>
                <a:latin typeface="+mn-lt"/>
              </a:rPr>
              <a:t>Nausea (30%) mostly mild to moderate (3% severe)</a:t>
            </a:r>
            <a:endParaRPr lang="en-US" sz="1450" dirty="0">
              <a:solidFill>
                <a:schemeClr val="bg1"/>
              </a:solidFill>
              <a:latin typeface="+mn-lt"/>
            </a:endParaRPr>
          </a:p>
        </p:txBody>
      </p:sp>
      <p:sp>
        <p:nvSpPr>
          <p:cNvPr id="16" name="Text Placeholder 3">
            <a:extLst>
              <a:ext uri="{FF2B5EF4-FFF2-40B4-BE49-F238E27FC236}">
                <a16:creationId xmlns:a16="http://schemas.microsoft.com/office/drawing/2014/main" id="{B77B4003-5CBA-DB2B-CDB3-CA2DB6E7A4BE}"/>
              </a:ext>
            </a:extLst>
          </p:cNvPr>
          <p:cNvSpPr txBox="1">
            <a:spLocks/>
          </p:cNvSpPr>
          <p:nvPr/>
        </p:nvSpPr>
        <p:spPr bwMode="auto">
          <a:xfrm>
            <a:off x="666920" y="1779471"/>
            <a:ext cx="2314819" cy="19178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000"/>
              </a:lnSpc>
              <a:spcBef>
                <a:spcPts val="400"/>
              </a:spcBef>
              <a:spcAft>
                <a:spcPts val="400"/>
              </a:spcAft>
              <a:buClr>
                <a:srgbClr val="009A9E"/>
              </a:buClr>
            </a:pPr>
            <a:r>
              <a:rPr lang="en-US" sz="1450" b="1" dirty="0">
                <a:latin typeface="+mn-lt"/>
              </a:rPr>
              <a:t>Take after meal</a:t>
            </a:r>
          </a:p>
          <a:p>
            <a:pPr marL="223838" indent="-223838">
              <a:lnSpc>
                <a:spcPts val="2000"/>
              </a:lnSpc>
              <a:spcBef>
                <a:spcPts val="400"/>
              </a:spcBef>
              <a:spcAft>
                <a:spcPts val="400"/>
              </a:spcAft>
              <a:buClr>
                <a:srgbClr val="009A9E"/>
              </a:buClr>
            </a:pPr>
            <a:r>
              <a:rPr lang="en-US" sz="1450" dirty="0">
                <a:latin typeface="+mn-lt"/>
              </a:rPr>
              <a:t>Rest</a:t>
            </a:r>
          </a:p>
          <a:p>
            <a:pPr marL="223838" indent="-223838">
              <a:lnSpc>
                <a:spcPts val="2000"/>
              </a:lnSpc>
              <a:spcBef>
                <a:spcPts val="400"/>
              </a:spcBef>
              <a:spcAft>
                <a:spcPts val="400"/>
              </a:spcAft>
              <a:buClr>
                <a:srgbClr val="009A9E"/>
              </a:buClr>
            </a:pPr>
            <a:r>
              <a:rPr lang="en-US" sz="1450" dirty="0">
                <a:latin typeface="+mn-lt"/>
              </a:rPr>
              <a:t>Anti-emetics can be taken if persists</a:t>
            </a:r>
          </a:p>
        </p:txBody>
      </p:sp>
      <p:sp>
        <p:nvSpPr>
          <p:cNvPr id="20" name="Oval 19">
            <a:extLst>
              <a:ext uri="{FF2B5EF4-FFF2-40B4-BE49-F238E27FC236}">
                <a16:creationId xmlns:a16="http://schemas.microsoft.com/office/drawing/2014/main" id="{325DF307-400E-9A44-DAD2-1E0CD0879359}"/>
              </a:ext>
            </a:extLst>
          </p:cNvPr>
          <p:cNvSpPr/>
          <p:nvPr/>
        </p:nvSpPr>
        <p:spPr bwMode="auto">
          <a:xfrm>
            <a:off x="2250221" y="3466774"/>
            <a:ext cx="922349" cy="922349"/>
          </a:xfrm>
          <a:prstGeom prst="ellipse">
            <a:avLst/>
          </a:prstGeom>
          <a:solidFill>
            <a:schemeClr val="bg1"/>
          </a:solidFill>
          <a:ln w="38100">
            <a:solidFill>
              <a:srgbClr val="009A9E"/>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7" name="Graphic 16" descr="Cough with solid fill">
            <a:extLst>
              <a:ext uri="{FF2B5EF4-FFF2-40B4-BE49-F238E27FC236}">
                <a16:creationId xmlns:a16="http://schemas.microsoft.com/office/drawing/2014/main" id="{A16E5DAE-E7B1-865C-99A9-A216F386BB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54189" y="3641703"/>
            <a:ext cx="518756" cy="518756"/>
          </a:xfrm>
          <a:prstGeom prst="rect">
            <a:avLst/>
          </a:prstGeom>
        </p:spPr>
      </p:pic>
      <p:sp>
        <p:nvSpPr>
          <p:cNvPr id="26" name="Rectangle 25">
            <a:extLst>
              <a:ext uri="{FF2B5EF4-FFF2-40B4-BE49-F238E27FC236}">
                <a16:creationId xmlns:a16="http://schemas.microsoft.com/office/drawing/2014/main" id="{C8F58C14-99BB-BA5C-CAFD-276AC73D4A3D}"/>
              </a:ext>
            </a:extLst>
          </p:cNvPr>
          <p:cNvSpPr/>
          <p:nvPr/>
        </p:nvSpPr>
        <p:spPr bwMode="auto">
          <a:xfrm>
            <a:off x="3340359" y="1698899"/>
            <a:ext cx="2456551" cy="3310429"/>
          </a:xfrm>
          <a:prstGeom prst="rect">
            <a:avLst/>
          </a:prstGeom>
          <a:noFill/>
          <a:ln w="15875">
            <a:solidFill>
              <a:srgbClr val="009A9E"/>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7" name="Rectangle 26">
            <a:extLst>
              <a:ext uri="{FF2B5EF4-FFF2-40B4-BE49-F238E27FC236}">
                <a16:creationId xmlns:a16="http://schemas.microsoft.com/office/drawing/2014/main" id="{7C77C286-5B71-90C5-C2B7-D2E37B9C9995}"/>
              </a:ext>
            </a:extLst>
          </p:cNvPr>
          <p:cNvSpPr/>
          <p:nvPr/>
        </p:nvSpPr>
        <p:spPr bwMode="auto">
          <a:xfrm>
            <a:off x="3340359" y="3917315"/>
            <a:ext cx="2456551" cy="1084062"/>
          </a:xfrm>
          <a:prstGeom prst="rect">
            <a:avLst/>
          </a:prstGeom>
          <a:solidFill>
            <a:srgbClr val="009A9E"/>
          </a:solidFill>
          <a:ln w="15875">
            <a:solidFill>
              <a:srgbClr val="009A9E"/>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8" name="Text Placeholder 3">
            <a:extLst>
              <a:ext uri="{FF2B5EF4-FFF2-40B4-BE49-F238E27FC236}">
                <a16:creationId xmlns:a16="http://schemas.microsoft.com/office/drawing/2014/main" id="{07E22125-5711-278A-36FE-9DC2AC9A6AB7}"/>
              </a:ext>
            </a:extLst>
          </p:cNvPr>
          <p:cNvSpPr txBox="1">
            <a:spLocks/>
          </p:cNvSpPr>
          <p:nvPr/>
        </p:nvSpPr>
        <p:spPr bwMode="auto">
          <a:xfrm>
            <a:off x="3426430" y="3955167"/>
            <a:ext cx="1901353" cy="100645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300"/>
              </a:spcBef>
              <a:spcAft>
                <a:spcPts val="300"/>
              </a:spcAft>
              <a:buNone/>
            </a:pPr>
            <a:r>
              <a:rPr lang="en-US" sz="1450" b="1" dirty="0">
                <a:solidFill>
                  <a:schemeClr val="bg1"/>
                </a:solidFill>
                <a:latin typeface="+mn-lt"/>
              </a:rPr>
              <a:t>Insomnia </a:t>
            </a:r>
            <a:br>
              <a:rPr lang="en-US" sz="1450" b="1" dirty="0">
                <a:solidFill>
                  <a:schemeClr val="bg1"/>
                </a:solidFill>
                <a:latin typeface="+mn-lt"/>
              </a:rPr>
            </a:br>
            <a:r>
              <a:rPr lang="en-US" sz="1450" b="1" dirty="0">
                <a:solidFill>
                  <a:schemeClr val="bg1"/>
                </a:solidFill>
                <a:latin typeface="+mn-lt"/>
              </a:rPr>
              <a:t>(18%) and abnormal ‘vivid’ dreams (13%)</a:t>
            </a:r>
            <a:endParaRPr lang="en-US" sz="1450" dirty="0">
              <a:solidFill>
                <a:schemeClr val="bg1"/>
              </a:solidFill>
              <a:latin typeface="+mn-lt"/>
            </a:endParaRPr>
          </a:p>
        </p:txBody>
      </p:sp>
      <p:sp>
        <p:nvSpPr>
          <p:cNvPr id="29" name="Text Placeholder 3">
            <a:extLst>
              <a:ext uri="{FF2B5EF4-FFF2-40B4-BE49-F238E27FC236}">
                <a16:creationId xmlns:a16="http://schemas.microsoft.com/office/drawing/2014/main" id="{1CB5025E-1ED8-463E-D291-313E83BACCDB}"/>
              </a:ext>
            </a:extLst>
          </p:cNvPr>
          <p:cNvSpPr txBox="1">
            <a:spLocks/>
          </p:cNvSpPr>
          <p:nvPr/>
        </p:nvSpPr>
        <p:spPr bwMode="auto">
          <a:xfrm>
            <a:off x="3402578" y="1779471"/>
            <a:ext cx="2314819" cy="19178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000"/>
              </a:lnSpc>
              <a:spcBef>
                <a:spcPts val="400"/>
              </a:spcBef>
              <a:spcAft>
                <a:spcPts val="400"/>
              </a:spcAft>
              <a:buClr>
                <a:srgbClr val="009A9E"/>
              </a:buClr>
            </a:pPr>
            <a:r>
              <a:rPr lang="en-US" sz="1450" dirty="0">
                <a:latin typeface="+mn-lt"/>
              </a:rPr>
              <a:t>Option to </a:t>
            </a:r>
            <a:r>
              <a:rPr lang="en-US" sz="1450" b="1" dirty="0">
                <a:latin typeface="+mn-lt"/>
              </a:rPr>
              <a:t>take </a:t>
            </a:r>
            <a:br>
              <a:rPr lang="en-US" sz="1450" b="1" dirty="0">
                <a:latin typeface="+mn-lt"/>
              </a:rPr>
            </a:br>
            <a:r>
              <a:rPr lang="en-US" sz="1450" b="1" dirty="0">
                <a:latin typeface="+mn-lt"/>
              </a:rPr>
              <a:t>dose earlier in </a:t>
            </a:r>
            <a:br>
              <a:rPr lang="en-US" sz="1450" b="1" dirty="0">
                <a:latin typeface="+mn-lt"/>
              </a:rPr>
            </a:br>
            <a:r>
              <a:rPr lang="en-US" sz="1450" b="1" dirty="0">
                <a:latin typeface="+mn-lt"/>
              </a:rPr>
              <a:t>the evening</a:t>
            </a:r>
          </a:p>
        </p:txBody>
      </p:sp>
      <p:sp>
        <p:nvSpPr>
          <p:cNvPr id="30" name="Oval 29">
            <a:extLst>
              <a:ext uri="{FF2B5EF4-FFF2-40B4-BE49-F238E27FC236}">
                <a16:creationId xmlns:a16="http://schemas.microsoft.com/office/drawing/2014/main" id="{C5FAB107-9C06-9502-D7A3-3C51F29635F1}"/>
              </a:ext>
            </a:extLst>
          </p:cNvPr>
          <p:cNvSpPr/>
          <p:nvPr/>
        </p:nvSpPr>
        <p:spPr bwMode="auto">
          <a:xfrm>
            <a:off x="4985879" y="3466774"/>
            <a:ext cx="922349" cy="922349"/>
          </a:xfrm>
          <a:prstGeom prst="ellipse">
            <a:avLst/>
          </a:prstGeom>
          <a:solidFill>
            <a:schemeClr val="bg1"/>
          </a:solidFill>
          <a:ln w="38100">
            <a:solidFill>
              <a:srgbClr val="009A9E"/>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1" name="Rectangle 30">
            <a:extLst>
              <a:ext uri="{FF2B5EF4-FFF2-40B4-BE49-F238E27FC236}">
                <a16:creationId xmlns:a16="http://schemas.microsoft.com/office/drawing/2014/main" id="{9AC7EA1C-39E7-53F4-36EE-EED3EE299C33}"/>
              </a:ext>
            </a:extLst>
          </p:cNvPr>
          <p:cNvSpPr/>
          <p:nvPr/>
        </p:nvSpPr>
        <p:spPr bwMode="auto">
          <a:xfrm>
            <a:off x="6076663" y="1698899"/>
            <a:ext cx="2456551" cy="3310429"/>
          </a:xfrm>
          <a:prstGeom prst="rect">
            <a:avLst/>
          </a:prstGeom>
          <a:noFill/>
          <a:ln w="15875">
            <a:solidFill>
              <a:srgbClr val="009A9E"/>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2" name="Rectangle 31">
            <a:extLst>
              <a:ext uri="{FF2B5EF4-FFF2-40B4-BE49-F238E27FC236}">
                <a16:creationId xmlns:a16="http://schemas.microsoft.com/office/drawing/2014/main" id="{B1AD6F61-B14A-BB8B-796B-10EF5E59A42B}"/>
              </a:ext>
            </a:extLst>
          </p:cNvPr>
          <p:cNvSpPr/>
          <p:nvPr/>
        </p:nvSpPr>
        <p:spPr bwMode="auto">
          <a:xfrm>
            <a:off x="6076663" y="3917315"/>
            <a:ext cx="2456551" cy="1084062"/>
          </a:xfrm>
          <a:prstGeom prst="rect">
            <a:avLst/>
          </a:prstGeom>
          <a:solidFill>
            <a:srgbClr val="009A9E"/>
          </a:solidFill>
          <a:ln w="15875">
            <a:solidFill>
              <a:srgbClr val="009A9E"/>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3" name="Text Placeholder 3">
            <a:extLst>
              <a:ext uri="{FF2B5EF4-FFF2-40B4-BE49-F238E27FC236}">
                <a16:creationId xmlns:a16="http://schemas.microsoft.com/office/drawing/2014/main" id="{89EBA8EB-3C56-7D2A-412B-A56DC9F72130}"/>
              </a:ext>
            </a:extLst>
          </p:cNvPr>
          <p:cNvSpPr txBox="1">
            <a:spLocks/>
          </p:cNvSpPr>
          <p:nvPr/>
        </p:nvSpPr>
        <p:spPr bwMode="auto">
          <a:xfrm>
            <a:off x="6162734" y="3955167"/>
            <a:ext cx="1901353" cy="100645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300"/>
              </a:spcBef>
              <a:spcAft>
                <a:spcPts val="300"/>
              </a:spcAft>
              <a:buNone/>
            </a:pPr>
            <a:r>
              <a:rPr lang="en-US" sz="1450" b="1" dirty="0">
                <a:solidFill>
                  <a:schemeClr val="bg1"/>
                </a:solidFill>
                <a:latin typeface="+mn-lt"/>
              </a:rPr>
              <a:t>Headaches </a:t>
            </a:r>
            <a:br>
              <a:rPr lang="en-US" sz="1450" b="1" dirty="0">
                <a:solidFill>
                  <a:schemeClr val="bg1"/>
                </a:solidFill>
                <a:latin typeface="+mn-lt"/>
              </a:rPr>
            </a:br>
            <a:r>
              <a:rPr lang="en-US" sz="1450" b="1" dirty="0">
                <a:solidFill>
                  <a:schemeClr val="bg1"/>
                </a:solidFill>
                <a:latin typeface="+mn-lt"/>
              </a:rPr>
              <a:t>(15%)</a:t>
            </a:r>
            <a:endParaRPr lang="en-US" sz="1450" dirty="0">
              <a:solidFill>
                <a:schemeClr val="bg1"/>
              </a:solidFill>
              <a:latin typeface="+mn-lt"/>
            </a:endParaRPr>
          </a:p>
        </p:txBody>
      </p:sp>
      <p:sp>
        <p:nvSpPr>
          <p:cNvPr id="34" name="Text Placeholder 3">
            <a:extLst>
              <a:ext uri="{FF2B5EF4-FFF2-40B4-BE49-F238E27FC236}">
                <a16:creationId xmlns:a16="http://schemas.microsoft.com/office/drawing/2014/main" id="{00FDAC22-901F-31C1-9F63-F104F20BE43E}"/>
              </a:ext>
            </a:extLst>
          </p:cNvPr>
          <p:cNvSpPr txBox="1">
            <a:spLocks/>
          </p:cNvSpPr>
          <p:nvPr/>
        </p:nvSpPr>
        <p:spPr bwMode="auto">
          <a:xfrm>
            <a:off x="6138882" y="1779471"/>
            <a:ext cx="2314819" cy="19178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000"/>
              </a:lnSpc>
              <a:spcBef>
                <a:spcPts val="400"/>
              </a:spcBef>
              <a:spcAft>
                <a:spcPts val="400"/>
              </a:spcAft>
              <a:buClr>
                <a:srgbClr val="009A9E"/>
              </a:buClr>
            </a:pPr>
            <a:r>
              <a:rPr lang="en-US" sz="1450" b="1" dirty="0">
                <a:latin typeface="+mn-lt"/>
              </a:rPr>
              <a:t>Mild analgesic</a:t>
            </a:r>
          </a:p>
          <a:p>
            <a:pPr marL="223838" indent="-223838">
              <a:lnSpc>
                <a:spcPts val="2000"/>
              </a:lnSpc>
              <a:spcBef>
                <a:spcPts val="400"/>
              </a:spcBef>
              <a:spcAft>
                <a:spcPts val="400"/>
              </a:spcAft>
              <a:buClr>
                <a:srgbClr val="009A9E"/>
              </a:buClr>
            </a:pPr>
            <a:r>
              <a:rPr lang="en-US" sz="1450" dirty="0">
                <a:latin typeface="+mn-lt"/>
              </a:rPr>
              <a:t>Drink water</a:t>
            </a:r>
          </a:p>
          <a:p>
            <a:pPr marL="223838" indent="-223838">
              <a:lnSpc>
                <a:spcPts val="2000"/>
              </a:lnSpc>
              <a:spcBef>
                <a:spcPts val="400"/>
              </a:spcBef>
              <a:spcAft>
                <a:spcPts val="400"/>
              </a:spcAft>
              <a:buClr>
                <a:srgbClr val="009A9E"/>
              </a:buClr>
            </a:pPr>
            <a:r>
              <a:rPr lang="en-US" sz="1450" dirty="0">
                <a:latin typeface="+mn-lt"/>
              </a:rPr>
              <a:t>Rest</a:t>
            </a:r>
          </a:p>
          <a:p>
            <a:pPr marL="223838" indent="-223838">
              <a:lnSpc>
                <a:spcPts val="2000"/>
              </a:lnSpc>
              <a:spcBef>
                <a:spcPts val="400"/>
              </a:spcBef>
              <a:spcAft>
                <a:spcPts val="400"/>
              </a:spcAft>
              <a:buClr>
                <a:srgbClr val="009A9E"/>
              </a:buClr>
            </a:pPr>
            <a:r>
              <a:rPr lang="en-US" sz="1450" dirty="0">
                <a:latin typeface="+mn-lt"/>
              </a:rPr>
              <a:t>Get fresh air</a:t>
            </a:r>
          </a:p>
        </p:txBody>
      </p:sp>
      <p:sp>
        <p:nvSpPr>
          <p:cNvPr id="35" name="Oval 34">
            <a:extLst>
              <a:ext uri="{FF2B5EF4-FFF2-40B4-BE49-F238E27FC236}">
                <a16:creationId xmlns:a16="http://schemas.microsoft.com/office/drawing/2014/main" id="{90D6138C-E1CF-C093-3572-7D50DEE79E25}"/>
              </a:ext>
            </a:extLst>
          </p:cNvPr>
          <p:cNvSpPr/>
          <p:nvPr/>
        </p:nvSpPr>
        <p:spPr bwMode="auto">
          <a:xfrm>
            <a:off x="7722183" y="3466774"/>
            <a:ext cx="922349" cy="922349"/>
          </a:xfrm>
          <a:prstGeom prst="ellipse">
            <a:avLst/>
          </a:prstGeom>
          <a:solidFill>
            <a:schemeClr val="bg1"/>
          </a:solidFill>
          <a:ln w="38100">
            <a:solidFill>
              <a:srgbClr val="009A9E"/>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8" name="Graphic 17" descr="Snooze with solid fill">
            <a:extLst>
              <a:ext uri="{FF2B5EF4-FFF2-40B4-BE49-F238E27FC236}">
                <a16:creationId xmlns:a16="http://schemas.microsoft.com/office/drawing/2014/main" id="{05282F10-DA41-F7A3-A71A-4EFD731576A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218773" y="3623951"/>
            <a:ext cx="482313" cy="482313"/>
          </a:xfrm>
          <a:prstGeom prst="rect">
            <a:avLst/>
          </a:prstGeom>
        </p:spPr>
      </p:pic>
      <p:pic>
        <p:nvPicPr>
          <p:cNvPr id="19" name="Graphic 18" descr="Brain in head with solid fill">
            <a:extLst>
              <a:ext uri="{FF2B5EF4-FFF2-40B4-BE49-F238E27FC236}">
                <a16:creationId xmlns:a16="http://schemas.microsoft.com/office/drawing/2014/main" id="{C067BBCA-95EA-261D-F0B1-414BB8E2069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927698" y="3641703"/>
            <a:ext cx="518756" cy="518756"/>
          </a:xfrm>
          <a:prstGeom prst="rect">
            <a:avLst/>
          </a:prstGeom>
        </p:spPr>
      </p:pic>
      <p:sp>
        <p:nvSpPr>
          <p:cNvPr id="36" name="Text Placeholder 3">
            <a:extLst>
              <a:ext uri="{FF2B5EF4-FFF2-40B4-BE49-F238E27FC236}">
                <a16:creationId xmlns:a16="http://schemas.microsoft.com/office/drawing/2014/main" id="{3D77EB24-D9C3-4BA5-7EF6-9FEAFB6BED0B}"/>
              </a:ext>
            </a:extLst>
          </p:cNvPr>
          <p:cNvSpPr>
            <a:spLocks noGrp="1"/>
          </p:cNvSpPr>
          <p:nvPr>
            <p:ph type="body" idx="12"/>
          </p:nvPr>
        </p:nvSpPr>
        <p:spPr>
          <a:xfrm>
            <a:off x="571500" y="5239910"/>
            <a:ext cx="7966604" cy="795130"/>
          </a:xfrm>
        </p:spPr>
        <p:txBody>
          <a:bodyPr/>
          <a:lstStyle/>
          <a:p>
            <a:pPr marL="0" indent="0" algn="ctr">
              <a:lnSpc>
                <a:spcPts val="2600"/>
              </a:lnSpc>
              <a:spcBef>
                <a:spcPts val="1300"/>
              </a:spcBef>
              <a:spcAft>
                <a:spcPts val="1300"/>
              </a:spcAft>
              <a:buNone/>
            </a:pPr>
            <a:r>
              <a:rPr lang="en-US" dirty="0"/>
              <a:t>Side effects generally resolves over time (first two weeks) </a:t>
            </a:r>
            <a:br>
              <a:rPr lang="en-US" dirty="0"/>
            </a:br>
            <a:r>
              <a:rPr lang="en-US" b="1" dirty="0">
                <a:solidFill>
                  <a:srgbClr val="009A9E"/>
                </a:solidFill>
              </a:rPr>
              <a:t>OR reduce dose if required</a:t>
            </a:r>
          </a:p>
        </p:txBody>
      </p:sp>
      <p:sp>
        <p:nvSpPr>
          <p:cNvPr id="3" name="Footer Placeholder 4">
            <a:extLst>
              <a:ext uri="{FF2B5EF4-FFF2-40B4-BE49-F238E27FC236}">
                <a16:creationId xmlns:a16="http://schemas.microsoft.com/office/drawing/2014/main" id="{FA8187D8-A182-C3BB-9226-DA2622015300}"/>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2865360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C1260-DE72-A0BB-9FEA-C0A5C7451E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52DB72-DE5E-F52A-DA1A-04F3EBD578CD}"/>
              </a:ext>
            </a:extLst>
          </p:cNvPr>
          <p:cNvSpPr>
            <a:spLocks noGrp="1"/>
          </p:cNvSpPr>
          <p:nvPr>
            <p:ph type="title"/>
          </p:nvPr>
        </p:nvSpPr>
        <p:spPr>
          <a:xfrm>
            <a:off x="571500" y="152400"/>
            <a:ext cx="7962900" cy="1066800"/>
          </a:xfrm>
        </p:spPr>
        <p:txBody>
          <a:bodyPr/>
          <a:lstStyle/>
          <a:p>
            <a:r>
              <a:rPr lang="en-US" b="1" dirty="0"/>
              <a:t>Neuropsychiatric effects and use in people with SMI</a:t>
            </a:r>
          </a:p>
        </p:txBody>
      </p:sp>
      <p:sp>
        <p:nvSpPr>
          <p:cNvPr id="3" name="Content Placeholder 2">
            <a:extLst>
              <a:ext uri="{FF2B5EF4-FFF2-40B4-BE49-F238E27FC236}">
                <a16:creationId xmlns:a16="http://schemas.microsoft.com/office/drawing/2014/main" id="{97F5F2CD-5D40-16E0-B931-65CD8C481241}"/>
              </a:ext>
            </a:extLst>
          </p:cNvPr>
          <p:cNvSpPr>
            <a:spLocks noGrp="1"/>
          </p:cNvSpPr>
          <p:nvPr>
            <p:ph idx="1"/>
          </p:nvPr>
        </p:nvSpPr>
        <p:spPr>
          <a:xfrm>
            <a:off x="571500" y="1581666"/>
            <a:ext cx="7962900" cy="4191000"/>
          </a:xfrm>
        </p:spPr>
        <p:txBody>
          <a:bodyPr/>
          <a:lstStyle/>
          <a:p>
            <a:pPr marL="0" indent="0">
              <a:spcAft>
                <a:spcPts val="1200"/>
              </a:spcAft>
              <a:buNone/>
            </a:pPr>
            <a:r>
              <a:rPr lang="en-US" sz="2400" b="1" dirty="0">
                <a:solidFill>
                  <a:schemeClr val="accent4">
                    <a:lumMod val="75000"/>
                    <a:lumOff val="25000"/>
                  </a:schemeClr>
                </a:solidFill>
              </a:rPr>
              <a:t>EAGLES study</a:t>
            </a:r>
          </a:p>
          <a:p>
            <a:pPr>
              <a:spcBef>
                <a:spcPts val="0"/>
              </a:spcBef>
            </a:pPr>
            <a:r>
              <a:rPr lang="en-US" dirty="0">
                <a:latin typeface="+mn-lt"/>
              </a:rPr>
              <a:t>Past concerns about neuropsychiatric effects of varenicline </a:t>
            </a:r>
          </a:p>
          <a:p>
            <a:r>
              <a:rPr lang="en-US" dirty="0">
                <a:latin typeface="+mn-lt"/>
              </a:rPr>
              <a:t>Largest smoking cessation study </a:t>
            </a:r>
            <a:r>
              <a:rPr lang="el-GR" dirty="0">
                <a:latin typeface="+mn-lt"/>
              </a:rPr>
              <a:t>(8,144</a:t>
            </a:r>
            <a:r>
              <a:rPr lang="en-CA" dirty="0">
                <a:latin typeface="+mn-lt"/>
              </a:rPr>
              <a:t> participants, half with psychiatric illness; 2011‒2015</a:t>
            </a:r>
            <a:r>
              <a:rPr lang="el-GR" dirty="0">
                <a:latin typeface="+mn-lt"/>
              </a:rPr>
              <a:t>)</a:t>
            </a:r>
            <a:endParaRPr lang="en-US" dirty="0">
              <a:latin typeface="+mn-lt"/>
            </a:endParaRPr>
          </a:p>
          <a:p>
            <a:r>
              <a:rPr lang="en-US" b="1" dirty="0">
                <a:solidFill>
                  <a:srgbClr val="009A9E"/>
                </a:solidFill>
                <a:latin typeface="+mn-lt"/>
              </a:rPr>
              <a:t>No evidence </a:t>
            </a:r>
            <a:r>
              <a:rPr lang="en-US" dirty="0">
                <a:latin typeface="+mn-lt"/>
              </a:rPr>
              <a:t>of an association </a:t>
            </a:r>
            <a:r>
              <a:rPr lang="en-CA" dirty="0">
                <a:latin typeface="+mn-lt"/>
              </a:rPr>
              <a:t>between </a:t>
            </a:r>
            <a:r>
              <a:rPr lang="en-CA" b="0" i="0" dirty="0">
                <a:effectLst/>
                <a:latin typeface="+mn-lt"/>
              </a:rPr>
              <a:t>neuropsychiatric adverse events attributable to varenicline </a:t>
            </a:r>
          </a:p>
          <a:p>
            <a:pPr marL="0" indent="0">
              <a:buNone/>
            </a:pPr>
            <a:endParaRPr lang="en-US" dirty="0"/>
          </a:p>
          <a:p>
            <a:endParaRPr lang="en-US" dirty="0"/>
          </a:p>
          <a:p>
            <a:pPr marL="0" indent="0">
              <a:buNone/>
            </a:pPr>
            <a:endParaRPr lang="en-US" b="1" dirty="0">
              <a:solidFill>
                <a:schemeClr val="accent4">
                  <a:lumMod val="75000"/>
                  <a:lumOff val="25000"/>
                </a:schemeClr>
              </a:solidFill>
            </a:endParaRPr>
          </a:p>
        </p:txBody>
      </p:sp>
      <p:sp>
        <p:nvSpPr>
          <p:cNvPr id="5" name="Slide Number Placeholder 4">
            <a:extLst>
              <a:ext uri="{FF2B5EF4-FFF2-40B4-BE49-F238E27FC236}">
                <a16:creationId xmlns:a16="http://schemas.microsoft.com/office/drawing/2014/main" id="{50F23539-D7BD-EB34-6365-74CB9899F98C}"/>
              </a:ext>
            </a:extLst>
          </p:cNvPr>
          <p:cNvSpPr>
            <a:spLocks noGrp="1"/>
          </p:cNvSpPr>
          <p:nvPr>
            <p:ph type="sldNum" sz="quarter" idx="4294967295"/>
          </p:nvPr>
        </p:nvSpPr>
        <p:spPr/>
        <p:txBody>
          <a:bodyPr/>
          <a:lstStyle/>
          <a:p>
            <a:pPr>
              <a:defRPr/>
            </a:pPr>
            <a:fld id="{29BF0720-F72B-8B46-A819-48D30C8A2406}" type="slidenum">
              <a:rPr lang="en-US" altLang="en-US" smtClean="0"/>
              <a:pPr>
                <a:defRPr/>
              </a:pPr>
              <a:t>94</a:t>
            </a:fld>
            <a:endParaRPr lang="en-US" altLang="en-US" dirty="0"/>
          </a:p>
        </p:txBody>
      </p:sp>
      <p:pic>
        <p:nvPicPr>
          <p:cNvPr id="7" name="Picture 6" descr="A screenshot of a computer&#10;&#10;Description automatically generated">
            <a:extLst>
              <a:ext uri="{FF2B5EF4-FFF2-40B4-BE49-F238E27FC236}">
                <a16:creationId xmlns:a16="http://schemas.microsoft.com/office/drawing/2014/main" id="{F2D875EB-26CC-DFC6-FAF0-C4228B784403}"/>
              </a:ext>
            </a:extLst>
          </p:cNvPr>
          <p:cNvPicPr>
            <a:picLocks noChangeAspect="1"/>
          </p:cNvPicPr>
          <p:nvPr/>
        </p:nvPicPr>
        <p:blipFill rotWithShape="1">
          <a:blip r:embed="rId3"/>
          <a:srcRect t="17536" b="30198"/>
          <a:stretch/>
        </p:blipFill>
        <p:spPr>
          <a:xfrm>
            <a:off x="790575" y="4320094"/>
            <a:ext cx="7524750" cy="1601282"/>
          </a:xfrm>
          <a:prstGeom prst="rect">
            <a:avLst/>
          </a:prstGeom>
        </p:spPr>
      </p:pic>
      <p:sp>
        <p:nvSpPr>
          <p:cNvPr id="4" name="Footer Placeholder 4">
            <a:extLst>
              <a:ext uri="{FF2B5EF4-FFF2-40B4-BE49-F238E27FC236}">
                <a16:creationId xmlns:a16="http://schemas.microsoft.com/office/drawing/2014/main" id="{0B2B6146-8678-FF04-0592-C3C285BAC2C4}"/>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90963799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364BC-7B69-8ACD-7E56-92ACDEE476F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D42A82B-CE71-0A14-FE97-F7D6E6D4CBFA}"/>
              </a:ext>
            </a:extLst>
          </p:cNvPr>
          <p:cNvSpPr txBox="1"/>
          <p:nvPr/>
        </p:nvSpPr>
        <p:spPr bwMode="auto">
          <a:xfrm>
            <a:off x="2125683" y="1429675"/>
            <a:ext cx="4892634" cy="589713"/>
          </a:xfrm>
          <a:prstGeom prst="rect">
            <a:avLst/>
          </a:prstGeom>
          <a:noFill/>
          <a:ln w="9525">
            <a:noFill/>
            <a:miter lim="800000"/>
            <a:headEnd/>
            <a:tailEnd/>
          </a:ln>
        </p:spPr>
        <p:txBody>
          <a:bodyPr wrap="square">
            <a:spAutoFit/>
          </a:bodyPr>
          <a:lstStyle/>
          <a:p>
            <a:pPr algn="ctr">
              <a:lnSpc>
                <a:spcPts val="4200"/>
              </a:lnSpc>
            </a:pPr>
            <a:r>
              <a:rPr lang="en-US" sz="3200" b="1" dirty="0">
                <a:solidFill>
                  <a:schemeClr val="bg1"/>
                </a:solidFill>
                <a:effectLst>
                  <a:outerShdw blurRad="165100" dist="38100" dir="5400000" algn="ctr" rotWithShape="0">
                    <a:srgbClr val="000000">
                      <a:alpha val="40000"/>
                    </a:srgbClr>
                  </a:outerShdw>
                </a:effectLst>
              </a:rPr>
              <a:t>Bupropion (Zyban)</a:t>
            </a:r>
          </a:p>
        </p:txBody>
      </p:sp>
    </p:spTree>
    <p:extLst>
      <p:ext uri="{BB962C8B-B14F-4D97-AF65-F5344CB8AC3E}">
        <p14:creationId xmlns:p14="http://schemas.microsoft.com/office/powerpoint/2010/main" val="201456760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55EB6A-5289-79CC-1635-23B27A2807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3AC49E-092C-970F-1676-D8D60F019DD0}"/>
              </a:ext>
            </a:extLst>
          </p:cNvPr>
          <p:cNvSpPr>
            <a:spLocks noGrp="1"/>
          </p:cNvSpPr>
          <p:nvPr>
            <p:ph type="title"/>
          </p:nvPr>
        </p:nvSpPr>
        <p:spPr/>
        <p:txBody>
          <a:bodyPr/>
          <a:lstStyle/>
          <a:p>
            <a:r>
              <a:rPr lang="en-US" dirty="0"/>
              <a:t>Bupropion (Zyban)</a:t>
            </a:r>
          </a:p>
        </p:txBody>
      </p:sp>
      <p:sp>
        <p:nvSpPr>
          <p:cNvPr id="6" name="Text Placeholder 3">
            <a:extLst>
              <a:ext uri="{FF2B5EF4-FFF2-40B4-BE49-F238E27FC236}">
                <a16:creationId xmlns:a16="http://schemas.microsoft.com/office/drawing/2014/main" id="{5951D78C-E6EE-13E4-2A9B-523030B2A2E8}"/>
              </a:ext>
            </a:extLst>
          </p:cNvPr>
          <p:cNvSpPr txBox="1">
            <a:spLocks/>
          </p:cNvSpPr>
          <p:nvPr/>
        </p:nvSpPr>
        <p:spPr bwMode="auto">
          <a:xfrm>
            <a:off x="571498" y="3747862"/>
            <a:ext cx="4151577" cy="206733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Font typeface="Lucida Grande" panose="020B0600040502020204" pitchFamily="34" charset="0"/>
              <a:buNone/>
            </a:pPr>
            <a:r>
              <a:rPr lang="en-US" sz="1700" b="1" dirty="0">
                <a:solidFill>
                  <a:srgbClr val="009A9E"/>
                </a:solidFill>
                <a:latin typeface="+mn-lt"/>
              </a:rPr>
              <a:t>How it is used</a:t>
            </a:r>
          </a:p>
          <a:p>
            <a:pPr marL="223838" indent="-223838">
              <a:lnSpc>
                <a:spcPts val="2200"/>
              </a:lnSpc>
              <a:spcBef>
                <a:spcPts val="400"/>
              </a:spcBef>
              <a:spcAft>
                <a:spcPts val="400"/>
              </a:spcAft>
              <a:buClr>
                <a:srgbClr val="009A9E"/>
              </a:buClr>
            </a:pPr>
            <a:r>
              <a:rPr lang="en-US" sz="1600" dirty="0">
                <a:latin typeface="+mn-lt"/>
              </a:rPr>
              <a:t>Set quit date and start tablet use </a:t>
            </a:r>
            <a:br>
              <a:rPr lang="en-US" sz="1600" dirty="0">
                <a:latin typeface="+mn-lt"/>
              </a:rPr>
            </a:br>
            <a:r>
              <a:rPr lang="en-US" sz="1600" dirty="0">
                <a:latin typeface="+mn-lt"/>
              </a:rPr>
              <a:t>1–2 weeks before this date</a:t>
            </a:r>
          </a:p>
          <a:p>
            <a:pPr marL="223838" indent="-223838">
              <a:lnSpc>
                <a:spcPts val="2200"/>
              </a:lnSpc>
              <a:spcBef>
                <a:spcPts val="400"/>
              </a:spcBef>
              <a:spcAft>
                <a:spcPts val="400"/>
              </a:spcAft>
              <a:buClr>
                <a:srgbClr val="009A9E"/>
              </a:buClr>
            </a:pPr>
            <a:r>
              <a:rPr lang="en-US" sz="1600" dirty="0">
                <a:latin typeface="+mn-lt"/>
              </a:rPr>
              <a:t>Treatment for 7‒9 weeks; some patients may continue to take it for up to </a:t>
            </a:r>
            <a:br>
              <a:rPr lang="en-US" sz="1600" dirty="0">
                <a:latin typeface="+mn-lt"/>
              </a:rPr>
            </a:br>
            <a:r>
              <a:rPr lang="en-US" sz="1600" dirty="0">
                <a:latin typeface="+mn-lt"/>
              </a:rPr>
              <a:t>24 weeks, or as required. </a:t>
            </a:r>
          </a:p>
          <a:p>
            <a:pPr marL="0" indent="0">
              <a:lnSpc>
                <a:spcPts val="2200"/>
              </a:lnSpc>
              <a:spcBef>
                <a:spcPts val="400"/>
              </a:spcBef>
              <a:spcAft>
                <a:spcPts val="400"/>
              </a:spcAft>
              <a:buNone/>
            </a:pPr>
            <a:endParaRPr lang="en-US" sz="1600" b="1" dirty="0"/>
          </a:p>
          <a:p>
            <a:pPr marL="0" indent="0">
              <a:lnSpc>
                <a:spcPts val="2200"/>
              </a:lnSpc>
              <a:spcBef>
                <a:spcPts val="400"/>
              </a:spcBef>
              <a:spcAft>
                <a:spcPts val="400"/>
              </a:spcAft>
              <a:buNone/>
            </a:pPr>
            <a:endParaRPr lang="en-US" sz="1600" b="1" dirty="0"/>
          </a:p>
        </p:txBody>
      </p:sp>
      <p:sp>
        <p:nvSpPr>
          <p:cNvPr id="11" name="Text Placeholder 3">
            <a:extLst>
              <a:ext uri="{FF2B5EF4-FFF2-40B4-BE49-F238E27FC236}">
                <a16:creationId xmlns:a16="http://schemas.microsoft.com/office/drawing/2014/main" id="{ECDC8D76-FFD3-DBA5-AD53-2627CF01FC65}"/>
              </a:ext>
            </a:extLst>
          </p:cNvPr>
          <p:cNvSpPr txBox="1">
            <a:spLocks/>
          </p:cNvSpPr>
          <p:nvPr/>
        </p:nvSpPr>
        <p:spPr bwMode="auto">
          <a:xfrm>
            <a:off x="571499" y="1684049"/>
            <a:ext cx="4205600" cy="17350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None/>
            </a:pPr>
            <a:r>
              <a:rPr lang="en-US" sz="1700" b="1" dirty="0">
                <a:solidFill>
                  <a:srgbClr val="009A9E"/>
                </a:solidFill>
                <a:latin typeface="+mn-lt"/>
              </a:rPr>
              <a:t>What it is</a:t>
            </a:r>
          </a:p>
          <a:p>
            <a:pPr marL="223838" indent="-223838">
              <a:lnSpc>
                <a:spcPts val="2200"/>
              </a:lnSpc>
              <a:spcBef>
                <a:spcPts val="400"/>
              </a:spcBef>
              <a:spcAft>
                <a:spcPts val="400"/>
              </a:spcAft>
              <a:buClr>
                <a:srgbClr val="009A9E"/>
              </a:buClr>
            </a:pPr>
            <a:r>
              <a:rPr lang="en-US" sz="1600" dirty="0">
                <a:latin typeface="+mn-lt"/>
              </a:rPr>
              <a:t>Mechanism not known; reduces withdrawal symptoms and desire to smoke, possibly by inhibiting neuronal reuptake of dopamine</a:t>
            </a:r>
          </a:p>
        </p:txBody>
      </p:sp>
      <p:sp>
        <p:nvSpPr>
          <p:cNvPr id="7" name="Text Placeholder 3">
            <a:extLst>
              <a:ext uri="{FF2B5EF4-FFF2-40B4-BE49-F238E27FC236}">
                <a16:creationId xmlns:a16="http://schemas.microsoft.com/office/drawing/2014/main" id="{CD40803D-41F9-2113-49AD-5D74D110E934}"/>
              </a:ext>
            </a:extLst>
          </p:cNvPr>
          <p:cNvSpPr txBox="1">
            <a:spLocks/>
          </p:cNvSpPr>
          <p:nvPr/>
        </p:nvSpPr>
        <p:spPr bwMode="auto">
          <a:xfrm>
            <a:off x="5156015" y="4304453"/>
            <a:ext cx="3232611" cy="159026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Font typeface="Lucida Grande" panose="020B0600040502020204" pitchFamily="34" charset="0"/>
              <a:buNone/>
            </a:pPr>
            <a:r>
              <a:rPr lang="en-US" sz="1700" b="1" dirty="0">
                <a:solidFill>
                  <a:srgbClr val="009A9E"/>
                </a:solidFill>
                <a:latin typeface="+mn-lt"/>
              </a:rPr>
              <a:t>Dose</a:t>
            </a:r>
          </a:p>
          <a:p>
            <a:pPr marL="223838" indent="-223838">
              <a:lnSpc>
                <a:spcPts val="2200"/>
              </a:lnSpc>
              <a:spcBef>
                <a:spcPts val="400"/>
              </a:spcBef>
              <a:spcAft>
                <a:spcPts val="400"/>
              </a:spcAft>
              <a:buClr>
                <a:srgbClr val="009A9E"/>
              </a:buClr>
            </a:pPr>
            <a:r>
              <a:rPr lang="en-US" sz="1600" dirty="0">
                <a:latin typeface="+mn-lt"/>
              </a:rPr>
              <a:t>150mg daily for 6 days, then </a:t>
            </a:r>
          </a:p>
          <a:p>
            <a:pPr marL="223838" indent="-223838">
              <a:lnSpc>
                <a:spcPts val="2200"/>
              </a:lnSpc>
              <a:spcBef>
                <a:spcPts val="400"/>
              </a:spcBef>
              <a:spcAft>
                <a:spcPts val="400"/>
              </a:spcAft>
              <a:buClr>
                <a:srgbClr val="009A9E"/>
              </a:buClr>
            </a:pPr>
            <a:r>
              <a:rPr lang="en-US" sz="1600" dirty="0">
                <a:latin typeface="+mn-lt"/>
              </a:rPr>
              <a:t>150mg twice daily, at least </a:t>
            </a:r>
            <a:br>
              <a:rPr lang="en-US" sz="1600" dirty="0">
                <a:latin typeface="+mn-lt"/>
              </a:rPr>
            </a:br>
            <a:r>
              <a:rPr lang="en-US" sz="1600" dirty="0">
                <a:latin typeface="+mn-lt"/>
              </a:rPr>
              <a:t>8 hours apart</a:t>
            </a:r>
          </a:p>
          <a:p>
            <a:pPr marL="223838" indent="-223838">
              <a:lnSpc>
                <a:spcPts val="2200"/>
              </a:lnSpc>
              <a:spcBef>
                <a:spcPts val="400"/>
              </a:spcBef>
              <a:spcAft>
                <a:spcPts val="400"/>
              </a:spcAft>
            </a:pPr>
            <a:endParaRPr lang="en-US" sz="1600" dirty="0"/>
          </a:p>
          <a:p>
            <a:pPr marL="223838" indent="-223838">
              <a:lnSpc>
                <a:spcPts val="2200"/>
              </a:lnSpc>
              <a:spcBef>
                <a:spcPts val="400"/>
              </a:spcBef>
              <a:spcAft>
                <a:spcPts val="400"/>
              </a:spcAft>
            </a:pPr>
            <a:endParaRPr lang="en-US" sz="1600" b="1" dirty="0"/>
          </a:p>
          <a:p>
            <a:pPr marL="223838" indent="-223838">
              <a:lnSpc>
                <a:spcPts val="2200"/>
              </a:lnSpc>
              <a:spcBef>
                <a:spcPts val="400"/>
              </a:spcBef>
              <a:spcAft>
                <a:spcPts val="400"/>
              </a:spcAft>
            </a:pPr>
            <a:endParaRPr lang="en-US" sz="1600" b="1" dirty="0"/>
          </a:p>
          <a:p>
            <a:pPr marL="223838" indent="-223838">
              <a:lnSpc>
                <a:spcPts val="2200"/>
              </a:lnSpc>
              <a:spcBef>
                <a:spcPts val="400"/>
              </a:spcBef>
              <a:spcAft>
                <a:spcPts val="400"/>
              </a:spcAft>
            </a:pPr>
            <a:endParaRPr lang="en-US" sz="1600" b="1" dirty="0"/>
          </a:p>
          <a:p>
            <a:pPr marL="223838" indent="-223838">
              <a:lnSpc>
                <a:spcPts val="2200"/>
              </a:lnSpc>
              <a:spcBef>
                <a:spcPts val="400"/>
              </a:spcBef>
              <a:spcAft>
                <a:spcPts val="400"/>
              </a:spcAft>
            </a:pPr>
            <a:endParaRPr lang="en-US" sz="1600" b="1" dirty="0"/>
          </a:p>
          <a:p>
            <a:pPr marL="0" indent="0">
              <a:lnSpc>
                <a:spcPts val="2200"/>
              </a:lnSpc>
              <a:spcBef>
                <a:spcPts val="400"/>
              </a:spcBef>
              <a:spcAft>
                <a:spcPts val="400"/>
              </a:spcAft>
              <a:buNone/>
            </a:pPr>
            <a:endParaRPr lang="en-US" sz="1600" b="1" dirty="0"/>
          </a:p>
        </p:txBody>
      </p:sp>
      <p:pic>
        <p:nvPicPr>
          <p:cNvPr id="5" name="Picture 4">
            <a:extLst>
              <a:ext uri="{FF2B5EF4-FFF2-40B4-BE49-F238E27FC236}">
                <a16:creationId xmlns:a16="http://schemas.microsoft.com/office/drawing/2014/main" id="{F6A208A4-52F0-2831-8836-B3E30A118198}"/>
              </a:ext>
            </a:extLst>
          </p:cNvPr>
          <p:cNvPicPr>
            <a:picLocks noChangeAspect="1"/>
          </p:cNvPicPr>
          <p:nvPr/>
        </p:nvPicPr>
        <p:blipFill>
          <a:blip r:embed="rId3"/>
          <a:stretch>
            <a:fillRect/>
          </a:stretch>
        </p:blipFill>
        <p:spPr>
          <a:xfrm>
            <a:off x="4832515" y="1783079"/>
            <a:ext cx="3714392" cy="2041498"/>
          </a:xfrm>
          <a:prstGeom prst="rect">
            <a:avLst/>
          </a:prstGeom>
        </p:spPr>
      </p:pic>
      <p:sp>
        <p:nvSpPr>
          <p:cNvPr id="3" name="Footer Placeholder 4">
            <a:extLst>
              <a:ext uri="{FF2B5EF4-FFF2-40B4-BE49-F238E27FC236}">
                <a16:creationId xmlns:a16="http://schemas.microsoft.com/office/drawing/2014/main" id="{839B961D-C025-B346-DFB2-A55379B56F6D}"/>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88016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7"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409B99-1A96-21FD-0CB9-69BD329DD4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ED71E8-E1B5-946E-2504-9F98B38392A2}"/>
              </a:ext>
            </a:extLst>
          </p:cNvPr>
          <p:cNvSpPr>
            <a:spLocks noGrp="1"/>
          </p:cNvSpPr>
          <p:nvPr>
            <p:ph type="title"/>
          </p:nvPr>
        </p:nvSpPr>
        <p:spPr/>
        <p:txBody>
          <a:bodyPr/>
          <a:lstStyle/>
          <a:p>
            <a:r>
              <a:rPr lang="en-US" dirty="0"/>
              <a:t>Bupropion: contraindications</a:t>
            </a:r>
          </a:p>
        </p:txBody>
      </p:sp>
      <p:sp>
        <p:nvSpPr>
          <p:cNvPr id="11" name="Text Placeholder 3">
            <a:extLst>
              <a:ext uri="{FF2B5EF4-FFF2-40B4-BE49-F238E27FC236}">
                <a16:creationId xmlns:a16="http://schemas.microsoft.com/office/drawing/2014/main" id="{F951170A-40F1-7779-E9C0-EA2859207ED2}"/>
              </a:ext>
            </a:extLst>
          </p:cNvPr>
          <p:cNvSpPr txBox="1">
            <a:spLocks/>
          </p:cNvSpPr>
          <p:nvPr/>
        </p:nvSpPr>
        <p:spPr bwMode="auto">
          <a:xfrm>
            <a:off x="571500" y="1684048"/>
            <a:ext cx="4053826" cy="443845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None/>
            </a:pPr>
            <a:r>
              <a:rPr lang="en-US" sz="1700" b="1" dirty="0">
                <a:solidFill>
                  <a:srgbClr val="009A9E"/>
                </a:solidFill>
                <a:latin typeface="Arial" panose="020B0604020202020204" pitchFamily="34" charset="0"/>
                <a:cs typeface="Arial" panose="020B0604020202020204" pitchFamily="34" charset="0"/>
              </a:rPr>
              <a:t>Contraindications</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Pregnancy/breast feeding</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People under 18</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Current or history of seizure disorder</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Abrupt alcohol/sedative withdrawal</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Central nervous system (CNS) tumour</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Use of irreversible monoamine </a:t>
            </a:r>
            <a:br>
              <a:rPr lang="en-US" sz="1500"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oxidase inhibitors (allow 14 days)</a:t>
            </a:r>
          </a:p>
        </p:txBody>
      </p:sp>
      <p:sp>
        <p:nvSpPr>
          <p:cNvPr id="9" name="Text Placeholder 3">
            <a:extLst>
              <a:ext uri="{FF2B5EF4-FFF2-40B4-BE49-F238E27FC236}">
                <a16:creationId xmlns:a16="http://schemas.microsoft.com/office/drawing/2014/main" id="{8F8D7254-B053-6BFA-34BD-87C1FC7CAFE4}"/>
              </a:ext>
            </a:extLst>
          </p:cNvPr>
          <p:cNvSpPr txBox="1">
            <a:spLocks/>
          </p:cNvSpPr>
          <p:nvPr/>
        </p:nvSpPr>
        <p:spPr bwMode="auto">
          <a:xfrm>
            <a:off x="4788024" y="1684048"/>
            <a:ext cx="4053826" cy="43032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None/>
            </a:pPr>
            <a:r>
              <a:rPr lang="en-US" sz="1700" b="1" dirty="0">
                <a:solidFill>
                  <a:srgbClr val="00B1FF"/>
                </a:solidFill>
              </a:rPr>
              <a:t> </a:t>
            </a:r>
          </a:p>
          <a:p>
            <a:pPr marL="223838" indent="-223838">
              <a:lnSpc>
                <a:spcPts val="1800"/>
              </a:lnSpc>
              <a:spcBef>
                <a:spcPts val="800"/>
              </a:spcBef>
              <a:spcAft>
                <a:spcPts val="800"/>
              </a:spcAft>
              <a:buClr>
                <a:srgbClr val="009A9E"/>
              </a:buClr>
            </a:pPr>
            <a:r>
              <a:rPr lang="en-US" sz="1500" dirty="0">
                <a:latin typeface="+mn-lt"/>
              </a:rPr>
              <a:t>History bulimia, anorexia nervosa </a:t>
            </a:r>
          </a:p>
          <a:p>
            <a:pPr marL="223838" indent="-223838">
              <a:lnSpc>
                <a:spcPts val="1800"/>
              </a:lnSpc>
              <a:spcBef>
                <a:spcPts val="800"/>
              </a:spcBef>
              <a:spcAft>
                <a:spcPts val="800"/>
              </a:spcAft>
              <a:buClr>
                <a:srgbClr val="009A9E"/>
              </a:buClr>
            </a:pPr>
            <a:r>
              <a:rPr lang="en-US" sz="1500" dirty="0">
                <a:latin typeface="+mn-lt"/>
              </a:rPr>
              <a:t>Severe hepatic cirrhosis</a:t>
            </a:r>
          </a:p>
          <a:p>
            <a:pPr marL="223838" indent="-223838">
              <a:lnSpc>
                <a:spcPts val="1800"/>
              </a:lnSpc>
              <a:spcBef>
                <a:spcPts val="800"/>
              </a:spcBef>
              <a:spcAft>
                <a:spcPts val="800"/>
              </a:spcAft>
              <a:buClr>
                <a:srgbClr val="009A9E"/>
              </a:buClr>
            </a:pPr>
            <a:r>
              <a:rPr lang="en-US" sz="1500" dirty="0">
                <a:latin typeface="+mn-lt"/>
              </a:rPr>
              <a:t>History bipolar disorder</a:t>
            </a:r>
          </a:p>
          <a:p>
            <a:pPr marL="223838" indent="-223838">
              <a:lnSpc>
                <a:spcPts val="1800"/>
              </a:lnSpc>
              <a:spcBef>
                <a:spcPts val="800"/>
              </a:spcBef>
              <a:spcAft>
                <a:spcPts val="800"/>
              </a:spcAft>
              <a:buClr>
                <a:srgbClr val="009A9E"/>
              </a:buClr>
            </a:pPr>
            <a:r>
              <a:rPr lang="en-US" sz="1500" dirty="0">
                <a:latin typeface="+mn-lt"/>
              </a:rPr>
              <a:t>Concomitant use of another bupropion- containing product</a:t>
            </a:r>
          </a:p>
          <a:p>
            <a:pPr marL="223838" indent="-223838">
              <a:lnSpc>
                <a:spcPts val="1800"/>
              </a:lnSpc>
              <a:spcBef>
                <a:spcPts val="800"/>
              </a:spcBef>
              <a:spcAft>
                <a:spcPts val="800"/>
              </a:spcAft>
              <a:buClr>
                <a:srgbClr val="009A9E"/>
              </a:buClr>
            </a:pPr>
            <a:r>
              <a:rPr lang="en-US" sz="1500" dirty="0">
                <a:latin typeface="+mn-lt"/>
              </a:rPr>
              <a:t>Allergy to bupropion or excipients</a:t>
            </a:r>
          </a:p>
          <a:p>
            <a:pPr marL="223838" indent="-223838">
              <a:lnSpc>
                <a:spcPts val="1800"/>
              </a:lnSpc>
              <a:spcBef>
                <a:spcPts val="800"/>
              </a:spcBef>
              <a:spcAft>
                <a:spcPts val="800"/>
              </a:spcAft>
              <a:buClr>
                <a:srgbClr val="009A9E"/>
              </a:buClr>
            </a:pPr>
            <a:r>
              <a:rPr lang="en-US" sz="1500" b="1" dirty="0">
                <a:solidFill>
                  <a:srgbClr val="009A9E"/>
                </a:solidFill>
                <a:latin typeface="+mn-lt"/>
              </a:rPr>
              <a:t>See SPC for drug interactions</a:t>
            </a:r>
          </a:p>
        </p:txBody>
      </p:sp>
      <p:sp>
        <p:nvSpPr>
          <p:cNvPr id="3" name="Footer Placeholder 4">
            <a:extLst>
              <a:ext uri="{FF2B5EF4-FFF2-40B4-BE49-F238E27FC236}">
                <a16:creationId xmlns:a16="http://schemas.microsoft.com/office/drawing/2014/main" id="{70472446-D1D6-E989-1A3D-AB4CCB58BEB9}"/>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66593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1DFBB0-13C9-96EA-5C14-F505A5CD60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BBE05C6-4F96-5A5C-855D-140EF1542653}"/>
              </a:ext>
            </a:extLst>
          </p:cNvPr>
          <p:cNvSpPr>
            <a:spLocks noGrp="1"/>
          </p:cNvSpPr>
          <p:nvPr>
            <p:ph type="title"/>
          </p:nvPr>
        </p:nvSpPr>
        <p:spPr/>
        <p:txBody>
          <a:bodyPr/>
          <a:lstStyle/>
          <a:p>
            <a:r>
              <a:rPr lang="en-US" dirty="0"/>
              <a:t>Bupropion: side effects and cautions</a:t>
            </a:r>
          </a:p>
        </p:txBody>
      </p:sp>
      <p:sp>
        <p:nvSpPr>
          <p:cNvPr id="8" name="Text Placeholder 3">
            <a:extLst>
              <a:ext uri="{FF2B5EF4-FFF2-40B4-BE49-F238E27FC236}">
                <a16:creationId xmlns:a16="http://schemas.microsoft.com/office/drawing/2014/main" id="{62E8D225-A1ED-EB3F-159C-A1DE73B2B34B}"/>
              </a:ext>
            </a:extLst>
          </p:cNvPr>
          <p:cNvSpPr txBox="1">
            <a:spLocks/>
          </p:cNvSpPr>
          <p:nvPr/>
        </p:nvSpPr>
        <p:spPr bwMode="auto">
          <a:xfrm>
            <a:off x="571500" y="1684047"/>
            <a:ext cx="3817620" cy="444640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None/>
            </a:pPr>
            <a:r>
              <a:rPr lang="en-US" sz="1700" b="1" dirty="0">
                <a:solidFill>
                  <a:srgbClr val="009A9E"/>
                </a:solidFill>
                <a:latin typeface="Arial" panose="020B0604020202020204" pitchFamily="34" charset="0"/>
                <a:cs typeface="Arial" panose="020B0604020202020204" pitchFamily="34" charset="0"/>
              </a:rPr>
              <a:t>Side effects</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&gt;1/10 people experience insomnia</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Less common symptoms (&gt;1/100)</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Rash/ urticaria</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Headache/dizziness </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Fever </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Gastrointestinal problems, e.g. dry mouth, nausea</a:t>
            </a:r>
          </a:p>
          <a:p>
            <a:pPr marL="223838" indent="-223838">
              <a:lnSpc>
                <a:spcPts val="1800"/>
              </a:lnSpc>
              <a:spcBef>
                <a:spcPts val="800"/>
              </a:spcBef>
              <a:spcAft>
                <a:spcPts val="800"/>
              </a:spcAft>
              <a:buClr>
                <a:srgbClr val="009A9E"/>
              </a:buClr>
            </a:pPr>
            <a:r>
              <a:rPr lang="en-US" sz="1500" dirty="0">
                <a:latin typeface="Arial" panose="020B0604020202020204" pitchFamily="34" charset="0"/>
                <a:cs typeface="Arial" panose="020B0604020202020204" pitchFamily="34" charset="0"/>
              </a:rPr>
              <a:t>Low risk (&lt;1/1000) seizure</a:t>
            </a:r>
            <a:endParaRPr lang="en-US" sz="1600" dirty="0">
              <a:latin typeface="Arial" panose="020B0604020202020204" pitchFamily="34" charset="0"/>
              <a:cs typeface="Arial" panose="020B0604020202020204" pitchFamily="34" charset="0"/>
            </a:endParaRPr>
          </a:p>
        </p:txBody>
      </p:sp>
      <p:sp>
        <p:nvSpPr>
          <p:cNvPr id="3" name="Footer Placeholder 4">
            <a:extLst>
              <a:ext uri="{FF2B5EF4-FFF2-40B4-BE49-F238E27FC236}">
                <a16:creationId xmlns:a16="http://schemas.microsoft.com/office/drawing/2014/main" id="{58A61429-7AAE-08EB-2ADC-0278E90F5248}"/>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
        <p:nvSpPr>
          <p:cNvPr id="4" name="Text Placeholder 3">
            <a:extLst>
              <a:ext uri="{FF2B5EF4-FFF2-40B4-BE49-F238E27FC236}">
                <a16:creationId xmlns:a16="http://schemas.microsoft.com/office/drawing/2014/main" id="{4298AA9F-35CF-1B17-CFFD-E6D5EB86B456}"/>
              </a:ext>
            </a:extLst>
          </p:cNvPr>
          <p:cNvSpPr txBox="1">
            <a:spLocks/>
          </p:cNvSpPr>
          <p:nvPr/>
        </p:nvSpPr>
        <p:spPr bwMode="auto">
          <a:xfrm>
            <a:off x="4837716" y="1602284"/>
            <a:ext cx="3817620" cy="444640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520" indent="-223520">
              <a:lnSpc>
                <a:spcPts val="2200"/>
              </a:lnSpc>
              <a:spcBef>
                <a:spcPts val="400"/>
              </a:spcBef>
              <a:spcAft>
                <a:spcPts val="400"/>
              </a:spcAft>
              <a:buNone/>
            </a:pPr>
            <a:r>
              <a:rPr lang="en-US" sz="1700" b="1" dirty="0">
                <a:solidFill>
                  <a:srgbClr val="009A9E"/>
                </a:solidFill>
                <a:latin typeface="Arial"/>
                <a:cs typeface="Arial"/>
              </a:rPr>
              <a:t>** Caution is advised for persons taking some psychotropic medicines</a:t>
            </a:r>
          </a:p>
          <a:p>
            <a:pPr marL="285750" indent="-285750">
              <a:lnSpc>
                <a:spcPts val="2200"/>
              </a:lnSpc>
              <a:spcBef>
                <a:spcPts val="400"/>
              </a:spcBef>
              <a:spcAft>
                <a:spcPts val="400"/>
              </a:spcAft>
              <a:buClr>
                <a:schemeClr val="accent1">
                  <a:lumMod val="75000"/>
                </a:schemeClr>
              </a:buClr>
            </a:pPr>
            <a:r>
              <a:rPr lang="en-US" sz="1500" dirty="0">
                <a:latin typeface="Arial"/>
                <a:cs typeface="Arial"/>
              </a:rPr>
              <a:t>E.g. risperidone, haloperidol, carbamazepine, phenytoin, valproate</a:t>
            </a:r>
          </a:p>
          <a:p>
            <a:pPr marL="223520" indent="-223520">
              <a:lnSpc>
                <a:spcPts val="2200"/>
              </a:lnSpc>
              <a:spcBef>
                <a:spcPts val="400"/>
              </a:spcBef>
              <a:spcAft>
                <a:spcPts val="400"/>
              </a:spcAft>
              <a:buNone/>
            </a:pPr>
            <a:endParaRPr lang="en-US" sz="1700" b="1" dirty="0">
              <a:solidFill>
                <a:srgbClr val="009A9E"/>
              </a:solidFill>
              <a:latin typeface="Arial"/>
              <a:cs typeface="Arial"/>
            </a:endParaRPr>
          </a:p>
          <a:p>
            <a:pPr marL="223520" indent="-223520">
              <a:lnSpc>
                <a:spcPts val="2200"/>
              </a:lnSpc>
              <a:spcBef>
                <a:spcPts val="400"/>
              </a:spcBef>
              <a:spcAft>
                <a:spcPts val="400"/>
              </a:spcAft>
              <a:buNone/>
            </a:pPr>
            <a:r>
              <a:rPr lang="en-US" sz="1700" b="1" dirty="0">
                <a:solidFill>
                  <a:srgbClr val="009A9E"/>
                </a:solidFill>
                <a:latin typeface="Arial"/>
                <a:cs typeface="Arial"/>
              </a:rPr>
              <a:t>Other cautions</a:t>
            </a:r>
            <a:endParaRPr lang="en-US" sz="1600" dirty="0"/>
          </a:p>
          <a:p>
            <a:pPr marL="223838" indent="-223838">
              <a:lnSpc>
                <a:spcPts val="1800"/>
              </a:lnSpc>
              <a:spcBef>
                <a:spcPts val="800"/>
              </a:spcBef>
              <a:spcAft>
                <a:spcPts val="800"/>
              </a:spcAft>
              <a:buClr>
                <a:srgbClr val="009A9E"/>
              </a:buClr>
            </a:pPr>
            <a:r>
              <a:rPr lang="en-GB" sz="1500" dirty="0">
                <a:latin typeface="Arial" panose="020B0604020202020204" pitchFamily="34" charset="0"/>
                <a:cs typeface="Arial" panose="020B0604020202020204" pitchFamily="34" charset="0"/>
              </a:rPr>
              <a:t>Mild/moderate hepatic impairment</a:t>
            </a:r>
          </a:p>
          <a:p>
            <a:pPr marL="223838" indent="-223838">
              <a:lnSpc>
                <a:spcPts val="1800"/>
              </a:lnSpc>
              <a:spcBef>
                <a:spcPts val="800"/>
              </a:spcBef>
              <a:spcAft>
                <a:spcPts val="800"/>
              </a:spcAft>
              <a:buClr>
                <a:srgbClr val="009A9E"/>
              </a:buClr>
            </a:pPr>
            <a:r>
              <a:rPr lang="en-GB" sz="1500" dirty="0">
                <a:latin typeface="Arial" panose="020B0604020202020204" pitchFamily="34" charset="0"/>
                <a:cs typeface="Arial" panose="020B0604020202020204" pitchFamily="34" charset="0"/>
              </a:rPr>
              <a:t>Renal impairment</a:t>
            </a:r>
          </a:p>
          <a:p>
            <a:pPr marL="223838" indent="-223838">
              <a:lnSpc>
                <a:spcPts val="1800"/>
              </a:lnSpc>
              <a:spcBef>
                <a:spcPts val="800"/>
              </a:spcBef>
              <a:spcAft>
                <a:spcPts val="800"/>
              </a:spcAft>
              <a:buClr>
                <a:srgbClr val="009A9E"/>
              </a:buClr>
            </a:pPr>
            <a:r>
              <a:rPr lang="en-GB" sz="1500" dirty="0">
                <a:latin typeface="Arial" panose="020B0604020202020204" pitchFamily="34" charset="0"/>
                <a:cs typeface="Arial" panose="020B0604020202020204" pitchFamily="34" charset="0"/>
              </a:rPr>
              <a:t>Predisposing risk factors for seizures</a:t>
            </a:r>
          </a:p>
          <a:p>
            <a:pPr marL="223838" indent="-223838">
              <a:lnSpc>
                <a:spcPts val="1800"/>
              </a:lnSpc>
              <a:spcBef>
                <a:spcPts val="800"/>
              </a:spcBef>
              <a:spcAft>
                <a:spcPts val="800"/>
              </a:spcAft>
              <a:buClr>
                <a:srgbClr val="009A9E"/>
              </a:buClr>
            </a:pPr>
            <a:r>
              <a:rPr lang="en-GB" sz="1500" dirty="0">
                <a:latin typeface="Arial" panose="020B0604020202020204" pitchFamily="34" charset="0"/>
                <a:cs typeface="Arial" panose="020B0604020202020204" pitchFamily="34" charset="0"/>
              </a:rPr>
              <a:t>Elderly people</a:t>
            </a:r>
          </a:p>
          <a:p>
            <a:pPr marL="223838" indent="-223838">
              <a:lnSpc>
                <a:spcPts val="1800"/>
              </a:lnSpc>
              <a:spcBef>
                <a:spcPts val="800"/>
              </a:spcBef>
              <a:spcAft>
                <a:spcPts val="800"/>
              </a:spcAft>
              <a:buClr>
                <a:srgbClr val="009A9E"/>
              </a:buClr>
            </a:pPr>
            <a:r>
              <a:rPr lang="en-GB" sz="1500" dirty="0">
                <a:latin typeface="Arial" panose="020B0604020202020204" pitchFamily="34" charset="0"/>
                <a:cs typeface="Arial" panose="020B0604020202020204" pitchFamily="34" charset="0"/>
              </a:rPr>
              <a:t>(&lt;1/1000) seizure**</a:t>
            </a:r>
          </a:p>
        </p:txBody>
      </p:sp>
    </p:spTree>
    <p:extLst>
      <p:ext uri="{BB962C8B-B14F-4D97-AF65-F5344CB8AC3E}">
        <p14:creationId xmlns:p14="http://schemas.microsoft.com/office/powerpoint/2010/main" val="1107685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F9028-98C1-2CF2-9577-735B1A85E0C0}"/>
              </a:ext>
            </a:extLst>
          </p:cNvPr>
          <p:cNvSpPr>
            <a:spLocks noGrp="1"/>
          </p:cNvSpPr>
          <p:nvPr>
            <p:ph type="title"/>
          </p:nvPr>
        </p:nvSpPr>
        <p:spPr/>
        <p:txBody>
          <a:bodyPr/>
          <a:lstStyle/>
          <a:p>
            <a:r>
              <a:rPr lang="en-US" dirty="0">
                <a:latin typeface="Arial"/>
                <a:cs typeface="Arial"/>
              </a:rPr>
              <a:t>Combining tobacco dependence treatments</a:t>
            </a:r>
          </a:p>
        </p:txBody>
      </p:sp>
      <p:sp>
        <p:nvSpPr>
          <p:cNvPr id="5" name="TextBox 4">
            <a:extLst>
              <a:ext uri="{FF2B5EF4-FFF2-40B4-BE49-F238E27FC236}">
                <a16:creationId xmlns:a16="http://schemas.microsoft.com/office/drawing/2014/main" id="{194DB41B-214A-732B-2EFD-8D8F2DF00318}"/>
              </a:ext>
            </a:extLst>
          </p:cNvPr>
          <p:cNvSpPr txBox="1"/>
          <p:nvPr/>
        </p:nvSpPr>
        <p:spPr bwMode="auto">
          <a:xfrm flipH="1">
            <a:off x="593184" y="5548932"/>
            <a:ext cx="7966604" cy="451522"/>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a:lnSpc>
                <a:spcPct val="110000"/>
              </a:lnSpc>
              <a:spcBef>
                <a:spcPts val="0"/>
              </a:spcBef>
              <a:spcAft>
                <a:spcPts val="0"/>
              </a:spcAft>
              <a:buClr>
                <a:srgbClr val="C10C21"/>
              </a:buClr>
            </a:pPr>
            <a:r>
              <a:rPr kumimoji="0" lang="en-US" sz="900" b="0" i="0" u="none" strike="noStrike" kern="1200" cap="none" spc="0" normalizeH="0" baseline="0" noProof="0" dirty="0">
                <a:ln>
                  <a:noFill/>
                </a:ln>
                <a:effectLst/>
                <a:uLnTx/>
                <a:uFillTx/>
                <a:latin typeface="+mn-lt"/>
                <a:ea typeface="Geneva" pitchFamily="-109" charset="0"/>
                <a:cs typeface="Geneva" pitchFamily="-109" charset="0"/>
              </a:rPr>
              <a:t>Source: </a:t>
            </a:r>
            <a:r>
              <a:rPr lang="en-CA" sz="900" dirty="0">
                <a:effectLst/>
                <a:latin typeface="Arial" panose="020B0604020202020204" pitchFamily="34" charset="0"/>
              </a:rPr>
              <a:t>Thomas KH, et al. Comparative clinical effectiveness and safety of tobacco cessation pharmacotherapies and electronic cigarettes: </a:t>
            </a:r>
          </a:p>
          <a:p>
            <a:pPr>
              <a:lnSpc>
                <a:spcPct val="110000"/>
              </a:lnSpc>
              <a:spcBef>
                <a:spcPts val="0"/>
              </a:spcBef>
              <a:spcAft>
                <a:spcPts val="0"/>
              </a:spcAft>
              <a:buClr>
                <a:srgbClr val="C10C21"/>
              </a:buClr>
            </a:pPr>
            <a:r>
              <a:rPr lang="en-CA" sz="900" dirty="0">
                <a:effectLst/>
                <a:latin typeface="Arial" panose="020B0604020202020204" pitchFamily="34" charset="0"/>
              </a:rPr>
              <a:t>a systematic review and network meta-analysis of randomized controlled trials. Addiction. 2022;117(4):861-76. </a:t>
            </a:r>
            <a:endParaRPr kumimoji="0" lang="en-US" sz="9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pic>
        <p:nvPicPr>
          <p:cNvPr id="7" name="Picture 6">
            <a:extLst>
              <a:ext uri="{FF2B5EF4-FFF2-40B4-BE49-F238E27FC236}">
                <a16:creationId xmlns:a16="http://schemas.microsoft.com/office/drawing/2014/main" id="{B83FC154-4CD6-B29C-BD69-E554FA0A11EF}"/>
              </a:ext>
            </a:extLst>
          </p:cNvPr>
          <p:cNvPicPr>
            <a:picLocks noChangeAspect="1"/>
          </p:cNvPicPr>
          <p:nvPr/>
        </p:nvPicPr>
        <p:blipFill>
          <a:blip r:embed="rId3"/>
          <a:srcRect/>
          <a:stretch/>
        </p:blipFill>
        <p:spPr>
          <a:xfrm>
            <a:off x="515855" y="1821702"/>
            <a:ext cx="8314847" cy="3729082"/>
          </a:xfrm>
          <a:prstGeom prst="rect">
            <a:avLst/>
          </a:prstGeom>
        </p:spPr>
      </p:pic>
      <p:sp>
        <p:nvSpPr>
          <p:cNvPr id="3" name="Footer Placeholder 4">
            <a:extLst>
              <a:ext uri="{FF2B5EF4-FFF2-40B4-BE49-F238E27FC236}">
                <a16:creationId xmlns:a16="http://schemas.microsoft.com/office/drawing/2014/main" id="{D4D0A6B6-0804-6A02-965B-AE0F1283A54C}"/>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663966835"/>
      </p:ext>
    </p:extLst>
  </p:cSld>
  <p:clrMapOvr>
    <a:masterClrMapping/>
  </p:clrMapOvr>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918755-5CCB-41FC-B672-7D0477E5BFBE}">
  <ds:schemaRefs>
    <ds:schemaRef ds:uri="http://purl.org/dc/dcmitype/"/>
    <ds:schemaRef ds:uri="f08a3a01-a810-4981-84de-513e48da387b"/>
    <ds:schemaRef ds:uri="http://www.w3.org/XML/1998/namespace"/>
    <ds:schemaRef ds:uri="http://schemas.microsoft.com/office/2006/documentManagement/types"/>
    <ds:schemaRef ds:uri="http://purl.org/dc/elements/1.1/"/>
    <ds:schemaRef ds:uri="http://purl.org/dc/terms/"/>
    <ds:schemaRef ds:uri="6f9764a4-8270-4f29-bbff-a467630dd90c"/>
    <ds:schemaRef ds:uri="http://schemas.microsoft.com/office/2006/metadata/properties"/>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1CD0E624-5263-4121-BE30-6A511EBF56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20CC568-9E52-4CAB-A6F8-928FF0C63FC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413</TotalTime>
  <Words>25445</Words>
  <Application>Microsoft Office PowerPoint</Application>
  <PresentationFormat>On-screen Show (4:3)</PresentationFormat>
  <Paragraphs>2207</Paragraphs>
  <Slides>115</Slides>
  <Notes>115</Notes>
  <HiddenSlides>0</HiddenSlides>
  <MMClips>1</MMClips>
  <ScaleCrop>false</ScaleCrop>
  <HeadingPairs>
    <vt:vector size="4" baseType="variant">
      <vt:variant>
        <vt:lpstr>Theme</vt:lpstr>
      </vt:variant>
      <vt:variant>
        <vt:i4>2</vt:i4>
      </vt:variant>
      <vt:variant>
        <vt:lpstr>Slide Titles</vt:lpstr>
      </vt:variant>
      <vt:variant>
        <vt:i4>115</vt:i4>
      </vt:variant>
    </vt:vector>
  </HeadingPairs>
  <TitlesOfParts>
    <vt:vector size="117" baseType="lpstr">
      <vt:lpstr>NCSCT</vt:lpstr>
      <vt:lpstr>1_NCSCT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Tobacco dependence aids</vt:lpstr>
      <vt:lpstr>Tobacco dependence aids</vt:lpstr>
      <vt:lpstr>Tobacco dependence aids</vt:lpstr>
      <vt:lpstr>Tobacco dependence aids</vt:lpstr>
      <vt:lpstr>Tobacco dependence aids</vt:lpstr>
      <vt:lpstr>How effective are tobacco dependence aids?</vt:lpstr>
      <vt:lpstr>Tobacco Dependence Aids – Quick Reference</vt:lpstr>
      <vt:lpstr>Key Facts: Tobacco dependence aids</vt:lpstr>
      <vt:lpstr>Choosing the best product for your patient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Caroline’s story: Stopping smoking  while dealing with a mental health condition</vt:lpstr>
      <vt:lpstr>Vape (e-cigarette, electronic cigarette) </vt:lpstr>
      <vt:lpstr>Vaping devices: components and design</vt:lpstr>
      <vt:lpstr>PowerPoint Presentation</vt:lpstr>
      <vt:lpstr>Speed of nicotine delivery has improved… Improving satisfaction among users</vt:lpstr>
      <vt:lpstr>Is vaping harmful to health?</vt:lpstr>
      <vt:lpstr>Vaping safety</vt:lpstr>
      <vt:lpstr>Comparing harm between nicotine-containing products</vt:lpstr>
      <vt:lpstr>A regulated product</vt:lpstr>
      <vt:lpstr>Evidence review: tobacco dependence treatment</vt:lpstr>
      <vt:lpstr>Who says vaping is safer than smoking  and effective for cessation?</vt:lpstr>
      <vt:lpstr>Vaping: instructions for use </vt:lpstr>
      <vt:lpstr>Safety check</vt:lpstr>
      <vt:lpstr>PowerPoint Presentation</vt:lpstr>
      <vt:lpstr>Inpatient settings</vt:lpstr>
      <vt:lpstr>Vape friendly inpatient setting</vt:lpstr>
      <vt:lpstr>Summary</vt:lpstr>
      <vt:lpstr>PowerPoint Presentation</vt:lpstr>
      <vt:lpstr>Nicotine replacement therapy: products</vt:lpstr>
      <vt:lpstr>NRT: action and effectiveness</vt:lpstr>
      <vt:lpstr>NRT combination therapy</vt:lpstr>
      <vt:lpstr>Clinical groups: safety and guidance on NRT</vt:lpstr>
      <vt:lpstr>PowerPoint Presentation</vt:lpstr>
      <vt:lpstr>PowerPoint Presentation</vt:lpstr>
      <vt:lpstr>Tobacco dependence aids: groups and questions</vt:lpstr>
      <vt:lpstr>Nicotine patches</vt:lpstr>
      <vt:lpstr>Oral products</vt:lpstr>
      <vt:lpstr>Nicotine mouth spray</vt:lpstr>
      <vt:lpstr>Nicotine inhalator</vt:lpstr>
      <vt:lpstr>Nicotine lozenges and mini lozenges</vt:lpstr>
      <vt:lpstr>Nicotine sublingual tablet (microtab)</vt:lpstr>
      <vt:lpstr>Nicotine chewing gum</vt:lpstr>
      <vt:lpstr>Nicotine nasal spray</vt:lpstr>
      <vt:lpstr>NRT side effects: frequency and strategies</vt:lpstr>
      <vt:lpstr>PowerPoint Presentation</vt:lpstr>
      <vt:lpstr>PowerPoint Presentation</vt:lpstr>
      <vt:lpstr>Guidelines for individualised dosing of NRT</vt:lpstr>
      <vt:lpstr>‘Ottawa Model’ NRT dosing guidelines</vt:lpstr>
      <vt:lpstr>Individualised dosing</vt:lpstr>
      <vt:lpstr>Individualised dosing: Gemma</vt:lpstr>
      <vt:lpstr>What would you recommend for Gemma?</vt:lpstr>
      <vt:lpstr>Individualised dosing: Michael</vt:lpstr>
      <vt:lpstr>What would you recommend for Michael?</vt:lpstr>
      <vt:lpstr>High nicotine Dependence</vt:lpstr>
      <vt:lpstr>PowerPoint Presentation</vt:lpstr>
      <vt:lpstr>4Ps for Nicotine Vape / NRT Use</vt:lpstr>
      <vt:lpstr>NRT and vaping: advice to patients</vt:lpstr>
      <vt:lpstr>Discussing tobacco dependence</vt:lpstr>
      <vt:lpstr>Discussing tobacco treatment aids with patients</vt:lpstr>
      <vt:lpstr>Discussing tobacco treatment aids with patients</vt:lpstr>
      <vt:lpstr>Discussing combination NRT with patients</vt:lpstr>
      <vt:lpstr>Discussing vaping with patients</vt:lpstr>
      <vt:lpstr>PowerPoint Presentation</vt:lpstr>
      <vt:lpstr>PowerPoint Presentation</vt:lpstr>
      <vt:lpstr>Nicotine analogue medications</vt:lpstr>
      <vt:lpstr>How Nicotine analogue medications work….</vt:lpstr>
      <vt:lpstr>Varenicline: dosage and duration </vt:lpstr>
      <vt:lpstr>PowerPoint Presentation</vt:lpstr>
      <vt:lpstr>Cytisine: overview </vt:lpstr>
      <vt:lpstr>Cytisine: dosing schedule</vt:lpstr>
      <vt:lpstr>Cytisine: contraindications </vt:lpstr>
      <vt:lpstr>Cytisine: cautions </vt:lpstr>
      <vt:lpstr>Cytisine: side effects</vt:lpstr>
      <vt:lpstr>Nicotine analogues</vt:lpstr>
      <vt:lpstr>Varenicline: contraindications and cautions</vt:lpstr>
      <vt:lpstr>Varenicline: side effects</vt:lpstr>
      <vt:lpstr>Neuropsychiatric effects and use in people with SMI</vt:lpstr>
      <vt:lpstr>PowerPoint Presentation</vt:lpstr>
      <vt:lpstr>Bupropion (Zyban)</vt:lpstr>
      <vt:lpstr>Bupropion: contraindications</vt:lpstr>
      <vt:lpstr>Bupropion: side effects and cautions</vt:lpstr>
      <vt:lpstr>Combining tobacco dependence treatments</vt:lpstr>
      <vt:lpstr>Summary</vt:lpstr>
      <vt:lpstr>PowerPoint Presentation</vt:lpstr>
      <vt:lpstr>Medications online learning</vt:lpstr>
      <vt:lpstr>Useful resources</vt:lpstr>
      <vt:lpstr>PowerPoint Presentation</vt:lpstr>
      <vt:lpstr>What staff shared…</vt:lpstr>
      <vt:lpstr>What people with SMI shared…</vt:lpstr>
      <vt:lpstr>PowerPoint Presentation</vt:lpstr>
      <vt:lpstr>Addressing concerns: violence and fires </vt:lpstr>
      <vt:lpstr>PowerPoint Presentation</vt:lpstr>
      <vt:lpstr>Applying skills to practice: staff statements</vt:lpstr>
      <vt:lpstr>PowerPoint Presentation</vt:lpstr>
      <vt:lpstr>A Trust-Wide Approach</vt:lpstr>
      <vt:lpstr>PowerPoint Presentation</vt:lpstr>
      <vt:lpstr>Course programme – Day 2</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471</cp:revision>
  <cp:lastPrinted>2021-04-19T06:44:37Z</cp:lastPrinted>
  <dcterms:created xsi:type="dcterms:W3CDTF">2019-04-01T09:21:54Z</dcterms:created>
  <dcterms:modified xsi:type="dcterms:W3CDTF">2024-03-11T15:07:24Z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